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2"/>
  </p:notesMasterIdLst>
  <p:sldIdLst>
    <p:sldId id="257" r:id="rId5"/>
    <p:sldId id="258" r:id="rId6"/>
    <p:sldId id="259" r:id="rId7"/>
    <p:sldId id="260" r:id="rId8"/>
    <p:sldId id="346" r:id="rId9"/>
    <p:sldId id="404" r:id="rId10"/>
    <p:sldId id="403" r:id="rId11"/>
    <p:sldId id="266" r:id="rId12"/>
    <p:sldId id="400" r:id="rId13"/>
    <p:sldId id="361" r:id="rId14"/>
    <p:sldId id="413" r:id="rId15"/>
    <p:sldId id="338" r:id="rId16"/>
    <p:sldId id="354" r:id="rId17"/>
    <p:sldId id="405" r:id="rId18"/>
    <p:sldId id="357" r:id="rId19"/>
    <p:sldId id="406" r:id="rId20"/>
    <p:sldId id="344" r:id="rId21"/>
    <p:sldId id="407" r:id="rId22"/>
    <p:sldId id="414" r:id="rId23"/>
    <p:sldId id="416" r:id="rId24"/>
    <p:sldId id="415" r:id="rId25"/>
    <p:sldId id="417" r:id="rId26"/>
    <p:sldId id="356" r:id="rId27"/>
    <p:sldId id="418" r:id="rId28"/>
    <p:sldId id="364" r:id="rId29"/>
    <p:sldId id="297" r:id="rId30"/>
    <p:sldId id="298" r:id="rId31"/>
    <p:sldId id="419" r:id="rId32"/>
    <p:sldId id="423" r:id="rId33"/>
    <p:sldId id="300" r:id="rId34"/>
    <p:sldId id="307" r:id="rId35"/>
    <p:sldId id="308" r:id="rId36"/>
    <p:sldId id="301" r:id="rId37"/>
    <p:sldId id="420" r:id="rId38"/>
    <p:sldId id="391" r:id="rId39"/>
    <p:sldId id="303" r:id="rId40"/>
    <p:sldId id="421" r:id="rId41"/>
    <p:sldId id="304" r:id="rId42"/>
    <p:sldId id="422" r:id="rId43"/>
    <p:sldId id="309" r:id="rId44"/>
    <p:sldId id="317" r:id="rId45"/>
    <p:sldId id="424" r:id="rId46"/>
    <p:sldId id="399" r:id="rId47"/>
    <p:sldId id="319" r:id="rId48"/>
    <p:sldId id="343" r:id="rId49"/>
    <p:sldId id="425" r:id="rId50"/>
    <p:sldId id="412" r:id="rId51"/>
    <p:sldId id="313" r:id="rId52"/>
    <p:sldId id="314" r:id="rId53"/>
    <p:sldId id="315" r:id="rId54"/>
    <p:sldId id="316" r:id="rId55"/>
    <p:sldId id="321" r:id="rId56"/>
    <p:sldId id="322" r:id="rId57"/>
    <p:sldId id="408" r:id="rId58"/>
    <p:sldId id="324" r:id="rId59"/>
    <p:sldId id="325" r:id="rId60"/>
    <p:sldId id="32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C63"/>
    <a:srgbClr val="158189"/>
    <a:srgbClr val="28DDD3"/>
    <a:srgbClr val="5C0000"/>
    <a:srgbClr val="FF6565"/>
    <a:srgbClr val="175F3D"/>
    <a:srgbClr val="64DAA2"/>
    <a:srgbClr val="5563E8"/>
    <a:srgbClr val="09DCAF"/>
    <a:srgbClr val="523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DBFEF9-7502-1748-8143-A83B8D1D93D2}" v="1" dt="2025-09-08T12:48:16.4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2"/>
    <p:restoredTop sz="60000"/>
  </p:normalViewPr>
  <p:slideViewPr>
    <p:cSldViewPr snapToGrid="0">
      <p:cViewPr varScale="1">
        <p:scale>
          <a:sx n="73" d="100"/>
          <a:sy n="73" d="100"/>
        </p:scale>
        <p:origin x="265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aupré, Julie" userId="b7ac2518-b3f0-462d-9e15-cf64f47d5ca9" providerId="ADAL" clId="{0C0206C1-5528-C64A-9C8D-9720F9665772}"/>
    <pc:docChg chg="modSld sldOrd">
      <pc:chgData name="Beaupré, Julie" userId="b7ac2518-b3f0-462d-9e15-cf64f47d5ca9" providerId="ADAL" clId="{0C0206C1-5528-C64A-9C8D-9720F9665772}" dt="2025-06-08T15:58:31.570" v="12" actId="20578"/>
      <pc:docMkLst>
        <pc:docMk/>
      </pc:docMkLst>
      <pc:sldChg chg="ord">
        <pc:chgData name="Beaupré, Julie" userId="b7ac2518-b3f0-462d-9e15-cf64f47d5ca9" providerId="ADAL" clId="{0C0206C1-5528-C64A-9C8D-9720F9665772}" dt="2025-06-08T15:58:31.570" v="12" actId="20578"/>
        <pc:sldMkLst>
          <pc:docMk/>
          <pc:sldMk cId="2925464431" sldId="415"/>
        </pc:sldMkLst>
      </pc:sldChg>
      <pc:sldChg chg="modSp ord">
        <pc:chgData name="Beaupré, Julie" userId="b7ac2518-b3f0-462d-9e15-cf64f47d5ca9" providerId="ADAL" clId="{0C0206C1-5528-C64A-9C8D-9720F9665772}" dt="2025-06-08T15:58:08.164" v="11" actId="20578"/>
        <pc:sldMkLst>
          <pc:docMk/>
          <pc:sldMk cId="4106861985" sldId="416"/>
        </pc:sldMkLst>
      </pc:sldChg>
      <pc:sldChg chg="ord">
        <pc:chgData name="Beaupré, Julie" userId="b7ac2518-b3f0-462d-9e15-cf64f47d5ca9" providerId="ADAL" clId="{0C0206C1-5528-C64A-9C8D-9720F9665772}" dt="2025-06-08T15:56:28.445" v="10" actId="20578"/>
        <pc:sldMkLst>
          <pc:docMk/>
          <pc:sldMk cId="889548144" sldId="417"/>
        </pc:sldMkLst>
      </pc:sldChg>
      <pc:sldChg chg="modSp mod">
        <pc:chgData name="Beaupré, Julie" userId="b7ac2518-b3f0-462d-9e15-cf64f47d5ca9" providerId="ADAL" clId="{0C0206C1-5528-C64A-9C8D-9720F9665772}" dt="2025-06-08T15:53:33.530" v="3" actId="1076"/>
        <pc:sldMkLst>
          <pc:docMk/>
          <pc:sldMk cId="3270730727" sldId="418"/>
        </pc:sldMkLst>
      </pc:sldChg>
      <pc:sldChg chg="modSp mod">
        <pc:chgData name="Beaupré, Julie" userId="b7ac2518-b3f0-462d-9e15-cf64f47d5ca9" providerId="ADAL" clId="{0C0206C1-5528-C64A-9C8D-9720F9665772}" dt="2025-06-08T15:54:00.382" v="6" actId="20577"/>
        <pc:sldMkLst>
          <pc:docMk/>
          <pc:sldMk cId="1697214890" sldId="421"/>
        </pc:sldMkLst>
      </pc:sldChg>
      <pc:sldChg chg="modSp mod">
        <pc:chgData name="Beaupré, Julie" userId="b7ac2518-b3f0-462d-9e15-cf64f47d5ca9" providerId="ADAL" clId="{0C0206C1-5528-C64A-9C8D-9720F9665772}" dt="2025-06-08T15:54:11.480" v="8" actId="1076"/>
        <pc:sldMkLst>
          <pc:docMk/>
          <pc:sldMk cId="3774145215" sldId="422"/>
        </pc:sldMkLst>
      </pc:sldChg>
    </pc:docChg>
  </pc:docChgLst>
  <pc:docChgLst>
    <pc:chgData name="Nonveiller, Boris" userId="S::nonveiller.boris_uqam.ca#ext#@cegepstlaurent.onmicrosoft.com::d3a2c444-fb6c-4018-8037-b3ba9f1e9a75" providerId="AD" clId="Web-{A1130661-8336-D75B-0500-C833736C0B32}"/>
    <pc:docChg chg="modSld">
      <pc:chgData name="Nonveiller, Boris" userId="S::nonveiller.boris_uqam.ca#ext#@cegepstlaurent.onmicrosoft.com::d3a2c444-fb6c-4018-8037-b3ba9f1e9a75" providerId="AD" clId="Web-{A1130661-8336-D75B-0500-C833736C0B32}" dt="2025-06-02T19:23:18.461" v="29" actId="20577"/>
      <pc:docMkLst>
        <pc:docMk/>
      </pc:docMkLst>
      <pc:sldChg chg="modSp">
        <pc:chgData name="Nonveiller, Boris" userId="S::nonveiller.boris_uqam.ca#ext#@cegepstlaurent.onmicrosoft.com::d3a2c444-fb6c-4018-8037-b3ba9f1e9a75" providerId="AD" clId="Web-{A1130661-8336-D75B-0500-C833736C0B32}" dt="2025-06-02T19:23:18.461" v="29" actId="20577"/>
        <pc:sldMkLst>
          <pc:docMk/>
          <pc:sldMk cId="1601275907" sldId="324"/>
        </pc:sldMkLst>
      </pc:sldChg>
    </pc:docChg>
  </pc:docChgLst>
  <pc:docChgLst>
    <pc:chgData name="Bédard, Alexandre" userId="bf5b20ae-ac54-4e6f-9f46-6b1dd1901bd8" providerId="ADAL" clId="{86D2B4A1-A1D6-4614-AD77-04B6388E439E}"/>
    <pc:docChg chg="modSld">
      <pc:chgData name="Bédard, Alexandre" userId="bf5b20ae-ac54-4e6f-9f46-6b1dd1901bd8" providerId="ADAL" clId="{86D2B4A1-A1D6-4614-AD77-04B6388E439E}" dt="2025-06-03T13:20:31.336" v="1"/>
      <pc:docMkLst>
        <pc:docMk/>
      </pc:docMkLst>
      <pc:sldChg chg="modAnim">
        <pc:chgData name="Bédard, Alexandre" userId="bf5b20ae-ac54-4e6f-9f46-6b1dd1901bd8" providerId="ADAL" clId="{86D2B4A1-A1D6-4614-AD77-04B6388E439E}" dt="2025-06-03T13:20:31.336" v="1"/>
        <pc:sldMkLst>
          <pc:docMk/>
          <pc:sldMk cId="1108711714" sldId="391"/>
        </pc:sldMkLst>
      </pc:sldChg>
    </pc:docChg>
  </pc:docChgLst>
  <pc:docChgLst>
    <pc:chgData name="Beaupré, Julie" userId="b7ac2518-b3f0-462d-9e15-cf64f47d5ca9" providerId="ADAL" clId="{F8055556-9232-5947-9CA8-09904A5222ED}"/>
    <pc:docChg chg="undo custSel addSld delSld modSld">
      <pc:chgData name="Beaupré, Julie" userId="b7ac2518-b3f0-462d-9e15-cf64f47d5ca9" providerId="ADAL" clId="{F8055556-9232-5947-9CA8-09904A5222ED}" dt="2025-06-04T17:50:06.305" v="539" actId="113"/>
      <pc:docMkLst>
        <pc:docMk/>
      </pc:docMkLst>
      <pc:sldChg chg="modSp mod">
        <pc:chgData name="Beaupré, Julie" userId="b7ac2518-b3f0-462d-9e15-cf64f47d5ca9" providerId="ADAL" clId="{F8055556-9232-5947-9CA8-09904A5222ED}" dt="2025-06-02T18:39:47.775" v="53" actId="1036"/>
        <pc:sldMkLst>
          <pc:docMk/>
          <pc:sldMk cId="4155516096" sldId="258"/>
        </pc:sldMkLst>
      </pc:sldChg>
      <pc:sldChg chg="delSp mod delAnim modAnim">
        <pc:chgData name="Beaupré, Julie" userId="b7ac2518-b3f0-462d-9e15-cf64f47d5ca9" providerId="ADAL" clId="{F8055556-9232-5947-9CA8-09904A5222ED}" dt="2025-06-03T14:13:14.976" v="484" actId="478"/>
        <pc:sldMkLst>
          <pc:docMk/>
          <pc:sldMk cId="3329198040" sldId="259"/>
        </pc:sldMkLst>
      </pc:sldChg>
      <pc:sldChg chg="modSp">
        <pc:chgData name="Beaupré, Julie" userId="b7ac2518-b3f0-462d-9e15-cf64f47d5ca9" providerId="ADAL" clId="{F8055556-9232-5947-9CA8-09904A5222ED}" dt="2025-06-02T18:35:11.681" v="24" actId="20577"/>
        <pc:sldMkLst>
          <pc:docMk/>
          <pc:sldMk cId="2499789206" sldId="260"/>
        </pc:sldMkLst>
      </pc:sldChg>
      <pc:sldChg chg="modSp">
        <pc:chgData name="Beaupré, Julie" userId="b7ac2518-b3f0-462d-9e15-cf64f47d5ca9" providerId="ADAL" clId="{F8055556-9232-5947-9CA8-09904A5222ED}" dt="2025-06-02T21:53:24.718" v="327" actId="114"/>
        <pc:sldMkLst>
          <pc:docMk/>
          <pc:sldMk cId="1195838552" sldId="297"/>
        </pc:sldMkLst>
      </pc:sldChg>
      <pc:sldChg chg="modSp">
        <pc:chgData name="Beaupré, Julie" userId="b7ac2518-b3f0-462d-9e15-cf64f47d5ca9" providerId="ADAL" clId="{F8055556-9232-5947-9CA8-09904A5222ED}" dt="2025-06-02T22:08:16.037" v="366" actId="20577"/>
        <pc:sldMkLst>
          <pc:docMk/>
          <pc:sldMk cId="2925282323" sldId="298"/>
        </pc:sldMkLst>
      </pc:sldChg>
      <pc:sldChg chg="modSp">
        <pc:chgData name="Beaupré, Julie" userId="b7ac2518-b3f0-462d-9e15-cf64f47d5ca9" providerId="ADAL" clId="{F8055556-9232-5947-9CA8-09904A5222ED}" dt="2025-06-02T22:10:50.515" v="385" actId="20577"/>
        <pc:sldMkLst>
          <pc:docMk/>
          <pc:sldMk cId="640756888" sldId="299"/>
        </pc:sldMkLst>
      </pc:sldChg>
      <pc:sldChg chg="modSp mod">
        <pc:chgData name="Beaupré, Julie" userId="b7ac2518-b3f0-462d-9e15-cf64f47d5ca9" providerId="ADAL" clId="{F8055556-9232-5947-9CA8-09904A5222ED}" dt="2025-06-03T13:40:46.525" v="403" actId="20577"/>
        <pc:sldMkLst>
          <pc:docMk/>
          <pc:sldMk cId="91804369" sldId="304"/>
        </pc:sldMkLst>
      </pc:sldChg>
      <pc:sldChg chg="modSp">
        <pc:chgData name="Beaupré, Julie" userId="b7ac2518-b3f0-462d-9e15-cf64f47d5ca9" providerId="ADAL" clId="{F8055556-9232-5947-9CA8-09904A5222ED}" dt="2025-06-02T19:45:03.274" v="306" actId="20577"/>
        <pc:sldMkLst>
          <pc:docMk/>
          <pc:sldMk cId="2244782867" sldId="305"/>
        </pc:sldMkLst>
      </pc:sldChg>
      <pc:sldChg chg="modSp">
        <pc:chgData name="Beaupré, Julie" userId="b7ac2518-b3f0-462d-9e15-cf64f47d5ca9" providerId="ADAL" clId="{F8055556-9232-5947-9CA8-09904A5222ED}" dt="2025-06-03T13:43:46.884" v="426" actId="20577"/>
        <pc:sldMkLst>
          <pc:docMk/>
          <pc:sldMk cId="798823001" sldId="309"/>
        </pc:sldMkLst>
      </pc:sldChg>
      <pc:sldChg chg="modSp">
        <pc:chgData name="Beaupré, Julie" userId="b7ac2518-b3f0-462d-9e15-cf64f47d5ca9" providerId="ADAL" clId="{F8055556-9232-5947-9CA8-09904A5222ED}" dt="2025-06-03T13:53:31.703" v="472" actId="20577"/>
        <pc:sldMkLst>
          <pc:docMk/>
          <pc:sldMk cId="155357071" sldId="311"/>
        </pc:sldMkLst>
      </pc:sldChg>
      <pc:sldChg chg="modSp">
        <pc:chgData name="Beaupré, Julie" userId="b7ac2518-b3f0-462d-9e15-cf64f47d5ca9" providerId="ADAL" clId="{F8055556-9232-5947-9CA8-09904A5222ED}" dt="2025-06-03T13:54:35.467" v="473" actId="20577"/>
        <pc:sldMkLst>
          <pc:docMk/>
          <pc:sldMk cId="2030384429" sldId="312"/>
        </pc:sldMkLst>
      </pc:sldChg>
      <pc:sldChg chg="modSp mod">
        <pc:chgData name="Beaupré, Julie" userId="b7ac2518-b3f0-462d-9e15-cf64f47d5ca9" providerId="ADAL" clId="{F8055556-9232-5947-9CA8-09904A5222ED}" dt="2025-06-03T13:59:20.816" v="474" actId="20577"/>
        <pc:sldMkLst>
          <pc:docMk/>
          <pc:sldMk cId="244382013" sldId="314"/>
        </pc:sldMkLst>
      </pc:sldChg>
      <pc:sldChg chg="modSp mod">
        <pc:chgData name="Beaupré, Julie" userId="b7ac2518-b3f0-462d-9e15-cf64f47d5ca9" providerId="ADAL" clId="{F8055556-9232-5947-9CA8-09904A5222ED}" dt="2025-06-03T14:02:00.625" v="480" actId="20577"/>
        <pc:sldMkLst>
          <pc:docMk/>
          <pc:sldMk cId="4279598410" sldId="315"/>
        </pc:sldMkLst>
      </pc:sldChg>
      <pc:sldChg chg="modSp">
        <pc:chgData name="Beaupré, Julie" userId="b7ac2518-b3f0-462d-9e15-cf64f47d5ca9" providerId="ADAL" clId="{F8055556-9232-5947-9CA8-09904A5222ED}" dt="2025-06-03T13:44:37.557" v="427" actId="20577"/>
        <pc:sldMkLst>
          <pc:docMk/>
          <pc:sldMk cId="931804807" sldId="317"/>
        </pc:sldMkLst>
      </pc:sldChg>
      <pc:sldChg chg="modSp">
        <pc:chgData name="Beaupré, Julie" userId="b7ac2518-b3f0-462d-9e15-cf64f47d5ca9" providerId="ADAL" clId="{F8055556-9232-5947-9CA8-09904A5222ED}" dt="2025-06-03T13:50:44.360" v="464" actId="20577"/>
        <pc:sldMkLst>
          <pc:docMk/>
          <pc:sldMk cId="2850718244" sldId="319"/>
        </pc:sldMkLst>
      </pc:sldChg>
      <pc:sldChg chg="modSp mod">
        <pc:chgData name="Beaupré, Julie" userId="b7ac2518-b3f0-462d-9e15-cf64f47d5ca9" providerId="ADAL" clId="{F8055556-9232-5947-9CA8-09904A5222ED}" dt="2025-06-03T14:08:05.253" v="481" actId="20577"/>
        <pc:sldMkLst>
          <pc:docMk/>
          <pc:sldMk cId="4071146005" sldId="323"/>
        </pc:sldMkLst>
      </pc:sldChg>
      <pc:sldChg chg="modSp mod">
        <pc:chgData name="Beaupré, Julie" userId="b7ac2518-b3f0-462d-9e15-cf64f47d5ca9" providerId="ADAL" clId="{F8055556-9232-5947-9CA8-09904A5222ED}" dt="2025-06-04T17:16:09.078" v="513" actId="20577"/>
        <pc:sldMkLst>
          <pc:docMk/>
          <pc:sldMk cId="1601275907" sldId="324"/>
        </pc:sldMkLst>
      </pc:sldChg>
      <pc:sldChg chg="modSp mod">
        <pc:chgData name="Beaupré, Julie" userId="b7ac2518-b3f0-462d-9e15-cf64f47d5ca9" providerId="ADAL" clId="{F8055556-9232-5947-9CA8-09904A5222ED}" dt="2025-06-04T17:46:28.705" v="520" actId="20577"/>
        <pc:sldMkLst>
          <pc:docMk/>
          <pc:sldMk cId="1376722057" sldId="325"/>
        </pc:sldMkLst>
      </pc:sldChg>
      <pc:sldChg chg="addSp delSp modSp mod modAnim">
        <pc:chgData name="Beaupré, Julie" userId="b7ac2518-b3f0-462d-9e15-cf64f47d5ca9" providerId="ADAL" clId="{F8055556-9232-5947-9CA8-09904A5222ED}" dt="2025-06-04T17:50:06.305" v="539" actId="113"/>
        <pc:sldMkLst>
          <pc:docMk/>
          <pc:sldMk cId="3824355138" sldId="326"/>
        </pc:sldMkLst>
      </pc:sldChg>
      <pc:sldChg chg="modSp mod modAnim">
        <pc:chgData name="Beaupré, Julie" userId="b7ac2518-b3f0-462d-9e15-cf64f47d5ca9" providerId="ADAL" clId="{F8055556-9232-5947-9CA8-09904A5222ED}" dt="2025-06-02T21:58:34.412" v="333" actId="20577"/>
        <pc:sldMkLst>
          <pc:docMk/>
          <pc:sldMk cId="2408032898" sldId="338"/>
        </pc:sldMkLst>
      </pc:sldChg>
      <pc:sldChg chg="modSp mod">
        <pc:chgData name="Beaupré, Julie" userId="b7ac2518-b3f0-462d-9e15-cf64f47d5ca9" providerId="ADAL" clId="{F8055556-9232-5947-9CA8-09904A5222ED}" dt="2025-06-03T13:51:34.764" v="469" actId="20577"/>
        <pc:sldMkLst>
          <pc:docMk/>
          <pc:sldMk cId="2961031914" sldId="343"/>
        </pc:sldMkLst>
      </pc:sldChg>
      <pc:sldChg chg="addSp delSp modSp mod delAnim modAnim">
        <pc:chgData name="Beaupré, Julie" userId="b7ac2518-b3f0-462d-9e15-cf64f47d5ca9" providerId="ADAL" clId="{F8055556-9232-5947-9CA8-09904A5222ED}" dt="2025-06-02T22:00:24.896" v="334" actId="20577"/>
        <pc:sldMkLst>
          <pc:docMk/>
          <pc:sldMk cId="3818847113" sldId="344"/>
        </pc:sldMkLst>
      </pc:sldChg>
      <pc:sldChg chg="modSp del modAnim">
        <pc:chgData name="Beaupré, Julie" userId="b7ac2518-b3f0-462d-9e15-cf64f47d5ca9" providerId="ADAL" clId="{F8055556-9232-5947-9CA8-09904A5222ED}" dt="2025-06-03T14:23:57.385" v="510" actId="2696"/>
        <pc:sldMkLst>
          <pc:docMk/>
          <pc:sldMk cId="4267035652" sldId="348"/>
        </pc:sldMkLst>
      </pc:sldChg>
      <pc:sldChg chg="modSp mod">
        <pc:chgData name="Beaupré, Julie" userId="b7ac2518-b3f0-462d-9e15-cf64f47d5ca9" providerId="ADAL" clId="{F8055556-9232-5947-9CA8-09904A5222ED}" dt="2025-06-02T21:48:07.270" v="312" actId="20577"/>
        <pc:sldMkLst>
          <pc:docMk/>
          <pc:sldMk cId="4159426924" sldId="354"/>
        </pc:sldMkLst>
      </pc:sldChg>
      <pc:sldChg chg="modSp">
        <pc:chgData name="Beaupré, Julie" userId="b7ac2518-b3f0-462d-9e15-cf64f47d5ca9" providerId="ADAL" clId="{F8055556-9232-5947-9CA8-09904A5222ED}" dt="2025-06-02T18:41:22.924" v="67" actId="20577"/>
        <pc:sldMkLst>
          <pc:docMk/>
          <pc:sldMk cId="3011283774" sldId="361"/>
        </pc:sldMkLst>
      </pc:sldChg>
      <pc:sldChg chg="modSp mod">
        <pc:chgData name="Beaupré, Julie" userId="b7ac2518-b3f0-462d-9e15-cf64f47d5ca9" providerId="ADAL" clId="{F8055556-9232-5947-9CA8-09904A5222ED}" dt="2025-06-02T18:46:51.502" v="94" actId="1076"/>
        <pc:sldMkLst>
          <pc:docMk/>
          <pc:sldMk cId="3757867246" sldId="363"/>
        </pc:sldMkLst>
      </pc:sldChg>
      <pc:sldChg chg="modSp">
        <pc:chgData name="Beaupré, Julie" userId="b7ac2518-b3f0-462d-9e15-cf64f47d5ca9" providerId="ADAL" clId="{F8055556-9232-5947-9CA8-09904A5222ED}" dt="2025-06-02T21:52:03.177" v="326" actId="20577"/>
        <pc:sldMkLst>
          <pc:docMk/>
          <pc:sldMk cId="3825792381" sldId="364"/>
        </pc:sldMkLst>
      </pc:sldChg>
      <pc:sldChg chg="modSp mod modAnim">
        <pc:chgData name="Beaupré, Julie" userId="b7ac2518-b3f0-462d-9e15-cf64f47d5ca9" providerId="ADAL" clId="{F8055556-9232-5947-9CA8-09904A5222ED}" dt="2025-06-02T21:50:34.033" v="320" actId="1076"/>
        <pc:sldMkLst>
          <pc:docMk/>
          <pc:sldMk cId="485883495" sldId="375"/>
        </pc:sldMkLst>
      </pc:sldChg>
      <pc:sldChg chg="modSp mod">
        <pc:chgData name="Beaupré, Julie" userId="b7ac2518-b3f0-462d-9e15-cf64f47d5ca9" providerId="ADAL" clId="{F8055556-9232-5947-9CA8-09904A5222ED}" dt="2025-06-02T22:13:45.985" v="397" actId="1076"/>
        <pc:sldMkLst>
          <pc:docMk/>
          <pc:sldMk cId="3493600660" sldId="388"/>
        </pc:sldMkLst>
      </pc:sldChg>
      <pc:sldChg chg="modSp mod">
        <pc:chgData name="Beaupré, Julie" userId="b7ac2518-b3f0-462d-9e15-cf64f47d5ca9" providerId="ADAL" clId="{F8055556-9232-5947-9CA8-09904A5222ED}" dt="2025-06-03T13:42:14.678" v="425" actId="1036"/>
        <pc:sldMkLst>
          <pc:docMk/>
          <pc:sldMk cId="1108711714" sldId="391"/>
        </pc:sldMkLst>
      </pc:sldChg>
      <pc:sldChg chg="modSp mod">
        <pc:chgData name="Beaupré, Julie" userId="b7ac2518-b3f0-462d-9e15-cf64f47d5ca9" providerId="ADAL" clId="{F8055556-9232-5947-9CA8-09904A5222ED}" dt="2025-06-03T13:41:05.931" v="404" actId="20577"/>
        <pc:sldMkLst>
          <pc:docMk/>
          <pc:sldMk cId="3034302753" sldId="394"/>
        </pc:sldMkLst>
      </pc:sldChg>
      <pc:sldChg chg="modSp mod">
        <pc:chgData name="Beaupré, Julie" userId="b7ac2518-b3f0-462d-9e15-cf64f47d5ca9" providerId="ADAL" clId="{F8055556-9232-5947-9CA8-09904A5222ED}" dt="2025-06-02T22:14:07.732" v="399" actId="1076"/>
        <pc:sldMkLst>
          <pc:docMk/>
          <pc:sldMk cId="1803595122" sldId="395"/>
        </pc:sldMkLst>
      </pc:sldChg>
      <pc:sldChg chg="modSp mod">
        <pc:chgData name="Beaupré, Julie" userId="b7ac2518-b3f0-462d-9e15-cf64f47d5ca9" providerId="ADAL" clId="{F8055556-9232-5947-9CA8-09904A5222ED}" dt="2025-06-02T22:02:07.097" v="365" actId="1038"/>
        <pc:sldMkLst>
          <pc:docMk/>
          <pc:sldMk cId="251648884" sldId="396"/>
        </pc:sldMkLst>
      </pc:sldChg>
      <pc:sldChg chg="modSp mod">
        <pc:chgData name="Beaupré, Julie" userId="b7ac2518-b3f0-462d-9e15-cf64f47d5ca9" providerId="ADAL" clId="{F8055556-9232-5947-9CA8-09904A5222ED}" dt="2025-06-02T22:09:30.514" v="373" actId="1076"/>
        <pc:sldMkLst>
          <pc:docMk/>
          <pc:sldMk cId="1169522021" sldId="398"/>
        </pc:sldMkLst>
      </pc:sldChg>
      <pc:sldChg chg="modSp mod">
        <pc:chgData name="Beaupré, Julie" userId="b7ac2518-b3f0-462d-9e15-cf64f47d5ca9" providerId="ADAL" clId="{F8055556-9232-5947-9CA8-09904A5222ED}" dt="2025-06-03T13:49:29.139" v="462" actId="20577"/>
        <pc:sldMkLst>
          <pc:docMk/>
          <pc:sldMk cId="3156608489" sldId="399"/>
        </pc:sldMkLst>
      </pc:sldChg>
      <pc:sldChg chg="add setBg">
        <pc:chgData name="Beaupré, Julie" userId="b7ac2518-b3f0-462d-9e15-cf64f47d5ca9" providerId="ADAL" clId="{F8055556-9232-5947-9CA8-09904A5222ED}" dt="2025-06-03T14:23:26.601" v="509"/>
        <pc:sldMkLst>
          <pc:docMk/>
          <pc:sldMk cId="668556228" sldId="400"/>
        </pc:sldMkLst>
      </pc:sldChg>
      <pc:sldChg chg="new del">
        <pc:chgData name="Beaupré, Julie" userId="b7ac2518-b3f0-462d-9e15-cf64f47d5ca9" providerId="ADAL" clId="{F8055556-9232-5947-9CA8-09904A5222ED}" dt="2025-06-02T18:42:48.218" v="69" actId="680"/>
        <pc:sldMkLst>
          <pc:docMk/>
          <pc:sldMk cId="1147653519" sldId="400"/>
        </pc:sldMkLst>
      </pc:sldChg>
      <pc:sldChg chg="add del setBg">
        <pc:chgData name="Beaupré, Julie" userId="b7ac2518-b3f0-462d-9e15-cf64f47d5ca9" providerId="ADAL" clId="{F8055556-9232-5947-9CA8-09904A5222ED}" dt="2025-06-03T14:22:47.963" v="507"/>
        <pc:sldMkLst>
          <pc:docMk/>
          <pc:sldMk cId="4293921805" sldId="400"/>
        </pc:sldMkLst>
      </pc:sldChg>
      <pc:sldChg chg="add del">
        <pc:chgData name="Beaupré, Julie" userId="b7ac2518-b3f0-462d-9e15-cf64f47d5ca9" providerId="ADAL" clId="{F8055556-9232-5947-9CA8-09904A5222ED}" dt="2025-06-03T14:24:44.364" v="512" actId="2696"/>
        <pc:sldMkLst>
          <pc:docMk/>
          <pc:sldMk cId="1877011594" sldId="401"/>
        </pc:sldMkLst>
      </pc:sldChg>
    </pc:docChg>
  </pc:docChgLst>
  <pc:docChgLst>
    <pc:chgData name="Fanny Joussemet" userId="304bd73a-9f00-4f1c-b187-f0ac5de1377c" providerId="ADAL" clId="{92D2688F-CDD2-EC45-86E6-A9CF76D7A68C}"/>
    <pc:docChg chg="undo custSel modSld">
      <pc:chgData name="Fanny Joussemet" userId="304bd73a-9f00-4f1c-b187-f0ac5de1377c" providerId="ADAL" clId="{92D2688F-CDD2-EC45-86E6-A9CF76D7A68C}" dt="2025-06-08T15:39:29.856" v="341"/>
      <pc:docMkLst>
        <pc:docMk/>
      </pc:docMkLst>
      <pc:sldChg chg="modSp">
        <pc:chgData name="Fanny Joussemet" userId="304bd73a-9f00-4f1c-b187-f0ac5de1377c" providerId="ADAL" clId="{92D2688F-CDD2-EC45-86E6-A9CF76D7A68C}" dt="2025-06-08T14:31:36.678" v="33"/>
        <pc:sldMkLst>
          <pc:docMk/>
          <pc:sldMk cId="3329198040" sldId="259"/>
        </pc:sldMkLst>
      </pc:sldChg>
      <pc:sldChg chg="modSp">
        <pc:chgData name="Fanny Joussemet" userId="304bd73a-9f00-4f1c-b187-f0ac5de1377c" providerId="ADAL" clId="{92D2688F-CDD2-EC45-86E6-A9CF76D7A68C}" dt="2025-06-08T14:31:09.575" v="31" actId="20577"/>
        <pc:sldMkLst>
          <pc:docMk/>
          <pc:sldMk cId="2499789206" sldId="260"/>
        </pc:sldMkLst>
      </pc:sldChg>
      <pc:sldChg chg="modNotesTx">
        <pc:chgData name="Fanny Joussemet" userId="304bd73a-9f00-4f1c-b187-f0ac5de1377c" providerId="ADAL" clId="{92D2688F-CDD2-EC45-86E6-A9CF76D7A68C}" dt="2025-06-08T15:33:21.431" v="336" actId="20577"/>
        <pc:sldMkLst>
          <pc:docMk/>
          <pc:sldMk cId="3935723521" sldId="266"/>
        </pc:sldMkLst>
      </pc:sldChg>
      <pc:sldChg chg="modSp mod modAnim">
        <pc:chgData name="Fanny Joussemet" userId="304bd73a-9f00-4f1c-b187-f0ac5de1377c" providerId="ADAL" clId="{92D2688F-CDD2-EC45-86E6-A9CF76D7A68C}" dt="2025-06-08T15:37:19.685" v="338"/>
        <pc:sldMkLst>
          <pc:docMk/>
          <pc:sldMk cId="1195838552" sldId="297"/>
        </pc:sldMkLst>
      </pc:sldChg>
      <pc:sldChg chg="addSp delSp modSp mod delAnim modAnim modNotesTx">
        <pc:chgData name="Fanny Joussemet" userId="304bd73a-9f00-4f1c-b187-f0ac5de1377c" providerId="ADAL" clId="{92D2688F-CDD2-EC45-86E6-A9CF76D7A68C}" dt="2025-06-08T15:33:00.937" v="333" actId="20577"/>
        <pc:sldMkLst>
          <pc:docMk/>
          <pc:sldMk cId="2925282323" sldId="298"/>
        </pc:sldMkLst>
      </pc:sldChg>
      <pc:sldChg chg="addSp modSp mod modAnim">
        <pc:chgData name="Fanny Joussemet" userId="304bd73a-9f00-4f1c-b187-f0ac5de1377c" providerId="ADAL" clId="{92D2688F-CDD2-EC45-86E6-A9CF76D7A68C}" dt="2025-06-08T15:22:19.594" v="322" actId="20577"/>
        <pc:sldMkLst>
          <pc:docMk/>
          <pc:sldMk cId="1955274478" sldId="300"/>
        </pc:sldMkLst>
      </pc:sldChg>
      <pc:sldChg chg="modSp">
        <pc:chgData name="Fanny Joussemet" userId="304bd73a-9f00-4f1c-b187-f0ac5de1377c" providerId="ADAL" clId="{92D2688F-CDD2-EC45-86E6-A9CF76D7A68C}" dt="2025-06-08T15:22:33.054" v="324" actId="20577"/>
        <pc:sldMkLst>
          <pc:docMk/>
          <pc:sldMk cId="216525091" sldId="307"/>
        </pc:sldMkLst>
      </pc:sldChg>
      <pc:sldChg chg="modSp">
        <pc:chgData name="Fanny Joussemet" userId="304bd73a-9f00-4f1c-b187-f0ac5de1377c" providerId="ADAL" clId="{92D2688F-CDD2-EC45-86E6-A9CF76D7A68C}" dt="2025-06-08T14:33:49.086" v="80"/>
        <pc:sldMkLst>
          <pc:docMk/>
          <pc:sldMk cId="244382013" sldId="314"/>
        </pc:sldMkLst>
      </pc:sldChg>
      <pc:sldChg chg="modSp">
        <pc:chgData name="Fanny Joussemet" userId="304bd73a-9f00-4f1c-b187-f0ac5de1377c" providerId="ADAL" clId="{92D2688F-CDD2-EC45-86E6-A9CF76D7A68C}" dt="2025-06-08T14:33:49.130" v="81"/>
        <pc:sldMkLst>
          <pc:docMk/>
          <pc:sldMk cId="4279598410" sldId="315"/>
        </pc:sldMkLst>
      </pc:sldChg>
      <pc:sldChg chg="modSp">
        <pc:chgData name="Fanny Joussemet" userId="304bd73a-9f00-4f1c-b187-f0ac5de1377c" providerId="ADAL" clId="{92D2688F-CDD2-EC45-86E6-A9CF76D7A68C}" dt="2025-06-08T14:32:34.429" v="74"/>
        <pc:sldMkLst>
          <pc:docMk/>
          <pc:sldMk cId="488243505" sldId="316"/>
        </pc:sldMkLst>
      </pc:sldChg>
      <pc:sldChg chg="modSp mod">
        <pc:chgData name="Fanny Joussemet" userId="304bd73a-9f00-4f1c-b187-f0ac5de1377c" providerId="ADAL" clId="{92D2688F-CDD2-EC45-86E6-A9CF76D7A68C}" dt="2025-06-08T15:27:12.201" v="329" actId="1076"/>
        <pc:sldMkLst>
          <pc:docMk/>
          <pc:sldMk cId="931804807" sldId="317"/>
        </pc:sldMkLst>
      </pc:sldChg>
      <pc:sldChg chg="modSp">
        <pc:chgData name="Fanny Joussemet" userId="304bd73a-9f00-4f1c-b187-f0ac5de1377c" providerId="ADAL" clId="{92D2688F-CDD2-EC45-86E6-A9CF76D7A68C}" dt="2025-06-08T14:32:18.854" v="56"/>
        <pc:sldMkLst>
          <pc:docMk/>
          <pc:sldMk cId="2850718244" sldId="319"/>
        </pc:sldMkLst>
      </pc:sldChg>
      <pc:sldChg chg="modSp">
        <pc:chgData name="Fanny Joussemet" userId="304bd73a-9f00-4f1c-b187-f0ac5de1377c" providerId="ADAL" clId="{92D2688F-CDD2-EC45-86E6-A9CF76D7A68C}" dt="2025-06-08T14:32:34.467" v="75"/>
        <pc:sldMkLst>
          <pc:docMk/>
          <pc:sldMk cId="2234340632" sldId="321"/>
        </pc:sldMkLst>
      </pc:sldChg>
      <pc:sldChg chg="modSp">
        <pc:chgData name="Fanny Joussemet" userId="304bd73a-9f00-4f1c-b187-f0ac5de1377c" providerId="ADAL" clId="{92D2688F-CDD2-EC45-86E6-A9CF76D7A68C}" dt="2025-06-08T14:31:39.252" v="37"/>
        <pc:sldMkLst>
          <pc:docMk/>
          <pc:sldMk cId="1601275907" sldId="324"/>
        </pc:sldMkLst>
      </pc:sldChg>
      <pc:sldChg chg="modSp">
        <pc:chgData name="Fanny Joussemet" userId="304bd73a-9f00-4f1c-b187-f0ac5de1377c" providerId="ADAL" clId="{92D2688F-CDD2-EC45-86E6-A9CF76D7A68C}" dt="2025-06-08T14:34:14.800" v="82"/>
        <pc:sldMkLst>
          <pc:docMk/>
          <pc:sldMk cId="1376722057" sldId="325"/>
        </pc:sldMkLst>
      </pc:sldChg>
      <pc:sldChg chg="modSp mod">
        <pc:chgData name="Fanny Joussemet" userId="304bd73a-9f00-4f1c-b187-f0ac5de1377c" providerId="ADAL" clId="{92D2688F-CDD2-EC45-86E6-A9CF76D7A68C}" dt="2025-06-08T14:32:44.029" v="78"/>
        <pc:sldMkLst>
          <pc:docMk/>
          <pc:sldMk cId="3824355138" sldId="326"/>
        </pc:sldMkLst>
      </pc:sldChg>
      <pc:sldChg chg="modSp mod">
        <pc:chgData name="Fanny Joussemet" userId="304bd73a-9f00-4f1c-b187-f0ac5de1377c" providerId="ADAL" clId="{92D2688F-CDD2-EC45-86E6-A9CF76D7A68C}" dt="2025-06-08T14:50:19.210" v="153" actId="1076"/>
        <pc:sldMkLst>
          <pc:docMk/>
          <pc:sldMk cId="2408032898" sldId="338"/>
        </pc:sldMkLst>
      </pc:sldChg>
      <pc:sldChg chg="modNotesTx">
        <pc:chgData name="Fanny Joussemet" userId="304bd73a-9f00-4f1c-b187-f0ac5de1377c" providerId="ADAL" clId="{92D2688F-CDD2-EC45-86E6-A9CF76D7A68C}" dt="2025-06-08T15:32:34.115" v="331" actId="20577"/>
        <pc:sldMkLst>
          <pc:docMk/>
          <pc:sldMk cId="2961031914" sldId="343"/>
        </pc:sldMkLst>
      </pc:sldChg>
      <pc:sldChg chg="modSp">
        <pc:chgData name="Fanny Joussemet" userId="304bd73a-9f00-4f1c-b187-f0ac5de1377c" providerId="ADAL" clId="{92D2688F-CDD2-EC45-86E6-A9CF76D7A68C}" dt="2025-06-08T14:45:11.260" v="96" actId="20577"/>
        <pc:sldMkLst>
          <pc:docMk/>
          <pc:sldMk cId="3818847113" sldId="344"/>
        </pc:sldMkLst>
      </pc:sldChg>
      <pc:sldChg chg="modSp mod">
        <pc:chgData name="Fanny Joussemet" userId="304bd73a-9f00-4f1c-b187-f0ac5de1377c" providerId="ADAL" clId="{92D2688F-CDD2-EC45-86E6-A9CF76D7A68C}" dt="2025-06-08T14:39:43.765" v="86" actId="1076"/>
        <pc:sldMkLst>
          <pc:docMk/>
          <pc:sldMk cId="4159426924" sldId="354"/>
        </pc:sldMkLst>
      </pc:sldChg>
      <pc:sldChg chg="modSp mod">
        <pc:chgData name="Fanny Joussemet" userId="304bd73a-9f00-4f1c-b187-f0ac5de1377c" providerId="ADAL" clId="{92D2688F-CDD2-EC45-86E6-A9CF76D7A68C}" dt="2025-06-08T14:47:58.477" v="145" actId="1076"/>
        <pc:sldMkLst>
          <pc:docMk/>
          <pc:sldMk cId="3262968118" sldId="356"/>
        </pc:sldMkLst>
      </pc:sldChg>
      <pc:sldChg chg="modSp">
        <pc:chgData name="Fanny Joussemet" userId="304bd73a-9f00-4f1c-b187-f0ac5de1377c" providerId="ADAL" clId="{92D2688F-CDD2-EC45-86E6-A9CF76D7A68C}" dt="2025-06-08T14:32:24.248" v="65"/>
        <pc:sldMkLst>
          <pc:docMk/>
          <pc:sldMk cId="2195736298" sldId="357"/>
        </pc:sldMkLst>
      </pc:sldChg>
      <pc:sldChg chg="modSp">
        <pc:chgData name="Fanny Joussemet" userId="304bd73a-9f00-4f1c-b187-f0ac5de1377c" providerId="ADAL" clId="{92D2688F-CDD2-EC45-86E6-A9CF76D7A68C}" dt="2025-06-08T14:49:20.684" v="149" actId="20577"/>
        <pc:sldMkLst>
          <pc:docMk/>
          <pc:sldMk cId="3825792381" sldId="364"/>
        </pc:sldMkLst>
      </pc:sldChg>
      <pc:sldChg chg="modSp modAnim">
        <pc:chgData name="Fanny Joussemet" userId="304bd73a-9f00-4f1c-b187-f0ac5de1377c" providerId="ADAL" clId="{92D2688F-CDD2-EC45-86E6-A9CF76D7A68C}" dt="2025-06-08T15:39:29.856" v="341"/>
        <pc:sldMkLst>
          <pc:docMk/>
          <pc:sldMk cId="1108711714" sldId="391"/>
        </pc:sldMkLst>
      </pc:sldChg>
      <pc:sldChg chg="modNotesTx">
        <pc:chgData name="Fanny Joussemet" userId="304bd73a-9f00-4f1c-b187-f0ac5de1377c" providerId="ADAL" clId="{92D2688F-CDD2-EC45-86E6-A9CF76D7A68C}" dt="2025-06-08T15:33:18.578" v="335" actId="20577"/>
        <pc:sldMkLst>
          <pc:docMk/>
          <pc:sldMk cId="668556228" sldId="400"/>
        </pc:sldMkLst>
      </pc:sldChg>
      <pc:sldChg chg="modAnim modNotesTx">
        <pc:chgData name="Fanny Joussemet" userId="304bd73a-9f00-4f1c-b187-f0ac5de1377c" providerId="ADAL" clId="{92D2688F-CDD2-EC45-86E6-A9CF76D7A68C}" dt="2025-06-08T15:35:50.912" v="337"/>
        <pc:sldMkLst>
          <pc:docMk/>
          <pc:sldMk cId="3832699099" sldId="405"/>
        </pc:sldMkLst>
      </pc:sldChg>
      <pc:sldChg chg="modSp mod">
        <pc:chgData name="Fanny Joussemet" userId="304bd73a-9f00-4f1c-b187-f0ac5de1377c" providerId="ADAL" clId="{92D2688F-CDD2-EC45-86E6-A9CF76D7A68C}" dt="2025-06-08T14:44:08.807" v="87" actId="122"/>
        <pc:sldMkLst>
          <pc:docMk/>
          <pc:sldMk cId="3242430743" sldId="406"/>
        </pc:sldMkLst>
      </pc:sldChg>
      <pc:sldChg chg="modSp mod">
        <pc:chgData name="Fanny Joussemet" userId="304bd73a-9f00-4f1c-b187-f0ac5de1377c" providerId="ADAL" clId="{92D2688F-CDD2-EC45-86E6-A9CF76D7A68C}" dt="2025-06-08T14:32:21.260" v="58" actId="20577"/>
        <pc:sldMkLst>
          <pc:docMk/>
          <pc:sldMk cId="2513879693" sldId="407"/>
        </pc:sldMkLst>
      </pc:sldChg>
      <pc:sldChg chg="modSp">
        <pc:chgData name="Fanny Joussemet" userId="304bd73a-9f00-4f1c-b187-f0ac5de1377c" providerId="ADAL" clId="{92D2688F-CDD2-EC45-86E6-A9CF76D7A68C}" dt="2025-06-08T14:32:21.289" v="63"/>
        <pc:sldMkLst>
          <pc:docMk/>
          <pc:sldMk cId="2365867770" sldId="408"/>
        </pc:sldMkLst>
      </pc:sldChg>
      <pc:sldChg chg="modSp">
        <pc:chgData name="Fanny Joussemet" userId="304bd73a-9f00-4f1c-b187-f0ac5de1377c" providerId="ADAL" clId="{92D2688F-CDD2-EC45-86E6-A9CF76D7A68C}" dt="2025-06-08T14:37:21.206" v="83" actId="122"/>
        <pc:sldMkLst>
          <pc:docMk/>
          <pc:sldMk cId="3124096798" sldId="413"/>
        </pc:sldMkLst>
      </pc:sldChg>
      <pc:sldChg chg="modSp">
        <pc:chgData name="Fanny Joussemet" userId="304bd73a-9f00-4f1c-b187-f0ac5de1377c" providerId="ADAL" clId="{92D2688F-CDD2-EC45-86E6-A9CF76D7A68C}" dt="2025-06-08T14:46:13.557" v="136" actId="20577"/>
        <pc:sldMkLst>
          <pc:docMk/>
          <pc:sldMk cId="4106861985" sldId="416"/>
        </pc:sldMkLst>
      </pc:sldChg>
      <pc:sldChg chg="modSp">
        <pc:chgData name="Fanny Joussemet" userId="304bd73a-9f00-4f1c-b187-f0ac5de1377c" providerId="ADAL" clId="{92D2688F-CDD2-EC45-86E6-A9CF76D7A68C}" dt="2025-06-08T14:47:05.182" v="137" actId="122"/>
        <pc:sldMkLst>
          <pc:docMk/>
          <pc:sldMk cId="889548144" sldId="417"/>
        </pc:sldMkLst>
      </pc:sldChg>
      <pc:sldChg chg="modSp mod">
        <pc:chgData name="Fanny Joussemet" userId="304bd73a-9f00-4f1c-b187-f0ac5de1377c" providerId="ADAL" clId="{92D2688F-CDD2-EC45-86E6-A9CF76D7A68C}" dt="2025-06-08T14:48:03.771" v="146" actId="122"/>
        <pc:sldMkLst>
          <pc:docMk/>
          <pc:sldMk cId="3270730727" sldId="418"/>
        </pc:sldMkLst>
      </pc:sldChg>
      <pc:sldChg chg="addSp delSp modSp mod modAnim">
        <pc:chgData name="Fanny Joussemet" userId="304bd73a-9f00-4f1c-b187-f0ac5de1377c" providerId="ADAL" clId="{92D2688F-CDD2-EC45-86E6-A9CF76D7A68C}" dt="2025-06-08T15:21:54.616" v="320"/>
        <pc:sldMkLst>
          <pc:docMk/>
          <pc:sldMk cId="302863737" sldId="419"/>
        </pc:sldMkLst>
      </pc:sldChg>
      <pc:sldChg chg="modSp">
        <pc:chgData name="Fanny Joussemet" userId="304bd73a-9f00-4f1c-b187-f0ac5de1377c" providerId="ADAL" clId="{92D2688F-CDD2-EC45-86E6-A9CF76D7A68C}" dt="2025-06-08T15:23:54.130" v="325" actId="122"/>
        <pc:sldMkLst>
          <pc:docMk/>
          <pc:sldMk cId="2448146169" sldId="420"/>
        </pc:sldMkLst>
      </pc:sldChg>
      <pc:sldChg chg="modSp">
        <pc:chgData name="Fanny Joussemet" userId="304bd73a-9f00-4f1c-b187-f0ac5de1377c" providerId="ADAL" clId="{92D2688F-CDD2-EC45-86E6-A9CF76D7A68C}" dt="2025-06-08T15:25:22.419" v="326" actId="122"/>
        <pc:sldMkLst>
          <pc:docMk/>
          <pc:sldMk cId="1697214890" sldId="421"/>
        </pc:sldMkLst>
      </pc:sldChg>
      <pc:sldChg chg="modSp">
        <pc:chgData name="Fanny Joussemet" userId="304bd73a-9f00-4f1c-b187-f0ac5de1377c" providerId="ADAL" clId="{92D2688F-CDD2-EC45-86E6-A9CF76D7A68C}" dt="2025-06-08T15:26:09.863" v="328" actId="20577"/>
        <pc:sldMkLst>
          <pc:docMk/>
          <pc:sldMk cId="3774145215" sldId="422"/>
        </pc:sldMkLst>
      </pc:sldChg>
      <pc:sldChg chg="addSp delSp modSp mod modAnim">
        <pc:chgData name="Fanny Joussemet" userId="304bd73a-9f00-4f1c-b187-f0ac5de1377c" providerId="ADAL" clId="{92D2688F-CDD2-EC45-86E6-A9CF76D7A68C}" dt="2025-06-08T15:19:53.825" v="300"/>
        <pc:sldMkLst>
          <pc:docMk/>
          <pc:sldMk cId="182441857" sldId="423"/>
        </pc:sldMkLst>
      </pc:sldChg>
      <pc:sldChg chg="modSp">
        <pc:chgData name="Fanny Joussemet" userId="304bd73a-9f00-4f1c-b187-f0ac5de1377c" providerId="ADAL" clId="{92D2688F-CDD2-EC45-86E6-A9CF76D7A68C}" dt="2025-06-08T15:29:11.218" v="330" actId="12"/>
        <pc:sldMkLst>
          <pc:docMk/>
          <pc:sldMk cId="2834722837" sldId="425"/>
        </pc:sldMkLst>
      </pc:sldChg>
    </pc:docChg>
  </pc:docChgLst>
  <pc:docChgLst>
    <pc:chgData name="Fanny Joussemet" userId="304bd73a-9f00-4f1c-b187-f0ac5de1377c" providerId="ADAL" clId="{F4682A48-36AD-DF40-85EA-FA8741CC3CDD}"/>
    <pc:docChg chg="undo custSel modSld">
      <pc:chgData name="Fanny Joussemet" userId="304bd73a-9f00-4f1c-b187-f0ac5de1377c" providerId="ADAL" clId="{F4682A48-36AD-DF40-85EA-FA8741CC3CDD}" dt="2025-06-03T14:44:19.489" v="643" actId="20577"/>
      <pc:docMkLst>
        <pc:docMk/>
      </pc:docMkLst>
      <pc:sldChg chg="modSp">
        <pc:chgData name="Fanny Joussemet" userId="304bd73a-9f00-4f1c-b187-f0ac5de1377c" providerId="ADAL" clId="{F4682A48-36AD-DF40-85EA-FA8741CC3CDD}" dt="2025-06-02T23:46:02.586" v="398" actId="2711"/>
        <pc:sldMkLst>
          <pc:docMk/>
          <pc:sldMk cId="2499789206" sldId="260"/>
        </pc:sldMkLst>
      </pc:sldChg>
      <pc:sldChg chg="modSp">
        <pc:chgData name="Fanny Joussemet" userId="304bd73a-9f00-4f1c-b187-f0ac5de1377c" providerId="ADAL" clId="{F4682A48-36AD-DF40-85EA-FA8741CC3CDD}" dt="2025-06-02T19:33:38.042" v="212" actId="20577"/>
        <pc:sldMkLst>
          <pc:docMk/>
          <pc:sldMk cId="3935723521" sldId="266"/>
        </pc:sldMkLst>
      </pc:sldChg>
      <pc:sldChg chg="modSp modAnim">
        <pc:chgData name="Fanny Joussemet" userId="304bd73a-9f00-4f1c-b187-f0ac5de1377c" providerId="ADAL" clId="{F4682A48-36AD-DF40-85EA-FA8741CC3CDD}" dt="2025-06-02T23:55:23.109" v="464"/>
        <pc:sldMkLst>
          <pc:docMk/>
          <pc:sldMk cId="1328470069" sldId="294"/>
        </pc:sldMkLst>
      </pc:sldChg>
      <pc:sldChg chg="addSp delSp modSp mod modAnim">
        <pc:chgData name="Fanny Joussemet" userId="304bd73a-9f00-4f1c-b187-f0ac5de1377c" providerId="ADAL" clId="{F4682A48-36AD-DF40-85EA-FA8741CC3CDD}" dt="2025-06-03T00:22:36.230" v="533" actId="20577"/>
        <pc:sldMkLst>
          <pc:docMk/>
          <pc:sldMk cId="1195838552" sldId="297"/>
        </pc:sldMkLst>
      </pc:sldChg>
      <pc:sldChg chg="addSp modSp mod modAnim">
        <pc:chgData name="Fanny Joussemet" userId="304bd73a-9f00-4f1c-b187-f0ac5de1377c" providerId="ADAL" clId="{F4682A48-36AD-DF40-85EA-FA8741CC3CDD}" dt="2025-06-03T00:22:52.214" v="537" actId="255"/>
        <pc:sldMkLst>
          <pc:docMk/>
          <pc:sldMk cId="2925282323" sldId="298"/>
        </pc:sldMkLst>
      </pc:sldChg>
      <pc:sldChg chg="addSp modSp mod modAnim">
        <pc:chgData name="Fanny Joussemet" userId="304bd73a-9f00-4f1c-b187-f0ac5de1377c" providerId="ADAL" clId="{F4682A48-36AD-DF40-85EA-FA8741CC3CDD}" dt="2025-06-03T00:23:51.864" v="553" actId="20577"/>
        <pc:sldMkLst>
          <pc:docMk/>
          <pc:sldMk cId="640756888" sldId="299"/>
        </pc:sldMkLst>
      </pc:sldChg>
      <pc:sldChg chg="addSp modSp mod modAnim modNotesTx">
        <pc:chgData name="Fanny Joussemet" userId="304bd73a-9f00-4f1c-b187-f0ac5de1377c" providerId="ADAL" clId="{F4682A48-36AD-DF40-85EA-FA8741CC3CDD}" dt="2025-06-03T00:26:18.380" v="576" actId="20577"/>
        <pc:sldMkLst>
          <pc:docMk/>
          <pc:sldMk cId="1955274478" sldId="300"/>
        </pc:sldMkLst>
      </pc:sldChg>
      <pc:sldChg chg="modSp mod">
        <pc:chgData name="Fanny Joussemet" userId="304bd73a-9f00-4f1c-b187-f0ac5de1377c" providerId="ADAL" clId="{F4682A48-36AD-DF40-85EA-FA8741CC3CDD}" dt="2025-06-02T23:49:19.637" v="427" actId="2711"/>
        <pc:sldMkLst>
          <pc:docMk/>
          <pc:sldMk cId="3869280420" sldId="301"/>
        </pc:sldMkLst>
      </pc:sldChg>
      <pc:sldChg chg="addSp modSp mod">
        <pc:chgData name="Fanny Joussemet" userId="304bd73a-9f00-4f1c-b187-f0ac5de1377c" providerId="ADAL" clId="{F4682A48-36AD-DF40-85EA-FA8741CC3CDD}" dt="2025-06-02T23:50:00.570" v="434" actId="2711"/>
        <pc:sldMkLst>
          <pc:docMk/>
          <pc:sldMk cId="3651818306" sldId="303"/>
        </pc:sldMkLst>
      </pc:sldChg>
      <pc:sldChg chg="addSp modSp mod">
        <pc:chgData name="Fanny Joussemet" userId="304bd73a-9f00-4f1c-b187-f0ac5de1377c" providerId="ADAL" clId="{F4682A48-36AD-DF40-85EA-FA8741CC3CDD}" dt="2025-06-02T23:50:19.103" v="438" actId="2711"/>
        <pc:sldMkLst>
          <pc:docMk/>
          <pc:sldMk cId="91804369" sldId="304"/>
        </pc:sldMkLst>
      </pc:sldChg>
      <pc:sldChg chg="modSp mod">
        <pc:chgData name="Fanny Joussemet" userId="304bd73a-9f00-4f1c-b187-f0ac5de1377c" providerId="ADAL" clId="{F4682A48-36AD-DF40-85EA-FA8741CC3CDD}" dt="2025-06-02T23:46:46.995" v="399" actId="2711"/>
        <pc:sldMkLst>
          <pc:docMk/>
          <pc:sldMk cId="2244782867" sldId="305"/>
        </pc:sldMkLst>
      </pc:sldChg>
      <pc:sldChg chg="modSp">
        <pc:chgData name="Fanny Joussemet" userId="304bd73a-9f00-4f1c-b187-f0ac5de1377c" providerId="ADAL" clId="{F4682A48-36AD-DF40-85EA-FA8741CC3CDD}" dt="2025-06-02T23:47:16.611" v="406" actId="2711"/>
        <pc:sldMkLst>
          <pc:docMk/>
          <pc:sldMk cId="1395714602" sldId="306"/>
        </pc:sldMkLst>
      </pc:sldChg>
      <pc:sldChg chg="modSp mod">
        <pc:chgData name="Fanny Joussemet" userId="304bd73a-9f00-4f1c-b187-f0ac5de1377c" providerId="ADAL" clId="{F4682A48-36AD-DF40-85EA-FA8741CC3CDD}" dt="2025-06-02T23:49:06.321" v="425" actId="2711"/>
        <pc:sldMkLst>
          <pc:docMk/>
          <pc:sldMk cId="216525091" sldId="307"/>
        </pc:sldMkLst>
      </pc:sldChg>
      <pc:sldChg chg="modSp mod">
        <pc:chgData name="Fanny Joussemet" userId="304bd73a-9f00-4f1c-b187-f0ac5de1377c" providerId="ADAL" clId="{F4682A48-36AD-DF40-85EA-FA8741CC3CDD}" dt="2025-06-02T23:49:13.101" v="426" actId="2711"/>
        <pc:sldMkLst>
          <pc:docMk/>
          <pc:sldMk cId="357888706" sldId="308"/>
        </pc:sldMkLst>
      </pc:sldChg>
      <pc:sldChg chg="addSp modSp mod">
        <pc:chgData name="Fanny Joussemet" userId="304bd73a-9f00-4f1c-b187-f0ac5de1377c" providerId="ADAL" clId="{F4682A48-36AD-DF40-85EA-FA8741CC3CDD}" dt="2025-06-02T23:50:37.700" v="443" actId="2711"/>
        <pc:sldMkLst>
          <pc:docMk/>
          <pc:sldMk cId="798823001" sldId="309"/>
        </pc:sldMkLst>
      </pc:sldChg>
      <pc:sldChg chg="modSp mod">
        <pc:chgData name="Fanny Joussemet" userId="304bd73a-9f00-4f1c-b187-f0ac5de1377c" providerId="ADAL" clId="{F4682A48-36AD-DF40-85EA-FA8741CC3CDD}" dt="2025-06-02T23:51:19.901" v="449" actId="2711"/>
        <pc:sldMkLst>
          <pc:docMk/>
          <pc:sldMk cId="155357071" sldId="311"/>
        </pc:sldMkLst>
      </pc:sldChg>
      <pc:sldChg chg="modSp mod">
        <pc:chgData name="Fanny Joussemet" userId="304bd73a-9f00-4f1c-b187-f0ac5de1377c" providerId="ADAL" clId="{F4682A48-36AD-DF40-85EA-FA8741CC3CDD}" dt="2025-06-02T23:51:29.791" v="450" actId="2711"/>
        <pc:sldMkLst>
          <pc:docMk/>
          <pc:sldMk cId="2030384429" sldId="312"/>
        </pc:sldMkLst>
      </pc:sldChg>
      <pc:sldChg chg="modSp mod">
        <pc:chgData name="Fanny Joussemet" userId="304bd73a-9f00-4f1c-b187-f0ac5de1377c" providerId="ADAL" clId="{F4682A48-36AD-DF40-85EA-FA8741CC3CDD}" dt="2025-06-02T23:51:35.700" v="451" actId="2711"/>
        <pc:sldMkLst>
          <pc:docMk/>
          <pc:sldMk cId="2545773542" sldId="313"/>
        </pc:sldMkLst>
      </pc:sldChg>
      <pc:sldChg chg="modSp mod">
        <pc:chgData name="Fanny Joussemet" userId="304bd73a-9f00-4f1c-b187-f0ac5de1377c" providerId="ADAL" clId="{F4682A48-36AD-DF40-85EA-FA8741CC3CDD}" dt="2025-06-02T23:51:41.955" v="452" actId="2711"/>
        <pc:sldMkLst>
          <pc:docMk/>
          <pc:sldMk cId="244382013" sldId="314"/>
        </pc:sldMkLst>
      </pc:sldChg>
      <pc:sldChg chg="modSp mod">
        <pc:chgData name="Fanny Joussemet" userId="304bd73a-9f00-4f1c-b187-f0ac5de1377c" providerId="ADAL" clId="{F4682A48-36AD-DF40-85EA-FA8741CC3CDD}" dt="2025-06-02T23:51:48.805" v="453" actId="2711"/>
        <pc:sldMkLst>
          <pc:docMk/>
          <pc:sldMk cId="4279598410" sldId="315"/>
        </pc:sldMkLst>
      </pc:sldChg>
      <pc:sldChg chg="modSp mod">
        <pc:chgData name="Fanny Joussemet" userId="304bd73a-9f00-4f1c-b187-f0ac5de1377c" providerId="ADAL" clId="{F4682A48-36AD-DF40-85EA-FA8741CC3CDD}" dt="2025-06-02T23:51:54.825" v="454" actId="2711"/>
        <pc:sldMkLst>
          <pc:docMk/>
          <pc:sldMk cId="488243505" sldId="316"/>
        </pc:sldMkLst>
      </pc:sldChg>
      <pc:sldChg chg="modSp mod modAnim">
        <pc:chgData name="Fanny Joussemet" userId="304bd73a-9f00-4f1c-b187-f0ac5de1377c" providerId="ADAL" clId="{F4682A48-36AD-DF40-85EA-FA8741CC3CDD}" dt="2025-06-02T23:50:44.769" v="444" actId="2711"/>
        <pc:sldMkLst>
          <pc:docMk/>
          <pc:sldMk cId="931804807" sldId="317"/>
        </pc:sldMkLst>
      </pc:sldChg>
      <pc:sldChg chg="modSp">
        <pc:chgData name="Fanny Joussemet" userId="304bd73a-9f00-4f1c-b187-f0ac5de1377c" providerId="ADAL" clId="{F4682A48-36AD-DF40-85EA-FA8741CC3CDD}" dt="2025-06-02T23:50:52.375" v="445" actId="2711"/>
        <pc:sldMkLst>
          <pc:docMk/>
          <pc:sldMk cId="1807999260" sldId="318"/>
        </pc:sldMkLst>
      </pc:sldChg>
      <pc:sldChg chg="modSp">
        <pc:chgData name="Fanny Joussemet" userId="304bd73a-9f00-4f1c-b187-f0ac5de1377c" providerId="ADAL" clId="{F4682A48-36AD-DF40-85EA-FA8741CC3CDD}" dt="2025-06-02T23:51:03.554" v="447" actId="2711"/>
        <pc:sldMkLst>
          <pc:docMk/>
          <pc:sldMk cId="2850718244" sldId="319"/>
        </pc:sldMkLst>
      </pc:sldChg>
      <pc:sldChg chg="modSp mod">
        <pc:chgData name="Fanny Joussemet" userId="304bd73a-9f00-4f1c-b187-f0ac5de1377c" providerId="ADAL" clId="{F4682A48-36AD-DF40-85EA-FA8741CC3CDD}" dt="2025-06-02T23:52:00.085" v="455" actId="2711"/>
        <pc:sldMkLst>
          <pc:docMk/>
          <pc:sldMk cId="2234340632" sldId="321"/>
        </pc:sldMkLst>
      </pc:sldChg>
      <pc:sldChg chg="modSp mod">
        <pc:chgData name="Fanny Joussemet" userId="304bd73a-9f00-4f1c-b187-f0ac5de1377c" providerId="ADAL" clId="{F4682A48-36AD-DF40-85EA-FA8741CC3CDD}" dt="2025-06-02T23:52:05.502" v="456" actId="2711"/>
        <pc:sldMkLst>
          <pc:docMk/>
          <pc:sldMk cId="3751494870" sldId="322"/>
        </pc:sldMkLst>
      </pc:sldChg>
      <pc:sldChg chg="modSp mod">
        <pc:chgData name="Fanny Joussemet" userId="304bd73a-9f00-4f1c-b187-f0ac5de1377c" providerId="ADAL" clId="{F4682A48-36AD-DF40-85EA-FA8741CC3CDD}" dt="2025-06-03T14:44:19.489" v="643" actId="20577"/>
        <pc:sldMkLst>
          <pc:docMk/>
          <pc:sldMk cId="4071146005" sldId="323"/>
        </pc:sldMkLst>
      </pc:sldChg>
      <pc:sldChg chg="modSp mod">
        <pc:chgData name="Fanny Joussemet" userId="304bd73a-9f00-4f1c-b187-f0ac5de1377c" providerId="ADAL" clId="{F4682A48-36AD-DF40-85EA-FA8741CC3CDD}" dt="2025-06-02T23:52:16.997" v="458" actId="2711"/>
        <pc:sldMkLst>
          <pc:docMk/>
          <pc:sldMk cId="1601275907" sldId="324"/>
        </pc:sldMkLst>
      </pc:sldChg>
      <pc:sldChg chg="modSp mod">
        <pc:chgData name="Fanny Joussemet" userId="304bd73a-9f00-4f1c-b187-f0ac5de1377c" providerId="ADAL" clId="{F4682A48-36AD-DF40-85EA-FA8741CC3CDD}" dt="2025-06-02T23:52:22.001" v="459" actId="2711"/>
        <pc:sldMkLst>
          <pc:docMk/>
          <pc:sldMk cId="1376722057" sldId="325"/>
        </pc:sldMkLst>
      </pc:sldChg>
      <pc:sldChg chg="addSp delSp modSp mod">
        <pc:chgData name="Fanny Joussemet" userId="304bd73a-9f00-4f1c-b187-f0ac5de1377c" providerId="ADAL" clId="{F4682A48-36AD-DF40-85EA-FA8741CC3CDD}" dt="2025-06-02T23:52:28.577" v="460" actId="2711"/>
        <pc:sldMkLst>
          <pc:docMk/>
          <pc:sldMk cId="3824355138" sldId="326"/>
        </pc:sldMkLst>
      </pc:sldChg>
      <pc:sldChg chg="addSp modSp mod modAnim">
        <pc:chgData name="Fanny Joussemet" userId="304bd73a-9f00-4f1c-b187-f0ac5de1377c" providerId="ADAL" clId="{F4682A48-36AD-DF40-85EA-FA8741CC3CDD}" dt="2025-06-03T00:34:06.813" v="616" actId="20577"/>
        <pc:sldMkLst>
          <pc:docMk/>
          <pc:sldMk cId="2408032898" sldId="338"/>
        </pc:sldMkLst>
      </pc:sldChg>
      <pc:sldChg chg="modSp mod">
        <pc:chgData name="Fanny Joussemet" userId="304bd73a-9f00-4f1c-b187-f0ac5de1377c" providerId="ADAL" clId="{F4682A48-36AD-DF40-85EA-FA8741CC3CDD}" dt="2025-06-02T23:51:13.167" v="448" actId="2711"/>
        <pc:sldMkLst>
          <pc:docMk/>
          <pc:sldMk cId="2961031914" sldId="343"/>
        </pc:sldMkLst>
      </pc:sldChg>
      <pc:sldChg chg="addSp modSp mod">
        <pc:chgData name="Fanny Joussemet" userId="304bd73a-9f00-4f1c-b187-f0ac5de1377c" providerId="ADAL" clId="{F4682A48-36AD-DF40-85EA-FA8741CC3CDD}" dt="2025-06-03T00:21:24.954" v="503" actId="1076"/>
        <pc:sldMkLst>
          <pc:docMk/>
          <pc:sldMk cId="3818847113" sldId="344"/>
        </pc:sldMkLst>
      </pc:sldChg>
      <pc:sldChg chg="modAnim">
        <pc:chgData name="Fanny Joussemet" userId="304bd73a-9f00-4f1c-b187-f0ac5de1377c" providerId="ADAL" clId="{F4682A48-36AD-DF40-85EA-FA8741CC3CDD}" dt="2025-06-02T23:39:04.652" v="395"/>
        <pc:sldMkLst>
          <pc:docMk/>
          <pc:sldMk cId="4269292424" sldId="346"/>
        </pc:sldMkLst>
      </pc:sldChg>
      <pc:sldChg chg="addSp modSp mod addAnim delAnim">
        <pc:chgData name="Fanny Joussemet" userId="304bd73a-9f00-4f1c-b187-f0ac5de1377c" providerId="ADAL" clId="{F4682A48-36AD-DF40-85EA-FA8741CC3CDD}" dt="2025-06-03T00:21:02.504" v="502" actId="1076"/>
        <pc:sldMkLst>
          <pc:docMk/>
          <pc:sldMk cId="4159426924" sldId="354"/>
        </pc:sldMkLst>
      </pc:sldChg>
      <pc:sldChg chg="addSp delSp modSp mod">
        <pc:chgData name="Fanny Joussemet" userId="304bd73a-9f00-4f1c-b187-f0ac5de1377c" providerId="ADAL" clId="{F4682A48-36AD-DF40-85EA-FA8741CC3CDD}" dt="2025-06-03T00:21:35.159" v="504" actId="1076"/>
        <pc:sldMkLst>
          <pc:docMk/>
          <pc:sldMk cId="3262968118" sldId="356"/>
        </pc:sldMkLst>
      </pc:sldChg>
      <pc:sldChg chg="addSp delSp modSp mod">
        <pc:chgData name="Fanny Joussemet" userId="304bd73a-9f00-4f1c-b187-f0ac5de1377c" providerId="ADAL" clId="{F4682A48-36AD-DF40-85EA-FA8741CC3CDD}" dt="2025-06-02T18:35:10.609" v="79" actId="1076"/>
        <pc:sldMkLst>
          <pc:docMk/>
          <pc:sldMk cId="2195736298" sldId="357"/>
        </pc:sldMkLst>
      </pc:sldChg>
      <pc:sldChg chg="modSp mod">
        <pc:chgData name="Fanny Joussemet" userId="304bd73a-9f00-4f1c-b187-f0ac5de1377c" providerId="ADAL" clId="{F4682A48-36AD-DF40-85EA-FA8741CC3CDD}" dt="2025-06-03T00:34:13.195" v="617" actId="1076"/>
        <pc:sldMkLst>
          <pc:docMk/>
          <pc:sldMk cId="3757867246" sldId="363"/>
        </pc:sldMkLst>
      </pc:sldChg>
      <pc:sldChg chg="addSp modSp mod">
        <pc:chgData name="Fanny Joussemet" userId="304bd73a-9f00-4f1c-b187-f0ac5de1377c" providerId="ADAL" clId="{F4682A48-36AD-DF40-85EA-FA8741CC3CDD}" dt="2025-06-02T19:35:52.286" v="221" actId="2711"/>
        <pc:sldMkLst>
          <pc:docMk/>
          <pc:sldMk cId="3825792381" sldId="364"/>
        </pc:sldMkLst>
      </pc:sldChg>
      <pc:sldChg chg="modSp mod">
        <pc:chgData name="Fanny Joussemet" userId="304bd73a-9f00-4f1c-b187-f0ac5de1377c" providerId="ADAL" clId="{F4682A48-36AD-DF40-85EA-FA8741CC3CDD}" dt="2025-06-03T00:28:00.637" v="580" actId="122"/>
        <pc:sldMkLst>
          <pc:docMk/>
          <pc:sldMk cId="485883495" sldId="375"/>
        </pc:sldMkLst>
      </pc:sldChg>
      <pc:sldChg chg="modSp mod">
        <pc:chgData name="Fanny Joussemet" userId="304bd73a-9f00-4f1c-b187-f0ac5de1377c" providerId="ADAL" clId="{F4682A48-36AD-DF40-85EA-FA8741CC3CDD}" dt="2025-06-03T00:27:35.017" v="577" actId="122"/>
        <pc:sldMkLst>
          <pc:docMk/>
          <pc:sldMk cId="3493600660" sldId="388"/>
        </pc:sldMkLst>
      </pc:sldChg>
      <pc:sldChg chg="modSp mod">
        <pc:chgData name="Fanny Joussemet" userId="304bd73a-9f00-4f1c-b187-f0ac5de1377c" providerId="ADAL" clId="{F4682A48-36AD-DF40-85EA-FA8741CC3CDD}" dt="2025-06-03T13:06:43.511" v="631" actId="1076"/>
        <pc:sldMkLst>
          <pc:docMk/>
          <pc:sldMk cId="1108711714" sldId="391"/>
        </pc:sldMkLst>
      </pc:sldChg>
      <pc:sldChg chg="modSp mod">
        <pc:chgData name="Fanny Joussemet" userId="304bd73a-9f00-4f1c-b187-f0ac5de1377c" providerId="ADAL" clId="{F4682A48-36AD-DF40-85EA-FA8741CC3CDD}" dt="2025-06-03T00:28:23.690" v="582" actId="122"/>
        <pc:sldMkLst>
          <pc:docMk/>
          <pc:sldMk cId="89164813" sldId="392"/>
        </pc:sldMkLst>
      </pc:sldChg>
      <pc:sldChg chg="delSp modSp mod delAnim">
        <pc:chgData name="Fanny Joussemet" userId="304bd73a-9f00-4f1c-b187-f0ac5de1377c" providerId="ADAL" clId="{F4682A48-36AD-DF40-85EA-FA8741CC3CDD}" dt="2025-06-03T00:29:07.730" v="592" actId="14100"/>
        <pc:sldMkLst>
          <pc:docMk/>
          <pc:sldMk cId="1205399606" sldId="393"/>
        </pc:sldMkLst>
      </pc:sldChg>
      <pc:sldChg chg="modSp mod">
        <pc:chgData name="Fanny Joussemet" userId="304bd73a-9f00-4f1c-b187-f0ac5de1377c" providerId="ADAL" clId="{F4682A48-36AD-DF40-85EA-FA8741CC3CDD}" dt="2025-06-03T00:29:19.672" v="593" actId="122"/>
        <pc:sldMkLst>
          <pc:docMk/>
          <pc:sldMk cId="3034302753" sldId="394"/>
        </pc:sldMkLst>
      </pc:sldChg>
      <pc:sldChg chg="modSp mod">
        <pc:chgData name="Fanny Joussemet" userId="304bd73a-9f00-4f1c-b187-f0ac5de1377c" providerId="ADAL" clId="{F4682A48-36AD-DF40-85EA-FA8741CC3CDD}" dt="2025-06-03T00:27:45.471" v="578" actId="122"/>
        <pc:sldMkLst>
          <pc:docMk/>
          <pc:sldMk cId="1803595122" sldId="395"/>
        </pc:sldMkLst>
      </pc:sldChg>
      <pc:sldChg chg="modSp mod">
        <pc:chgData name="Fanny Joussemet" userId="304bd73a-9f00-4f1c-b187-f0ac5de1377c" providerId="ADAL" clId="{F4682A48-36AD-DF40-85EA-FA8741CC3CDD}" dt="2025-06-03T00:27:53.041" v="579" actId="122"/>
        <pc:sldMkLst>
          <pc:docMk/>
          <pc:sldMk cId="251648884" sldId="396"/>
        </pc:sldMkLst>
      </pc:sldChg>
      <pc:sldChg chg="modAnim">
        <pc:chgData name="Fanny Joussemet" userId="304bd73a-9f00-4f1c-b187-f0ac5de1377c" providerId="ADAL" clId="{F4682A48-36AD-DF40-85EA-FA8741CC3CDD}" dt="2025-06-02T23:39:12.365" v="397"/>
        <pc:sldMkLst>
          <pc:docMk/>
          <pc:sldMk cId="519287221" sldId="397"/>
        </pc:sldMkLst>
      </pc:sldChg>
      <pc:sldChg chg="modSp mod">
        <pc:chgData name="Fanny Joussemet" userId="304bd73a-9f00-4f1c-b187-f0ac5de1377c" providerId="ADAL" clId="{F4682A48-36AD-DF40-85EA-FA8741CC3CDD}" dt="2025-06-03T00:28:14.376" v="581" actId="122"/>
        <pc:sldMkLst>
          <pc:docMk/>
          <pc:sldMk cId="1169522021" sldId="398"/>
        </pc:sldMkLst>
      </pc:sldChg>
      <pc:sldChg chg="addSp modSp mod">
        <pc:chgData name="Fanny Joussemet" userId="304bd73a-9f00-4f1c-b187-f0ac5de1377c" providerId="ADAL" clId="{F4682A48-36AD-DF40-85EA-FA8741CC3CDD}" dt="2025-06-02T23:50:58.539" v="446" actId="2711"/>
        <pc:sldMkLst>
          <pc:docMk/>
          <pc:sldMk cId="3156608489" sldId="399"/>
        </pc:sldMkLst>
      </pc:sldChg>
    </pc:docChg>
  </pc:docChgLst>
  <pc:docChgLst>
    <pc:chgData name="Fanny Joussemet" userId="304bd73a-9f00-4f1c-b187-f0ac5de1377c" providerId="ADAL" clId="{1819268D-59B6-1A44-93F7-015C840FE108}"/>
    <pc:docChg chg="undo custSel modSld">
      <pc:chgData name="Fanny Joussemet" userId="304bd73a-9f00-4f1c-b187-f0ac5de1377c" providerId="ADAL" clId="{1819268D-59B6-1A44-93F7-015C840FE108}" dt="2025-06-06T00:55:24.142" v="10"/>
      <pc:docMkLst>
        <pc:docMk/>
      </pc:docMkLst>
      <pc:sldChg chg="setBg">
        <pc:chgData name="Fanny Joussemet" userId="304bd73a-9f00-4f1c-b187-f0ac5de1377c" providerId="ADAL" clId="{1819268D-59B6-1A44-93F7-015C840FE108}" dt="2025-06-06T00:14:50.514" v="8"/>
        <pc:sldMkLst>
          <pc:docMk/>
          <pc:sldMk cId="1925598326" sldId="257"/>
        </pc:sldMkLst>
      </pc:sldChg>
      <pc:sldChg chg="setBg">
        <pc:chgData name="Fanny Joussemet" userId="304bd73a-9f00-4f1c-b187-f0ac5de1377c" providerId="ADAL" clId="{1819268D-59B6-1A44-93F7-015C840FE108}" dt="2025-06-06T00:14:50.514" v="8"/>
        <pc:sldMkLst>
          <pc:docMk/>
          <pc:sldMk cId="4155516096" sldId="258"/>
        </pc:sldMkLst>
      </pc:sldChg>
      <pc:sldChg chg="setBg">
        <pc:chgData name="Fanny Joussemet" userId="304bd73a-9f00-4f1c-b187-f0ac5de1377c" providerId="ADAL" clId="{1819268D-59B6-1A44-93F7-015C840FE108}" dt="2025-06-06T00:14:50.514" v="8"/>
        <pc:sldMkLst>
          <pc:docMk/>
          <pc:sldMk cId="3329198040" sldId="259"/>
        </pc:sldMkLst>
      </pc:sldChg>
      <pc:sldChg chg="setBg">
        <pc:chgData name="Fanny Joussemet" userId="304bd73a-9f00-4f1c-b187-f0ac5de1377c" providerId="ADAL" clId="{1819268D-59B6-1A44-93F7-015C840FE108}" dt="2025-06-06T00:14:50.514" v="8"/>
        <pc:sldMkLst>
          <pc:docMk/>
          <pc:sldMk cId="2499789206" sldId="260"/>
        </pc:sldMkLst>
      </pc:sldChg>
      <pc:sldChg chg="setBg">
        <pc:chgData name="Fanny Joussemet" userId="304bd73a-9f00-4f1c-b187-f0ac5de1377c" providerId="ADAL" clId="{1819268D-59B6-1A44-93F7-015C840FE108}" dt="2025-06-06T00:14:50.514" v="8"/>
        <pc:sldMkLst>
          <pc:docMk/>
          <pc:sldMk cId="3755266920" sldId="262"/>
        </pc:sldMkLst>
      </pc:sldChg>
      <pc:sldChg chg="setBg">
        <pc:chgData name="Fanny Joussemet" userId="304bd73a-9f00-4f1c-b187-f0ac5de1377c" providerId="ADAL" clId="{1819268D-59B6-1A44-93F7-015C840FE108}" dt="2025-06-06T00:55:24.142" v="10"/>
        <pc:sldMkLst>
          <pc:docMk/>
          <pc:sldMk cId="2030384429" sldId="312"/>
        </pc:sldMkLst>
      </pc:sldChg>
      <pc:sldChg chg="setBg">
        <pc:chgData name="Fanny Joussemet" userId="304bd73a-9f00-4f1c-b187-f0ac5de1377c" providerId="ADAL" clId="{1819268D-59B6-1A44-93F7-015C840FE108}" dt="2025-06-06T00:14:50.514" v="8"/>
        <pc:sldMkLst>
          <pc:docMk/>
          <pc:sldMk cId="4269292424" sldId="346"/>
        </pc:sldMkLst>
      </pc:sldChg>
      <pc:sldChg chg="addSp delSp modSp mod addAnim delAnim">
        <pc:chgData name="Fanny Joussemet" userId="304bd73a-9f00-4f1c-b187-f0ac5de1377c" providerId="ADAL" clId="{1819268D-59B6-1A44-93F7-015C840FE108}" dt="2025-06-05T18:19:14.211" v="5" actId="165"/>
        <pc:sldMkLst>
          <pc:docMk/>
          <pc:sldMk cId="3823969619" sldId="389"/>
        </pc:sldMkLst>
      </pc:sldChg>
      <pc:sldChg chg="setBg">
        <pc:chgData name="Fanny Joussemet" userId="304bd73a-9f00-4f1c-b187-f0ac5de1377c" providerId="ADAL" clId="{1819268D-59B6-1A44-93F7-015C840FE108}" dt="2025-06-06T00:14:50.514" v="8"/>
        <pc:sldMkLst>
          <pc:docMk/>
          <pc:sldMk cId="519287221" sldId="397"/>
        </pc:sldMkLst>
      </pc:sldChg>
    </pc:docChg>
  </pc:docChgLst>
  <pc:docChgLst>
    <pc:chgData name="Fanny Joussemet" userId="304bd73a-9f00-4f1c-b187-f0ac5de1377c" providerId="ADAL" clId="{2FB5CE3E-61C4-094A-BBEE-CE35AAD4F5CF}"/>
    <pc:docChg chg="custSel addSld modSld">
      <pc:chgData name="Fanny Joussemet" userId="304bd73a-9f00-4f1c-b187-f0ac5de1377c" providerId="ADAL" clId="{2FB5CE3E-61C4-094A-BBEE-CE35AAD4F5CF}" dt="2025-06-03T23:52:11.474" v="5" actId="2890"/>
      <pc:docMkLst>
        <pc:docMk/>
      </pc:docMkLst>
      <pc:sldChg chg="addSp delSp modSp mod delAnim modAnim">
        <pc:chgData name="Fanny Joussemet" userId="304bd73a-9f00-4f1c-b187-f0ac5de1377c" providerId="ADAL" clId="{2FB5CE3E-61C4-094A-BBEE-CE35AAD4F5CF}" dt="2025-06-03T16:10:58.874" v="4" actId="1076"/>
        <pc:sldMkLst>
          <pc:docMk/>
          <pc:sldMk cId="3869280420" sldId="301"/>
        </pc:sldMkLst>
      </pc:sldChg>
      <pc:sldChg chg="add">
        <pc:chgData name="Fanny Joussemet" userId="304bd73a-9f00-4f1c-b187-f0ac5de1377c" providerId="ADAL" clId="{2FB5CE3E-61C4-094A-BBEE-CE35AAD4F5CF}" dt="2025-06-03T23:52:11.474" v="5" actId="2890"/>
        <pc:sldMkLst>
          <pc:docMk/>
          <pc:sldMk cId="4281605767" sldId="401"/>
        </pc:sldMkLst>
      </pc:sldChg>
    </pc:docChg>
  </pc:docChgLst>
  <pc:docChgLst>
    <pc:chgData name="Beaupré, Julie" userId="b7ac2518-b3f0-462d-9e15-cf64f47d5ca9" providerId="ADAL" clId="{7C7C2624-14C6-774A-B9AE-FAC692A872BF}"/>
    <pc:docChg chg="undo custSel modSld">
      <pc:chgData name="Beaupré, Julie" userId="b7ac2518-b3f0-462d-9e15-cf64f47d5ca9" providerId="ADAL" clId="{7C7C2624-14C6-774A-B9AE-FAC692A872BF}" dt="2025-07-30T19:00:10.220" v="539" actId="1076"/>
      <pc:docMkLst>
        <pc:docMk/>
      </pc:docMkLst>
      <pc:sldChg chg="modNotesTx">
        <pc:chgData name="Beaupré, Julie" userId="b7ac2518-b3f0-462d-9e15-cf64f47d5ca9" providerId="ADAL" clId="{7C7C2624-14C6-774A-B9AE-FAC692A872BF}" dt="2025-07-30T18:23:47.494" v="2" actId="20577"/>
        <pc:sldMkLst>
          <pc:docMk/>
          <pc:sldMk cId="4155516096" sldId="258"/>
        </pc:sldMkLst>
      </pc:sldChg>
      <pc:sldChg chg="modNotesTx">
        <pc:chgData name="Beaupré, Julie" userId="b7ac2518-b3f0-462d-9e15-cf64f47d5ca9" providerId="ADAL" clId="{7C7C2624-14C6-774A-B9AE-FAC692A872BF}" dt="2025-07-30T18:51:27.015" v="430" actId="20577"/>
        <pc:sldMkLst>
          <pc:docMk/>
          <pc:sldMk cId="3935723521" sldId="266"/>
        </pc:sldMkLst>
      </pc:sldChg>
      <pc:sldChg chg="addSp modSp mod modNotesTx">
        <pc:chgData name="Beaupré, Julie" userId="b7ac2518-b3f0-462d-9e15-cf64f47d5ca9" providerId="ADAL" clId="{7C7C2624-14C6-774A-B9AE-FAC692A872BF}" dt="2025-07-30T19:00:10.220" v="539" actId="1076"/>
        <pc:sldMkLst>
          <pc:docMk/>
          <pc:sldMk cId="3869280420" sldId="301"/>
        </pc:sldMkLst>
      </pc:sldChg>
      <pc:sldChg chg="modNotesTx">
        <pc:chgData name="Beaupré, Julie" userId="b7ac2518-b3f0-462d-9e15-cf64f47d5ca9" providerId="ADAL" clId="{7C7C2624-14C6-774A-B9AE-FAC692A872BF}" dt="2025-07-30T18:46:43.579" v="368" actId="12"/>
        <pc:sldMkLst>
          <pc:docMk/>
          <pc:sldMk cId="3651818306" sldId="303"/>
        </pc:sldMkLst>
      </pc:sldChg>
      <pc:sldChg chg="modNotesTx">
        <pc:chgData name="Beaupré, Julie" userId="b7ac2518-b3f0-462d-9e15-cf64f47d5ca9" providerId="ADAL" clId="{7C7C2624-14C6-774A-B9AE-FAC692A872BF}" dt="2025-07-30T18:44:28.381" v="325" actId="12"/>
        <pc:sldMkLst>
          <pc:docMk/>
          <pc:sldMk cId="216525091" sldId="307"/>
        </pc:sldMkLst>
      </pc:sldChg>
      <pc:sldChg chg="modNotesTx">
        <pc:chgData name="Beaupré, Julie" userId="b7ac2518-b3f0-462d-9e15-cf64f47d5ca9" providerId="ADAL" clId="{7C7C2624-14C6-774A-B9AE-FAC692A872BF}" dt="2025-07-30T18:44:38.647" v="326" actId="20577"/>
        <pc:sldMkLst>
          <pc:docMk/>
          <pc:sldMk cId="357888706" sldId="308"/>
        </pc:sldMkLst>
      </pc:sldChg>
      <pc:sldChg chg="modSp">
        <pc:chgData name="Beaupré, Julie" userId="b7ac2518-b3f0-462d-9e15-cf64f47d5ca9" providerId="ADAL" clId="{7C7C2624-14C6-774A-B9AE-FAC692A872BF}" dt="2025-07-30T18:21:17.687" v="0" actId="20577"/>
        <pc:sldMkLst>
          <pc:docMk/>
          <pc:sldMk cId="244382013" sldId="314"/>
        </pc:sldMkLst>
      </pc:sldChg>
      <pc:sldChg chg="modNotesTx">
        <pc:chgData name="Beaupré, Julie" userId="b7ac2518-b3f0-462d-9e15-cf64f47d5ca9" providerId="ADAL" clId="{7C7C2624-14C6-774A-B9AE-FAC692A872BF}" dt="2025-07-30T18:50:35.492" v="428" actId="20577"/>
        <pc:sldMkLst>
          <pc:docMk/>
          <pc:sldMk cId="931804807" sldId="317"/>
        </pc:sldMkLst>
      </pc:sldChg>
      <pc:sldChg chg="modNotesTx">
        <pc:chgData name="Beaupré, Julie" userId="b7ac2518-b3f0-462d-9e15-cf64f47d5ca9" providerId="ADAL" clId="{7C7C2624-14C6-774A-B9AE-FAC692A872BF}" dt="2025-07-30T18:56:30.534" v="517" actId="12"/>
        <pc:sldMkLst>
          <pc:docMk/>
          <pc:sldMk cId="2850718244" sldId="319"/>
        </pc:sldMkLst>
      </pc:sldChg>
      <pc:sldChg chg="modNotesTx">
        <pc:chgData name="Beaupré, Julie" userId="b7ac2518-b3f0-462d-9e15-cf64f47d5ca9" providerId="ADAL" clId="{7C7C2624-14C6-774A-B9AE-FAC692A872BF}" dt="2025-07-30T18:43:19.789" v="319" actId="20577"/>
        <pc:sldMkLst>
          <pc:docMk/>
          <pc:sldMk cId="2408032898" sldId="338"/>
        </pc:sldMkLst>
      </pc:sldChg>
      <pc:sldChg chg="modNotesTx">
        <pc:chgData name="Beaupré, Julie" userId="b7ac2518-b3f0-462d-9e15-cf64f47d5ca9" providerId="ADAL" clId="{7C7C2624-14C6-774A-B9AE-FAC692A872BF}" dt="2025-07-30T18:55:34.626" v="513" actId="12"/>
        <pc:sldMkLst>
          <pc:docMk/>
          <pc:sldMk cId="2961031914" sldId="343"/>
        </pc:sldMkLst>
      </pc:sldChg>
      <pc:sldChg chg="modNotesTx">
        <pc:chgData name="Beaupré, Julie" userId="b7ac2518-b3f0-462d-9e15-cf64f47d5ca9" providerId="ADAL" clId="{7C7C2624-14C6-774A-B9AE-FAC692A872BF}" dt="2025-07-30T18:37:02.018" v="253" actId="12"/>
        <pc:sldMkLst>
          <pc:docMk/>
          <pc:sldMk cId="4269292424" sldId="346"/>
        </pc:sldMkLst>
      </pc:sldChg>
      <pc:sldChg chg="modNotesTx">
        <pc:chgData name="Beaupré, Julie" userId="b7ac2518-b3f0-462d-9e15-cf64f47d5ca9" providerId="ADAL" clId="{7C7C2624-14C6-774A-B9AE-FAC692A872BF}" dt="2025-07-30T18:43:56.644" v="324" actId="20577"/>
        <pc:sldMkLst>
          <pc:docMk/>
          <pc:sldMk cId="3262968118" sldId="356"/>
        </pc:sldMkLst>
      </pc:sldChg>
      <pc:sldChg chg="modNotesTx">
        <pc:chgData name="Beaupré, Julie" userId="b7ac2518-b3f0-462d-9e15-cf64f47d5ca9" providerId="ADAL" clId="{7C7C2624-14C6-774A-B9AE-FAC692A872BF}" dt="2025-07-30T18:43:34.498" v="321" actId="20577"/>
        <pc:sldMkLst>
          <pc:docMk/>
          <pc:sldMk cId="2195736298" sldId="357"/>
        </pc:sldMkLst>
      </pc:sldChg>
      <pc:sldChg chg="modNotesTx">
        <pc:chgData name="Beaupré, Julie" userId="b7ac2518-b3f0-462d-9e15-cf64f47d5ca9" providerId="ADAL" clId="{7C7C2624-14C6-774A-B9AE-FAC692A872BF}" dt="2025-07-30T18:38:32.249" v="266" actId="20577"/>
        <pc:sldMkLst>
          <pc:docMk/>
          <pc:sldMk cId="3011283774" sldId="361"/>
        </pc:sldMkLst>
      </pc:sldChg>
      <pc:sldChg chg="modNotesTx">
        <pc:chgData name="Beaupré, Julie" userId="b7ac2518-b3f0-462d-9e15-cf64f47d5ca9" providerId="ADAL" clId="{7C7C2624-14C6-774A-B9AE-FAC692A872BF}" dt="2025-07-30T18:53:13.042" v="445" actId="20577"/>
        <pc:sldMkLst>
          <pc:docMk/>
          <pc:sldMk cId="3156608489" sldId="399"/>
        </pc:sldMkLst>
      </pc:sldChg>
      <pc:sldChg chg="modNotesTx">
        <pc:chgData name="Beaupré, Julie" userId="b7ac2518-b3f0-462d-9e15-cf64f47d5ca9" providerId="ADAL" clId="{7C7C2624-14C6-774A-B9AE-FAC692A872BF}" dt="2025-07-30T18:43:25.630" v="320" actId="20577"/>
        <pc:sldMkLst>
          <pc:docMk/>
          <pc:sldMk cId="3832699099" sldId="405"/>
        </pc:sldMkLst>
      </pc:sldChg>
      <pc:sldChg chg="modNotesTx">
        <pc:chgData name="Beaupré, Julie" userId="b7ac2518-b3f0-462d-9e15-cf64f47d5ca9" providerId="ADAL" clId="{7C7C2624-14C6-774A-B9AE-FAC692A872BF}" dt="2025-07-30T18:43:43.344" v="322" actId="20577"/>
        <pc:sldMkLst>
          <pc:docMk/>
          <pc:sldMk cId="2008376775" sldId="414"/>
        </pc:sldMkLst>
      </pc:sldChg>
      <pc:sldChg chg="modNotesTx">
        <pc:chgData name="Beaupré, Julie" userId="b7ac2518-b3f0-462d-9e15-cf64f47d5ca9" providerId="ADAL" clId="{7C7C2624-14C6-774A-B9AE-FAC692A872BF}" dt="2025-07-30T18:43:50.487" v="323" actId="20577"/>
        <pc:sldMkLst>
          <pc:docMk/>
          <pc:sldMk cId="2925464431" sldId="415"/>
        </pc:sldMkLst>
      </pc:sldChg>
      <pc:sldChg chg="modNotesTx">
        <pc:chgData name="Beaupré, Julie" userId="b7ac2518-b3f0-462d-9e15-cf64f47d5ca9" providerId="ADAL" clId="{7C7C2624-14C6-774A-B9AE-FAC692A872BF}" dt="2025-07-30T18:41:06.213" v="292" actId="20577"/>
        <pc:sldMkLst>
          <pc:docMk/>
          <pc:sldMk cId="302863737" sldId="419"/>
        </pc:sldMkLst>
      </pc:sldChg>
      <pc:sldChg chg="modNotesTx">
        <pc:chgData name="Beaupré, Julie" userId="b7ac2518-b3f0-462d-9e15-cf64f47d5ca9" providerId="ADAL" clId="{7C7C2624-14C6-774A-B9AE-FAC692A872BF}" dt="2025-07-30T18:50:24.462" v="427" actId="12"/>
        <pc:sldMkLst>
          <pc:docMk/>
          <pc:sldMk cId="2893480103" sldId="424"/>
        </pc:sldMkLst>
      </pc:sldChg>
      <pc:sldChg chg="modNotesTx">
        <pc:chgData name="Beaupré, Julie" userId="b7ac2518-b3f0-462d-9e15-cf64f47d5ca9" providerId="ADAL" clId="{7C7C2624-14C6-774A-B9AE-FAC692A872BF}" dt="2025-07-30T18:59:14.542" v="537" actId="20577"/>
        <pc:sldMkLst>
          <pc:docMk/>
          <pc:sldMk cId="2834722837" sldId="425"/>
        </pc:sldMkLst>
      </pc:sldChg>
    </pc:docChg>
  </pc:docChgLst>
  <pc:docChgLst>
    <pc:chgData name="Bédard, Alexandre" userId="bf5b20ae-ac54-4e6f-9f46-6b1dd1901bd8" providerId="ADAL" clId="{41627AF8-0698-D044-A3B6-D4675FC7B539}"/>
    <pc:docChg chg="modSld sldOrd">
      <pc:chgData name="Bédard, Alexandre" userId="bf5b20ae-ac54-4e6f-9f46-6b1dd1901bd8" providerId="ADAL" clId="{41627AF8-0698-D044-A3B6-D4675FC7B539}" dt="2025-06-05T18:21:28.621" v="37" actId="20577"/>
      <pc:docMkLst>
        <pc:docMk/>
      </pc:docMkLst>
      <pc:sldChg chg="modSp ord">
        <pc:chgData name="Bédard, Alexandre" userId="bf5b20ae-ac54-4e6f-9f46-6b1dd1901bd8" providerId="ADAL" clId="{41627AF8-0698-D044-A3B6-D4675FC7B539}" dt="2025-06-05T18:21:28.621" v="37" actId="20577"/>
        <pc:sldMkLst>
          <pc:docMk/>
          <pc:sldMk cId="1803595122" sldId="395"/>
        </pc:sldMkLst>
      </pc:sldChg>
    </pc:docChg>
  </pc:docChgLst>
  <pc:docChgLst>
    <pc:chgData name="Bédard, Alexandre" userId="bf5b20ae-ac54-4e6f-9f46-6b1dd1901bd8" providerId="ADAL" clId="{2D7AD2FF-DF49-8A48-B813-8E64D721EE0C}"/>
    <pc:docChg chg="undo custSel modSld">
      <pc:chgData name="Bédard, Alexandre" userId="bf5b20ae-ac54-4e6f-9f46-6b1dd1901bd8" providerId="ADAL" clId="{2D7AD2FF-DF49-8A48-B813-8E64D721EE0C}" dt="2025-06-02T21:09:01.380" v="506"/>
      <pc:docMkLst>
        <pc:docMk/>
      </pc:docMkLst>
      <pc:sldChg chg="modAnim">
        <pc:chgData name="Bédard, Alexandre" userId="bf5b20ae-ac54-4e6f-9f46-6b1dd1901bd8" providerId="ADAL" clId="{2D7AD2FF-DF49-8A48-B813-8E64D721EE0C}" dt="2025-06-02T19:43:55.182" v="0"/>
        <pc:sldMkLst>
          <pc:docMk/>
          <pc:sldMk cId="3935723521" sldId="266"/>
        </pc:sldMkLst>
      </pc:sldChg>
      <pc:sldChg chg="modAnim">
        <pc:chgData name="Bédard, Alexandre" userId="bf5b20ae-ac54-4e6f-9f46-6b1dd1901bd8" providerId="ADAL" clId="{2D7AD2FF-DF49-8A48-B813-8E64D721EE0C}" dt="2025-06-02T20:01:10.127" v="179"/>
        <pc:sldMkLst>
          <pc:docMk/>
          <pc:sldMk cId="1328470069" sldId="294"/>
        </pc:sldMkLst>
      </pc:sldChg>
      <pc:sldChg chg="modAnim">
        <pc:chgData name="Bédard, Alexandre" userId="bf5b20ae-ac54-4e6f-9f46-6b1dd1901bd8" providerId="ADAL" clId="{2D7AD2FF-DF49-8A48-B813-8E64D721EE0C}" dt="2025-06-02T20:09:22.869" v="238"/>
        <pc:sldMkLst>
          <pc:docMk/>
          <pc:sldMk cId="1955274478" sldId="300"/>
        </pc:sldMkLst>
      </pc:sldChg>
      <pc:sldChg chg="modSp mod">
        <pc:chgData name="Bédard, Alexandre" userId="bf5b20ae-ac54-4e6f-9f46-6b1dd1901bd8" providerId="ADAL" clId="{2D7AD2FF-DF49-8A48-B813-8E64D721EE0C}" dt="2025-06-02T20:17:55.544" v="274" actId="20577"/>
        <pc:sldMkLst>
          <pc:docMk/>
          <pc:sldMk cId="1601275907" sldId="324"/>
        </pc:sldMkLst>
      </pc:sldChg>
      <pc:sldChg chg="addSp delSp modSp mod modAnim">
        <pc:chgData name="Bédard, Alexandre" userId="bf5b20ae-ac54-4e6f-9f46-6b1dd1901bd8" providerId="ADAL" clId="{2D7AD2FF-DF49-8A48-B813-8E64D721EE0C}" dt="2025-06-02T21:04:22.571" v="448"/>
        <pc:sldMkLst>
          <pc:docMk/>
          <pc:sldMk cId="4269292424" sldId="346"/>
        </pc:sldMkLst>
      </pc:sldChg>
      <pc:sldChg chg="modAnim">
        <pc:chgData name="Bédard, Alexandre" userId="bf5b20ae-ac54-4e6f-9f46-6b1dd1901bd8" providerId="ADAL" clId="{2D7AD2FF-DF49-8A48-B813-8E64D721EE0C}" dt="2025-06-02T20:00:07.028" v="176"/>
        <pc:sldMkLst>
          <pc:docMk/>
          <pc:sldMk cId="2195736298" sldId="357"/>
        </pc:sldMkLst>
      </pc:sldChg>
      <pc:sldChg chg="modSp mod">
        <pc:chgData name="Bédard, Alexandre" userId="bf5b20ae-ac54-4e6f-9f46-6b1dd1901bd8" providerId="ADAL" clId="{2D7AD2FF-DF49-8A48-B813-8E64D721EE0C}" dt="2025-06-02T20:07:40.421" v="211" actId="14100"/>
        <pc:sldMkLst>
          <pc:docMk/>
          <pc:sldMk cId="3493600660" sldId="388"/>
        </pc:sldMkLst>
      </pc:sldChg>
      <pc:sldChg chg="modAnim">
        <pc:chgData name="Bédard, Alexandre" userId="bf5b20ae-ac54-4e6f-9f46-6b1dd1901bd8" providerId="ADAL" clId="{2D7AD2FF-DF49-8A48-B813-8E64D721EE0C}" dt="2025-06-02T20:07:55.655" v="212"/>
        <pc:sldMkLst>
          <pc:docMk/>
          <pc:sldMk cId="3823969619" sldId="389"/>
        </pc:sldMkLst>
      </pc:sldChg>
      <pc:sldChg chg="addSp delSp modSp mod modAnim">
        <pc:chgData name="Bédard, Alexandre" userId="bf5b20ae-ac54-4e6f-9f46-6b1dd1901bd8" providerId="ADAL" clId="{2D7AD2FF-DF49-8A48-B813-8E64D721EE0C}" dt="2025-06-02T21:09:01.380" v="506"/>
        <pc:sldMkLst>
          <pc:docMk/>
          <pc:sldMk cId="519287221" sldId="397"/>
        </pc:sldMkLst>
      </pc:sldChg>
      <pc:sldChg chg="modAnim">
        <pc:chgData name="Bédard, Alexandre" userId="bf5b20ae-ac54-4e6f-9f46-6b1dd1901bd8" providerId="ADAL" clId="{2D7AD2FF-DF49-8A48-B813-8E64D721EE0C}" dt="2025-06-02T20:16:17.955" v="268"/>
        <pc:sldMkLst>
          <pc:docMk/>
          <pc:sldMk cId="3156608489" sldId="39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6A5391-537A-4258-8F0C-DE9D9FF06F00}" type="datetimeFigureOut">
              <a:rPr lang="en-US" smtClean="0"/>
              <a:t>9/8/25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F9846-E152-4380-89E9-C4A0313E51FF}" type="slidenum">
              <a:rPr lang="en-US" smtClean="0"/>
              <a:t>‹n°›</a:t>
            </a:fld>
            <a:endParaRPr lang="en-US"/>
          </a:p>
        </p:txBody>
      </p:sp>
    </p:spTree>
    <p:extLst>
      <p:ext uri="{BB962C8B-B14F-4D97-AF65-F5344CB8AC3E}">
        <p14:creationId xmlns:p14="http://schemas.microsoft.com/office/powerpoint/2010/main" val="1203595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a:solidFill>
                  <a:schemeClr val="tx1"/>
                </a:solidFill>
                <a:effectLst/>
                <a:latin typeface="+mn-lt"/>
                <a:ea typeface="+mn-ea"/>
                <a:cs typeface="+mn-cs"/>
              </a:rPr>
              <a:t>Durée totale : 120 minutes</a:t>
            </a:r>
            <a:endParaRPr lang="fr-CA" sz="1200" kern="120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4BF9846-E152-4380-89E9-C4A0313E51FF}" type="slidenum">
              <a:rPr lang="en-US" smtClean="0"/>
              <a:t>1</a:t>
            </a:fld>
            <a:endParaRPr lang="en-US"/>
          </a:p>
        </p:txBody>
      </p:sp>
    </p:spTree>
    <p:extLst>
      <p:ext uri="{BB962C8B-B14F-4D97-AF65-F5344CB8AC3E}">
        <p14:creationId xmlns:p14="http://schemas.microsoft.com/office/powerpoint/2010/main" val="4156041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Activité 2— diapositives 19 et 20</a:t>
            </a:r>
            <a:r>
              <a:rPr lang="fr-CA" dirty="0">
                <a:effectLst/>
              </a:rPr>
              <a:t> (</a:t>
            </a:r>
            <a:r>
              <a:rPr lang="fr-CA" b="1" dirty="0">
                <a:effectLst/>
              </a:rPr>
              <a:t>10 min)</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 </a:t>
            </a:r>
            <a:endParaRPr lang="fr-CA"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Inviter les personnes étudiantes à choisir un agent conversationnel (Chat, Gemini, Copilot, etc.)</a:t>
            </a:r>
            <a:endParaRPr lang="fr-CA"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Leur faire choisir un des défis sur la diapositive.</a:t>
            </a:r>
            <a:endParaRPr lang="fr-CA" sz="10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Exemple : « Un pigeon devient maire de Montréal ».</a:t>
            </a:r>
            <a:endParaRPr lang="fr-CA" sz="10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Exemple : « Le premier café sur la Lune ».</a:t>
            </a:r>
            <a:endParaRPr lang="fr-CA"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Expliquer les consignes de l’étape 3 (voir diapo 19).</a:t>
            </a:r>
            <a:endParaRPr lang="fr-CA"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Question 3.b, demander si « L’outil donne le même résultat ou si quelque chose a changé ? ».</a:t>
            </a:r>
            <a:endParaRPr lang="fr-CA"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Question 3.c, demander si « L’outil réagit mieux avec plus ou moins de détails ? ».</a:t>
            </a:r>
            <a:endParaRPr lang="fr-CA"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Questions 3.d, exemple : « Écris en 50 mots », « Utilise un ton dramatique ». </a:t>
            </a:r>
            <a:endParaRPr lang="fr-CA" sz="1000" kern="1200" dirty="0">
              <a:solidFill>
                <a:schemeClr val="tx1"/>
              </a:solidFill>
              <a:effectLst/>
              <a:latin typeface="+mn-lt"/>
              <a:ea typeface="+mn-ea"/>
              <a:cs typeface="+mn-cs"/>
            </a:endParaRPr>
          </a:p>
          <a:p>
            <a:pPr marL="457200" lvl="1" indent="0">
              <a:buFont typeface="Arial" panose="020B0604020202020204" pitchFamily="34" charset="0"/>
              <a:buNone/>
            </a:pPr>
            <a:r>
              <a:rPr lang="fr-CA" sz="1200" kern="1200" dirty="0">
                <a:solidFill>
                  <a:schemeClr val="tx1"/>
                </a:solidFill>
                <a:effectLst/>
                <a:latin typeface="+mn-lt"/>
                <a:ea typeface="+mn-ea"/>
                <a:cs typeface="+mn-cs"/>
              </a:rPr>
              <a:t>Demander si « l’outil s’adapte bien ? ».</a:t>
            </a:r>
            <a:r>
              <a:rPr lang="fr-CA" dirty="0">
                <a:effectLst/>
              </a:rPr>
              <a:t> </a:t>
            </a:r>
          </a:p>
          <a:p>
            <a:endParaRPr lang="fr-CA" b="1" dirty="0">
              <a:effectLst/>
            </a:endParaRPr>
          </a:p>
          <a:p>
            <a:r>
              <a:rPr lang="fr-CA" sz="1200" b="1" kern="1200" dirty="0">
                <a:solidFill>
                  <a:schemeClr val="tx1"/>
                </a:solidFill>
                <a:effectLst/>
                <a:latin typeface="+mn-lt"/>
                <a:ea typeface="+mn-ea"/>
                <a:cs typeface="+mn-cs"/>
              </a:rPr>
              <a:t>Personnes étudiantes</a:t>
            </a:r>
            <a:r>
              <a:rPr lang="fr-CA" dirty="0">
                <a:effectLst/>
              </a:rPr>
              <a:t> </a:t>
            </a:r>
          </a:p>
          <a:p>
            <a:r>
              <a:rPr lang="fr-CA" sz="1200" kern="1200" dirty="0">
                <a:solidFill>
                  <a:schemeClr val="tx1"/>
                </a:solidFill>
                <a:effectLst/>
                <a:latin typeface="+mn-lt"/>
                <a:ea typeface="+mn-ea"/>
                <a:cs typeface="+mn-cs"/>
              </a:rPr>
              <a:t>À faire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Choisir un agent conversationnel.</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Choisir un défi.</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Réaliser les tâches de l’étape 3, une après l’autre (en attendant les consignes de la personne enseignante).</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Répondre aux questions posées par la personne enseignante.</a:t>
            </a:r>
          </a:p>
          <a:p>
            <a:endParaRPr lang="fr-FR" b="1" dirty="0"/>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19</a:t>
            </a:fld>
            <a:endParaRPr lang="en-US"/>
          </a:p>
        </p:txBody>
      </p:sp>
    </p:spTree>
    <p:extLst>
      <p:ext uri="{BB962C8B-B14F-4D97-AF65-F5344CB8AC3E}">
        <p14:creationId xmlns:p14="http://schemas.microsoft.com/office/powerpoint/2010/main" val="4043572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Activité 2 (suite) — diapositives 21 et 22</a:t>
            </a:r>
            <a:r>
              <a:rPr lang="fr-CA" dirty="0">
                <a:effectLst/>
              </a:rPr>
              <a:t>  </a:t>
            </a:r>
            <a:r>
              <a:rPr lang="fr-CA" b="1" dirty="0">
                <a:effectLst/>
              </a:rPr>
              <a:t>(5 min)</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Discuter des questions avec les personnes étudiantes.</a:t>
            </a:r>
            <a:r>
              <a:rPr lang="fr-CA" dirty="0">
                <a:effectLst/>
              </a:rPr>
              <a:t> </a:t>
            </a:r>
          </a:p>
          <a:p>
            <a:endParaRPr lang="fr-CA" dirty="0">
              <a:effectLst/>
            </a:endParaRPr>
          </a:p>
          <a:p>
            <a:r>
              <a:rPr lang="fr-CA" b="1" dirty="0">
                <a:effectLst/>
              </a:rPr>
              <a:t>Personnes étudiantes</a:t>
            </a:r>
          </a:p>
          <a:p>
            <a:r>
              <a:rPr lang="fr-CA" sz="1200" kern="1200" dirty="0">
                <a:solidFill>
                  <a:schemeClr val="tx1"/>
                </a:solidFill>
                <a:effectLst/>
                <a:latin typeface="+mn-lt"/>
                <a:ea typeface="+mn-ea"/>
                <a:cs typeface="+mn-cs"/>
              </a:rPr>
              <a:t>À faire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Répondre aux  questions.</a:t>
            </a:r>
            <a:r>
              <a:rPr lang="fr-CA" dirty="0">
                <a:effectLst/>
              </a:rPr>
              <a:t> </a:t>
            </a:r>
            <a:endParaRPr lang="fr-CA" b="1" dirty="0">
              <a:effectLst/>
            </a:endParaRPr>
          </a:p>
          <a:p>
            <a:endParaRPr lang="fr-CA" b="1" dirty="0">
              <a:effectLst/>
            </a:endParaRPr>
          </a:p>
          <a:p>
            <a:endParaRPr lang="fr-FR" b="1" dirty="0"/>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21</a:t>
            </a:fld>
            <a:endParaRPr lang="en-US"/>
          </a:p>
        </p:txBody>
      </p:sp>
    </p:spTree>
    <p:extLst>
      <p:ext uri="{BB962C8B-B14F-4D97-AF65-F5344CB8AC3E}">
        <p14:creationId xmlns:p14="http://schemas.microsoft.com/office/powerpoint/2010/main" val="2873217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IA générative — diapositives 23 à 30 </a:t>
            </a:r>
            <a:r>
              <a:rPr lang="fr-CA" sz="1200" b="1" kern="1200" dirty="0">
                <a:solidFill>
                  <a:schemeClr val="tx1"/>
                </a:solidFill>
                <a:effectLst/>
                <a:latin typeface="+mn-lt"/>
                <a:ea typeface="+mn-ea"/>
                <a:cs typeface="+mn-cs"/>
              </a:rPr>
              <a:t>(15 min)</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Expliquer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Ce qu’est l’</a:t>
            </a:r>
            <a:r>
              <a:rPr lang="fr-CA" sz="1200" kern="1200" dirty="0" err="1">
                <a:solidFill>
                  <a:schemeClr val="tx1"/>
                </a:solidFill>
                <a:effectLst/>
                <a:latin typeface="+mn-lt"/>
                <a:ea typeface="+mn-ea"/>
                <a:cs typeface="+mn-cs"/>
              </a:rPr>
              <a:t>IAg</a:t>
            </a:r>
            <a:r>
              <a:rPr lang="fr-CA"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Ce qu’est un GML.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Ce qu’est un agent conversationnel.</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Ce que sont les données.</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Ce que sont les phases d’entraînement et d’apprentissage.</a:t>
            </a:r>
          </a:p>
          <a:p>
            <a:endParaRPr lang="fr-FR" dirty="0"/>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23</a:t>
            </a:fld>
            <a:endParaRPr lang="en-US"/>
          </a:p>
        </p:txBody>
      </p:sp>
    </p:spTree>
    <p:extLst>
      <p:ext uri="{BB962C8B-B14F-4D97-AF65-F5344CB8AC3E}">
        <p14:creationId xmlns:p14="http://schemas.microsoft.com/office/powerpoint/2010/main" val="3164981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26</a:t>
            </a:fld>
            <a:endParaRPr lang="en-US"/>
          </a:p>
        </p:txBody>
      </p:sp>
    </p:spTree>
    <p:extLst>
      <p:ext uri="{BB962C8B-B14F-4D97-AF65-F5344CB8AC3E}">
        <p14:creationId xmlns:p14="http://schemas.microsoft.com/office/powerpoint/2010/main" val="194790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F9846-E152-4380-89E9-C4A0313E51FF}" type="slidenum">
              <a:rPr lang="en-US" smtClean="0"/>
              <a:t>27</a:t>
            </a:fld>
            <a:endParaRPr lang="en-US"/>
          </a:p>
        </p:txBody>
      </p:sp>
    </p:spTree>
    <p:extLst>
      <p:ext uri="{BB962C8B-B14F-4D97-AF65-F5344CB8AC3E}">
        <p14:creationId xmlns:p14="http://schemas.microsoft.com/office/powerpoint/2010/main" val="2499829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140B3-B6BF-5DEE-B5DC-AB9E27A42C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2930E1-B2F5-7B35-CB95-D9114C72A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ECA54A-8772-C370-05C8-DAE4E482F3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508CF9-DB01-6166-FD8F-9AE114123BC7}"/>
              </a:ext>
            </a:extLst>
          </p:cNvPr>
          <p:cNvSpPr>
            <a:spLocks noGrp="1"/>
          </p:cNvSpPr>
          <p:nvPr>
            <p:ph type="sldNum" sz="quarter" idx="5"/>
          </p:nvPr>
        </p:nvSpPr>
        <p:spPr/>
        <p:txBody>
          <a:bodyPr/>
          <a:lstStyle/>
          <a:p>
            <a:fld id="{D4BF9846-E152-4380-89E9-C4A0313E51FF}" type="slidenum">
              <a:rPr lang="en-US" smtClean="0"/>
              <a:t>28</a:t>
            </a:fld>
            <a:endParaRPr lang="en-US"/>
          </a:p>
        </p:txBody>
      </p:sp>
    </p:spTree>
    <p:extLst>
      <p:ext uri="{BB962C8B-B14F-4D97-AF65-F5344CB8AC3E}">
        <p14:creationId xmlns:p14="http://schemas.microsoft.com/office/powerpoint/2010/main" val="1918101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30</a:t>
            </a:fld>
            <a:endParaRPr lang="en-US"/>
          </a:p>
        </p:txBody>
      </p:sp>
    </p:spTree>
    <p:extLst>
      <p:ext uri="{BB962C8B-B14F-4D97-AF65-F5344CB8AC3E}">
        <p14:creationId xmlns:p14="http://schemas.microsoft.com/office/powerpoint/2010/main" val="730062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Activité 3— diapositive 31*</a:t>
            </a:r>
            <a:r>
              <a:rPr lang="fr-CA" dirty="0">
                <a:effectLst/>
              </a:rPr>
              <a:t> </a:t>
            </a:r>
            <a:r>
              <a:rPr lang="fr-CA" b="1" dirty="0">
                <a:effectLst/>
              </a:rPr>
              <a:t>(5 min)</a:t>
            </a:r>
          </a:p>
          <a:p>
            <a:r>
              <a:rPr lang="fr-CA" sz="1200" i="1" kern="1200" dirty="0">
                <a:solidFill>
                  <a:schemeClr val="tx1"/>
                </a:solidFill>
                <a:effectLst/>
                <a:latin typeface="+mn-lt"/>
                <a:ea typeface="+mn-ea"/>
                <a:cs typeface="+mn-cs"/>
              </a:rPr>
              <a:t>* Pour cette activité, vous pourriez choisir d’adapter le début des phrases et le contexte (s’il y a lieu) à votre discipline ou domaine.</a:t>
            </a:r>
            <a:r>
              <a:rPr lang="fr-CA" dirty="0">
                <a:effectLst/>
              </a:rPr>
              <a:t> </a:t>
            </a:r>
            <a:endParaRPr lang="fr-CA" b="1" dirty="0">
              <a:effectLst/>
            </a:endParaRPr>
          </a:p>
          <a:p>
            <a:endParaRPr lang="fr-CA" b="1" dirty="0">
              <a:effectLst/>
            </a:endParaRPr>
          </a:p>
          <a:p>
            <a:r>
              <a:rPr lang="fr-CA" sz="1200" kern="1200" dirty="0">
                <a:solidFill>
                  <a:schemeClr val="tx1"/>
                </a:solidFill>
                <a:effectLst/>
                <a:latin typeface="+mn-lt"/>
                <a:ea typeface="+mn-ea"/>
                <a:cs typeface="+mn-cs"/>
              </a:rPr>
              <a:t>À faire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Former des petits groupes (4-5 personnes).</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Donner à la moitié des équipes une fiche avec contexte et l’autre moitié une fiche sans contexte (voir annexe 2 du guide pédagogique).</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Demander que chaque équipe réalise rapidement l’exercice.</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Comparer les phrases des groupes.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schemeClr val="tx1"/>
                </a:solidFill>
                <a:effectLst/>
                <a:latin typeface="+mn-lt"/>
                <a:ea typeface="+mn-ea"/>
                <a:cs typeface="+mn-cs"/>
              </a:rPr>
              <a:t>Discuter afin de savoir pourquoi certaines phrases « ont plus de sens » que d’autres (mettre l’accent sur le contexte qui est donné à certaines équipes : en cela, un agent conversationnel est différent d’un simple </a:t>
            </a:r>
            <a:r>
              <a:rPr lang="fr-CA" sz="1200" i="1" kern="1200" dirty="0" err="1">
                <a:solidFill>
                  <a:schemeClr val="tx1"/>
                </a:solidFill>
                <a:effectLst/>
                <a:latin typeface="+mn-lt"/>
                <a:ea typeface="+mn-ea"/>
                <a:cs typeface="+mn-cs"/>
              </a:rPr>
              <a:t>chatbot</a:t>
            </a:r>
            <a:r>
              <a:rPr lang="fr-CA" sz="1200" kern="1200" dirty="0">
                <a:solidFill>
                  <a:schemeClr val="tx1"/>
                </a:solidFill>
                <a:effectLst/>
                <a:latin typeface="+mn-lt"/>
                <a:ea typeface="+mn-ea"/>
                <a:cs typeface="+mn-cs"/>
              </a:rPr>
              <a:t>.</a:t>
            </a:r>
            <a:r>
              <a:rPr lang="fr-CA" dirty="0">
                <a:effectLst/>
              </a:rPr>
              <a:t> </a:t>
            </a:r>
            <a:endParaRPr lang="fr-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Constat à faire ressortir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Certaines phrases sont fluides, d’autres peuvent être bizarres (comme lorsqu’un agent conversationnel génère un contenu avec des erreurs).</a:t>
            </a:r>
          </a:p>
          <a:p>
            <a:r>
              <a:rPr lang="fr-CA" sz="1200" kern="1200" dirty="0">
                <a:solidFill>
                  <a:schemeClr val="tx1"/>
                </a:solidFill>
                <a:effectLst/>
                <a:latin typeface="+mn-lt"/>
                <a:ea typeface="+mn-ea"/>
                <a:cs typeface="+mn-cs"/>
              </a:rPr>
              <a:t> </a:t>
            </a:r>
          </a:p>
          <a:p>
            <a:endParaRPr lang="fr-FR" b="1" dirty="0"/>
          </a:p>
          <a:p>
            <a:r>
              <a:rPr lang="fr-CA" sz="1200" b="1" kern="1200" dirty="0">
                <a:solidFill>
                  <a:schemeClr val="tx1"/>
                </a:solidFill>
                <a:effectLst/>
                <a:latin typeface="+mn-lt"/>
                <a:ea typeface="+mn-ea"/>
                <a:cs typeface="+mn-cs"/>
              </a:rPr>
              <a:t>Personnes étudiantes</a:t>
            </a:r>
            <a:r>
              <a:rPr lang="fr-CA" dirty="0">
                <a:effectLst/>
              </a:rPr>
              <a:t> </a:t>
            </a:r>
          </a:p>
          <a:p>
            <a:r>
              <a:rPr lang="fr-CA" sz="1200" kern="1200" dirty="0">
                <a:solidFill>
                  <a:schemeClr val="tx1"/>
                </a:solidFill>
                <a:effectLst/>
                <a:latin typeface="+mn-lt"/>
                <a:ea typeface="+mn-ea"/>
                <a:cs typeface="+mn-cs"/>
              </a:rPr>
              <a:t>À faire :</a:t>
            </a:r>
          </a:p>
          <a:p>
            <a:pPr marL="171450" lvl="0" indent="-171450">
              <a:buFont typeface="Arial" panose="020B0604020202020204" pitchFamily="34" charset="0"/>
              <a:buChar char="•"/>
            </a:pPr>
            <a:r>
              <a:rPr lang="fr-CA" sz="1200" u="none" strike="noStrike" kern="1200" dirty="0">
                <a:solidFill>
                  <a:schemeClr val="tx1"/>
                </a:solidFill>
                <a:effectLst/>
                <a:latin typeface="+mn-lt"/>
                <a:ea typeface="+mn-ea"/>
                <a:cs typeface="+mn-cs"/>
              </a:rPr>
              <a:t>Les équipes se donnent un numéro (de 1 à 4 ou 5)</a:t>
            </a:r>
          </a:p>
          <a:p>
            <a:pPr marL="171450" lvl="0" indent="-171450">
              <a:buFont typeface="Arial" panose="020B0604020202020204" pitchFamily="34" charset="0"/>
              <a:buChar char="•"/>
            </a:pPr>
            <a:r>
              <a:rPr lang="fr-CA" sz="1200" u="none" strike="noStrike" kern="1200" dirty="0">
                <a:solidFill>
                  <a:schemeClr val="tx1"/>
                </a:solidFill>
                <a:effectLst/>
                <a:latin typeface="+mn-lt"/>
                <a:ea typeface="+mn-ea"/>
                <a:cs typeface="+mn-cs"/>
              </a:rPr>
              <a:t>Chaque groupe suit les consignes sur la feuille reçue.</a:t>
            </a:r>
          </a:p>
          <a:p>
            <a:pPr marL="171450" lvl="0" indent="-171450">
              <a:buFont typeface="Arial" panose="020B0604020202020204" pitchFamily="34" charset="0"/>
              <a:buChar char="•"/>
            </a:pPr>
            <a:r>
              <a:rPr lang="fr-CA" sz="1200" u="none" strike="noStrike" kern="1200" dirty="0">
                <a:solidFill>
                  <a:schemeClr val="tx1"/>
                </a:solidFill>
                <a:effectLst/>
                <a:latin typeface="+mn-lt"/>
                <a:ea typeface="+mn-ea"/>
                <a:cs typeface="+mn-cs"/>
              </a:rPr>
              <a:t>Les personnes étudiantes répondent aux questions.</a:t>
            </a:r>
          </a:p>
          <a:p>
            <a:endParaRPr lang="fr-FR" b="1" dirty="0"/>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31</a:t>
            </a:fld>
            <a:endParaRPr lang="en-US"/>
          </a:p>
        </p:txBody>
      </p:sp>
    </p:spTree>
    <p:extLst>
      <p:ext uri="{BB962C8B-B14F-4D97-AF65-F5344CB8AC3E}">
        <p14:creationId xmlns:p14="http://schemas.microsoft.com/office/powerpoint/2010/main" val="2154537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r>
              <a:rPr lang="fr-CA"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Atelier 3 (suite) — diapositive 32 </a:t>
            </a:r>
            <a:r>
              <a:rPr lang="fr-CA" sz="1200" b="1" kern="1200" dirty="0">
                <a:solidFill>
                  <a:schemeClr val="tx1"/>
                </a:solidFill>
                <a:effectLst/>
                <a:latin typeface="+mn-lt"/>
                <a:ea typeface="+mn-ea"/>
                <a:cs typeface="+mn-cs"/>
              </a:rPr>
              <a:t>(5 min)</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En plénière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Discuter des questions avec  les personnes étudiantes.</a:t>
            </a:r>
            <a:r>
              <a:rPr lang="fr-CA" dirty="0">
                <a:effectLst/>
              </a:rPr>
              <a:t> </a:t>
            </a:r>
          </a:p>
          <a:p>
            <a:pPr marL="0" indent="0">
              <a:buFont typeface="Arial" panose="020B0604020202020204" pitchFamily="34" charset="0"/>
              <a:buNone/>
            </a:pPr>
            <a:endParaRPr lang="fr-CA" sz="1200" b="1" kern="1200" dirty="0">
              <a:solidFill>
                <a:schemeClr val="tx1"/>
              </a:solidFill>
              <a:effectLst/>
              <a:latin typeface="+mn-lt"/>
              <a:ea typeface="+mn-ea"/>
              <a:cs typeface="+mn-cs"/>
            </a:endParaRPr>
          </a:p>
          <a:p>
            <a:pPr marL="0" indent="0">
              <a:buFont typeface="Arial" panose="020B0604020202020204" pitchFamily="34" charset="0"/>
              <a:buNone/>
            </a:pPr>
            <a:r>
              <a:rPr lang="fr-CA" sz="1200" b="1" kern="1200" dirty="0">
                <a:solidFill>
                  <a:schemeClr val="tx1"/>
                </a:solidFill>
                <a:effectLst/>
                <a:latin typeface="+mn-lt"/>
                <a:ea typeface="+mn-ea"/>
                <a:cs typeface="+mn-cs"/>
              </a:rPr>
              <a:t>Personnes étudiantes</a:t>
            </a:r>
            <a:r>
              <a:rPr lang="fr-CA" dirty="0">
                <a:effectLst/>
              </a:rPr>
              <a:t> </a:t>
            </a:r>
          </a:p>
          <a:p>
            <a:r>
              <a:rPr lang="fr-CA" sz="1200" kern="1200" dirty="0">
                <a:solidFill>
                  <a:schemeClr val="tx1"/>
                </a:solidFill>
                <a:effectLst/>
                <a:latin typeface="+mn-lt"/>
                <a:ea typeface="+mn-ea"/>
                <a:cs typeface="+mn-cs"/>
              </a:rPr>
              <a:t>À faire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Répondre aux questions.</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32</a:t>
            </a:fld>
            <a:endParaRPr lang="en-US"/>
          </a:p>
        </p:txBody>
      </p:sp>
    </p:spTree>
    <p:extLst>
      <p:ext uri="{BB962C8B-B14F-4D97-AF65-F5344CB8AC3E}">
        <p14:creationId xmlns:p14="http://schemas.microsoft.com/office/powerpoint/2010/main" val="3170972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Conclusion sur le fonctionnement des agents — diapositives 33 à 35</a:t>
            </a:r>
            <a:r>
              <a:rPr lang="fr-CA" dirty="0">
                <a:effectLst/>
              </a:rPr>
              <a:t> </a:t>
            </a:r>
            <a:r>
              <a:rPr lang="fr-CA" b="1" dirty="0">
                <a:effectLst/>
              </a:rPr>
              <a:t>(5 min)</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Expliquer : </a:t>
            </a:r>
            <a:endParaRPr lang="fr-CA"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L’aspect probabiliste derrière la génération de contenu, les phases de collecte et d’entraînement du GML.</a:t>
            </a:r>
            <a:endParaRPr lang="fr-CA" sz="10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Courte vidéo (diapo 33) sur les probabilités. </a:t>
            </a:r>
            <a:endParaRPr lang="fr-CA" sz="10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Schéma récapitulatif (diapo 35).</a:t>
            </a:r>
            <a:r>
              <a:rPr lang="fr-CA" dirty="0">
                <a:effectLst/>
              </a:rPr>
              <a:t> </a:t>
            </a:r>
            <a:endParaRPr lang="fr-FR" b="1" dirty="0"/>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33</a:t>
            </a:fld>
            <a:endParaRPr lang="en-US"/>
          </a:p>
        </p:txBody>
      </p:sp>
    </p:spTree>
    <p:extLst>
      <p:ext uri="{BB962C8B-B14F-4D97-AF65-F5344CB8AC3E}">
        <p14:creationId xmlns:p14="http://schemas.microsoft.com/office/powerpoint/2010/main" val="2716451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cap="all" dirty="0">
                <a:solidFill>
                  <a:schemeClr val="tx1"/>
                </a:solidFill>
                <a:effectLst/>
                <a:latin typeface="+mn-lt"/>
                <a:ea typeface="+mn-ea"/>
                <a:cs typeface="+mn-cs"/>
              </a:rPr>
              <a:t>Avant-propos</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Ce module introductif de la trousse </a:t>
            </a:r>
            <a:r>
              <a:rPr lang="fr-CA" sz="1200" i="1" kern="1200" dirty="0" err="1">
                <a:solidFill>
                  <a:schemeClr val="tx1"/>
                </a:solidFill>
                <a:effectLst/>
                <a:latin typeface="+mn-lt"/>
                <a:ea typeface="+mn-ea"/>
                <a:cs typeface="+mn-cs"/>
              </a:rPr>
              <a:t>initIAtion</a:t>
            </a:r>
            <a:r>
              <a:rPr lang="fr-CA" sz="1200" kern="1200" dirty="0">
                <a:solidFill>
                  <a:schemeClr val="tx1"/>
                </a:solidFill>
                <a:effectLst/>
                <a:latin typeface="+mn-lt"/>
                <a:ea typeface="+mn-ea"/>
                <a:cs typeface="+mn-cs"/>
              </a:rPr>
              <a:t> propose aux personnes étudiantes une première exploration guidée de l’intelligence artificielle générative (</a:t>
            </a:r>
            <a:r>
              <a:rPr lang="fr-CA" sz="1200" kern="1200" dirty="0" err="1">
                <a:solidFill>
                  <a:schemeClr val="tx1"/>
                </a:solidFill>
                <a:effectLst/>
                <a:latin typeface="+mn-lt"/>
                <a:ea typeface="+mn-ea"/>
                <a:cs typeface="+mn-cs"/>
              </a:rPr>
              <a:t>IAg</a:t>
            </a:r>
            <a:r>
              <a:rPr lang="fr-CA" sz="1200" kern="1200" dirty="0">
                <a:solidFill>
                  <a:schemeClr val="tx1"/>
                </a:solidFill>
                <a:effectLst/>
                <a:latin typeface="+mn-lt"/>
                <a:ea typeface="+mn-ea"/>
                <a:cs typeface="+mn-cs"/>
              </a:rPr>
              <a:t>). Il vise à poser des bases solides, tant sur le plan des connaissances que sur celui du discernement, pour comprendre ce que sont les agents conversationnels, comment ils fonctionnent et quels enjeux ils soulèvent dans un contexte éducatif.</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Conçu pour s’intégrer facilement à vos pratiques d’enseignement, ce module combine des contenus rigoureux, des exemples concrets ancrés dans la réalité étudiante et des activités réflexives favorisant l’agentivité. Il s’appuie sur une pédagogie active, qui encourage la prise de recul, le dialogue et l’expérimentation.</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Premier volet d’une série de trois, ce module s’inscrit au niveau des connaissances dans la taxonomie de Bloom. Il permet de démystifier l’IA, l’</a:t>
            </a:r>
            <a:r>
              <a:rPr lang="fr-CA" sz="1200" kern="1200" dirty="0" err="1">
                <a:solidFill>
                  <a:schemeClr val="tx1"/>
                </a:solidFill>
                <a:effectLst/>
                <a:latin typeface="+mn-lt"/>
                <a:ea typeface="+mn-ea"/>
                <a:cs typeface="+mn-cs"/>
              </a:rPr>
              <a:t>IAg</a:t>
            </a:r>
            <a:r>
              <a:rPr lang="fr-CA" sz="1200" kern="1200" dirty="0">
                <a:solidFill>
                  <a:schemeClr val="tx1"/>
                </a:solidFill>
                <a:effectLst/>
                <a:latin typeface="+mn-lt"/>
                <a:ea typeface="+mn-ea"/>
                <a:cs typeface="+mn-cs"/>
              </a:rPr>
              <a:t>, les grands modèles de langage (GML) et les agents conversationnels, tout en amorçant une réflexion sur deux enjeux incontournables à l’entrée au collégial : la vie privée et l’intégrité. En partant du constat que les personnes étudiantes utilisent déjà ces outils, l’intention n’est pas encore de former à un usage actif, mais bien de leur fournir des repères de base pour éviter les écueils. Vous accompagnez ainsi vos groupes dans l’acquisition de premiers éléments essentiels à un usage plus lucide et réfléchi de l’</a:t>
            </a:r>
            <a:r>
              <a:rPr lang="fr-CA" sz="1200" kern="1200" dirty="0" err="1">
                <a:solidFill>
                  <a:schemeClr val="tx1"/>
                </a:solidFill>
                <a:effectLst/>
                <a:latin typeface="+mn-lt"/>
                <a:ea typeface="+mn-ea"/>
                <a:cs typeface="+mn-cs"/>
              </a:rPr>
              <a:t>IAg</a:t>
            </a:r>
            <a:r>
              <a:rPr lang="fr-CA" sz="1200" kern="1200" dirty="0">
                <a:solidFill>
                  <a:schemeClr val="tx1"/>
                </a:solidFill>
                <a:effectLst/>
                <a:latin typeface="+mn-lt"/>
                <a:ea typeface="+mn-ea"/>
                <a:cs typeface="+mn-cs"/>
              </a:rPr>
              <a:t>.</a:t>
            </a:r>
          </a:p>
          <a:p>
            <a:endParaRPr lang="fr-FR" dirty="0"/>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2</a:t>
            </a:fld>
            <a:endParaRPr lang="en-US"/>
          </a:p>
        </p:txBody>
      </p:sp>
    </p:spTree>
    <p:extLst>
      <p:ext uri="{BB962C8B-B14F-4D97-AF65-F5344CB8AC3E}">
        <p14:creationId xmlns:p14="http://schemas.microsoft.com/office/powerpoint/2010/main" val="3313547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Considérations sur les différents agents conversationnels — diapositives 36 à 40</a:t>
            </a:r>
            <a:r>
              <a:rPr lang="fr-CA" dirty="0">
                <a:effectLst/>
              </a:rPr>
              <a:t> </a:t>
            </a:r>
            <a:r>
              <a:rPr lang="fr-CA" b="1" dirty="0">
                <a:effectLst/>
              </a:rPr>
              <a:t>(10 min)</a:t>
            </a:r>
          </a:p>
          <a:p>
            <a:endParaRPr lang="fr-CA" b="1" dirty="0">
              <a:effectLst/>
            </a:endParaRPr>
          </a:p>
          <a:p>
            <a:r>
              <a:rPr lang="fr-CA" sz="1200" kern="1200" dirty="0">
                <a:solidFill>
                  <a:schemeClr val="tx1"/>
                </a:solidFill>
                <a:effectLst/>
                <a:latin typeface="+mn-lt"/>
                <a:ea typeface="+mn-ea"/>
                <a:cs typeface="+mn-cs"/>
              </a:rPr>
              <a:t>Expliquer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Qu’il en existe plusieurs et qu’ils sont généralement privés (diapos 36 et 37).</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 l’accès gratuit à ces outils implique une collecte de données personnelles (diapos 38 et 39).</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Qu’il est possible de réaliser quelques gestes pour protéger ses données personnelles (diapo 40).</a:t>
            </a:r>
            <a:r>
              <a:rPr lang="fr-CA" dirty="0">
                <a:effectLst/>
              </a:rPr>
              <a:t> </a:t>
            </a:r>
          </a:p>
          <a:p>
            <a:pPr marL="171450" indent="-171450">
              <a:buFont typeface="Arial" panose="020B0604020202020204" pitchFamily="34" charset="0"/>
              <a:buChar char="•"/>
            </a:pPr>
            <a:endParaRPr lang="fr-CA" b="1" dirty="0">
              <a:effectLst/>
            </a:endParaRPr>
          </a:p>
          <a:p>
            <a:pPr marL="0" indent="0">
              <a:buFont typeface="Arial" panose="020B0604020202020204" pitchFamily="34" charset="0"/>
              <a:buNone/>
            </a:pPr>
            <a:endParaRPr lang="fr-CA" b="1" dirty="0"/>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36</a:t>
            </a:fld>
            <a:endParaRPr lang="en-US"/>
          </a:p>
        </p:txBody>
      </p:sp>
    </p:spTree>
    <p:extLst>
      <p:ext uri="{BB962C8B-B14F-4D97-AF65-F5344CB8AC3E}">
        <p14:creationId xmlns:p14="http://schemas.microsoft.com/office/powerpoint/2010/main" val="1325497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37</a:t>
            </a:fld>
            <a:endParaRPr lang="en-US"/>
          </a:p>
        </p:txBody>
      </p:sp>
    </p:spTree>
    <p:extLst>
      <p:ext uri="{BB962C8B-B14F-4D97-AF65-F5344CB8AC3E}">
        <p14:creationId xmlns:p14="http://schemas.microsoft.com/office/powerpoint/2010/main" val="958153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38</a:t>
            </a:fld>
            <a:endParaRPr lang="en-US"/>
          </a:p>
        </p:txBody>
      </p:sp>
    </p:spTree>
    <p:extLst>
      <p:ext uri="{BB962C8B-B14F-4D97-AF65-F5344CB8AC3E}">
        <p14:creationId xmlns:p14="http://schemas.microsoft.com/office/powerpoint/2010/main" val="420740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C6695-6451-DA2A-DAD3-9C1CB63B4249}"/>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309E238D-FA69-2F06-1D60-829703577E7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7F11E3C-7AF9-8B9D-F651-026043F42476}"/>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689B0FFC-17B2-7C24-A837-5937B294F249}"/>
              </a:ext>
            </a:extLst>
          </p:cNvPr>
          <p:cNvSpPr>
            <a:spLocks noGrp="1"/>
          </p:cNvSpPr>
          <p:nvPr>
            <p:ph type="sldNum" sz="quarter" idx="5"/>
          </p:nvPr>
        </p:nvSpPr>
        <p:spPr/>
        <p:txBody>
          <a:bodyPr/>
          <a:lstStyle/>
          <a:p>
            <a:fld id="{D4BF9846-E152-4380-89E9-C4A0313E51FF}" type="slidenum">
              <a:rPr lang="en-US" smtClean="0"/>
              <a:t>39</a:t>
            </a:fld>
            <a:endParaRPr lang="en-US"/>
          </a:p>
        </p:txBody>
      </p:sp>
    </p:spTree>
    <p:extLst>
      <p:ext uri="{BB962C8B-B14F-4D97-AF65-F5344CB8AC3E}">
        <p14:creationId xmlns:p14="http://schemas.microsoft.com/office/powerpoint/2010/main" val="1841812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r>
              <a:rPr lang="fr-CA" sz="1200" b="1" kern="1200" dirty="0">
                <a:solidFill>
                  <a:schemeClr val="tx1"/>
                </a:solidFill>
                <a:effectLst/>
                <a:latin typeface="+mn-lt"/>
                <a:ea typeface="+mn-ea"/>
                <a:cs typeface="+mn-cs"/>
              </a:rPr>
              <a:t>Personnes étudiantes</a:t>
            </a:r>
            <a:r>
              <a:rPr lang="fr-CA" dirty="0">
                <a:effectLst/>
              </a:rPr>
              <a:t> </a:t>
            </a:r>
          </a:p>
          <a:p>
            <a:r>
              <a:rPr lang="fr-CA" sz="1200" kern="1200" dirty="0">
                <a:solidFill>
                  <a:schemeClr val="tx1"/>
                </a:solidFill>
                <a:effectLst/>
                <a:latin typeface="+mn-lt"/>
                <a:ea typeface="+mn-ea"/>
                <a:cs typeface="+mn-cs"/>
              </a:rPr>
              <a:t>À faire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Aller dans les paramètres des agents conversationnels utilisés afin de désactiver l’entraînement des outils à partir de son historique de conversation. </a:t>
            </a:r>
            <a:endParaRPr lang="fr-FR" dirty="0"/>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40</a:t>
            </a:fld>
            <a:endParaRPr lang="en-US"/>
          </a:p>
        </p:txBody>
      </p:sp>
    </p:spTree>
    <p:extLst>
      <p:ext uri="{BB962C8B-B14F-4D97-AF65-F5344CB8AC3E}">
        <p14:creationId xmlns:p14="http://schemas.microsoft.com/office/powerpoint/2010/main" val="2505291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Activité 4— diapositive 41*</a:t>
            </a:r>
            <a:r>
              <a:rPr lang="fr-CA" dirty="0">
                <a:effectLst/>
              </a:rPr>
              <a:t> </a:t>
            </a:r>
            <a:r>
              <a:rPr lang="fr-CA" b="1" dirty="0">
                <a:effectLst/>
              </a:rPr>
              <a:t>(10 min)</a:t>
            </a:r>
          </a:p>
          <a:p>
            <a:r>
              <a:rPr lang="fr-CA" sz="1200" i="1" kern="1200" dirty="0">
                <a:solidFill>
                  <a:schemeClr val="tx1"/>
                </a:solidFill>
                <a:effectLst/>
                <a:latin typeface="+mn-lt"/>
                <a:ea typeface="+mn-ea"/>
                <a:cs typeface="+mn-cs"/>
              </a:rPr>
              <a:t>* Remplacer l’énoncé de politique relatif à l’intégrité par celui en vigueur dans votre établissement.</a:t>
            </a:r>
            <a:r>
              <a:rPr lang="fr-CA" dirty="0">
                <a:effectLst/>
              </a:rPr>
              <a:t> </a:t>
            </a:r>
            <a:endParaRPr lang="fr-CA" b="1" dirty="0">
              <a:effectLst/>
            </a:endParaRPr>
          </a:p>
          <a:p>
            <a:endParaRPr lang="fr-CA" b="1" dirty="0">
              <a:effectLst/>
            </a:endParaRPr>
          </a:p>
          <a:p>
            <a:r>
              <a:rPr lang="fr-CA" sz="1200" kern="1200" dirty="0">
                <a:solidFill>
                  <a:schemeClr val="tx1"/>
                </a:solidFill>
                <a:effectLst/>
                <a:latin typeface="+mn-lt"/>
                <a:ea typeface="+mn-ea"/>
                <a:cs typeface="+mn-cs"/>
              </a:rPr>
              <a:t>À faire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Remettre à chaque personne étudiante une copie des consignes (annexe 3 du guide pédagogique).</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Les inviter à suivre les consignes du recto (de la première page).</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Demander aux personnes étudiantes de se regrouper par quatre.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En petits groupes, répondre aux questions du verso (2</a:t>
            </a:r>
            <a:r>
              <a:rPr lang="fr-CA" sz="1200" kern="1200" baseline="30000" dirty="0">
                <a:solidFill>
                  <a:schemeClr val="tx1"/>
                </a:solidFill>
                <a:effectLst/>
                <a:latin typeface="+mn-lt"/>
                <a:ea typeface="+mn-ea"/>
                <a:cs typeface="+mn-cs"/>
              </a:rPr>
              <a:t>e</a:t>
            </a:r>
            <a:r>
              <a:rPr lang="fr-CA" sz="1200" kern="1200" dirty="0">
                <a:solidFill>
                  <a:schemeClr val="tx1"/>
                </a:solidFill>
                <a:effectLst/>
                <a:latin typeface="+mn-lt"/>
                <a:ea typeface="+mn-ea"/>
                <a:cs typeface="+mn-cs"/>
              </a:rPr>
              <a:t> page) — suite de l’exercice.</a:t>
            </a:r>
            <a:r>
              <a:rPr lang="fr-CA" dirty="0">
                <a:effectLst/>
              </a:rPr>
              <a:t> </a:t>
            </a:r>
          </a:p>
          <a:p>
            <a:pPr marL="0" indent="0">
              <a:buFont typeface="Arial" panose="020B0604020202020204" pitchFamily="34" charset="0"/>
              <a:buNone/>
            </a:pPr>
            <a:endParaRPr lang="fr-CA" b="1"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b="1" kern="1200" dirty="0">
                <a:solidFill>
                  <a:schemeClr val="tx1"/>
                </a:solidFill>
                <a:effectLst/>
                <a:latin typeface="+mn-lt"/>
                <a:ea typeface="+mn-ea"/>
                <a:cs typeface="+mn-cs"/>
              </a:rPr>
              <a:t>Personnes étudiantes</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 </a:t>
            </a:r>
          </a:p>
          <a:p>
            <a:pPr marL="171450" lvl="0" indent="-171450">
              <a:buFont typeface="Arial" panose="020B0604020202020204" pitchFamily="34" charset="0"/>
              <a:buChar char="•"/>
            </a:pPr>
            <a:r>
              <a:rPr lang="fr-CA" sz="1200" u="none" strike="noStrike" kern="1200" dirty="0">
                <a:solidFill>
                  <a:schemeClr val="tx1"/>
                </a:solidFill>
                <a:effectLst/>
                <a:latin typeface="+mn-lt"/>
                <a:ea typeface="+mn-ea"/>
                <a:cs typeface="+mn-cs"/>
              </a:rPr>
              <a:t>Suivre individuellement les consignes reçues. </a:t>
            </a:r>
          </a:p>
          <a:p>
            <a:pPr marL="171450" lvl="0" indent="-171450">
              <a:buFont typeface="Arial" panose="020B0604020202020204" pitchFamily="34" charset="0"/>
              <a:buChar char="•"/>
            </a:pPr>
            <a:r>
              <a:rPr lang="fr-CA" sz="1200" u="none" strike="noStrike" kern="1200" dirty="0">
                <a:solidFill>
                  <a:schemeClr val="tx1"/>
                </a:solidFill>
                <a:effectLst/>
                <a:latin typeface="+mn-lt"/>
                <a:ea typeface="+mn-ea"/>
                <a:cs typeface="+mn-cs"/>
              </a:rPr>
              <a:t>Se regrouper en équipe de quatre et suivre les consignes.</a:t>
            </a:r>
          </a:p>
          <a:p>
            <a:pPr marL="0" indent="0">
              <a:buFont typeface="Arial" panose="020B0604020202020204" pitchFamily="34" charset="0"/>
              <a:buNone/>
            </a:pPr>
            <a:endParaRPr lang="fr-FR" b="1" dirty="0"/>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41</a:t>
            </a:fld>
            <a:endParaRPr lang="en-US"/>
          </a:p>
        </p:txBody>
      </p:sp>
    </p:spTree>
    <p:extLst>
      <p:ext uri="{BB962C8B-B14F-4D97-AF65-F5344CB8AC3E}">
        <p14:creationId xmlns:p14="http://schemas.microsoft.com/office/powerpoint/2010/main" val="2911873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Atelier 4 (suite) — diapositive 42</a:t>
            </a:r>
            <a:r>
              <a:rPr lang="fr-CA" dirty="0">
                <a:effectLst/>
              </a:rPr>
              <a:t> </a:t>
            </a:r>
            <a:r>
              <a:rPr lang="fr-CA" b="1" dirty="0">
                <a:effectLst/>
              </a:rPr>
              <a:t>(5 min)</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En plénière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Discuter des questions avec les personnes étudiantes.</a:t>
            </a:r>
            <a:r>
              <a:rPr lang="fr-CA" dirty="0">
                <a:effectLst/>
              </a:rPr>
              <a:t> </a:t>
            </a:r>
          </a:p>
          <a:p>
            <a:endParaRPr lang="fr-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Personnes étudiantes</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Répondre aux questions.</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42</a:t>
            </a:fld>
            <a:endParaRPr lang="en-US"/>
          </a:p>
        </p:txBody>
      </p:sp>
    </p:spTree>
    <p:extLst>
      <p:ext uri="{BB962C8B-B14F-4D97-AF65-F5344CB8AC3E}">
        <p14:creationId xmlns:p14="http://schemas.microsoft.com/office/powerpoint/2010/main" val="1089011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Les valeurs d’intégrité— diapositive 43 </a:t>
            </a:r>
            <a:r>
              <a:rPr lang="fr-CA" sz="1200" b="1" kern="1200" dirty="0">
                <a:solidFill>
                  <a:schemeClr val="tx1"/>
                </a:solidFill>
                <a:effectLst/>
                <a:latin typeface="+mn-lt"/>
                <a:ea typeface="+mn-ea"/>
                <a:cs typeface="+mn-cs"/>
              </a:rPr>
              <a:t>(5 min)</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Expliquer : </a:t>
            </a:r>
          </a:p>
          <a:p>
            <a:pPr lvl="0"/>
            <a:r>
              <a:rPr lang="fr-CA" sz="1200" kern="1200" dirty="0">
                <a:solidFill>
                  <a:schemeClr val="tx1"/>
                </a:solidFill>
                <a:effectLst/>
                <a:latin typeface="+mn-lt"/>
                <a:ea typeface="+mn-ea"/>
                <a:cs typeface="+mn-cs"/>
              </a:rPr>
              <a:t>Les 6 valeurs qui caractérisent un comportement intègre. </a:t>
            </a:r>
          </a:p>
          <a:p>
            <a:endParaRPr lang="fr-CA" dirty="0"/>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43</a:t>
            </a:fld>
            <a:endParaRPr lang="en-US"/>
          </a:p>
        </p:txBody>
      </p:sp>
    </p:spTree>
    <p:extLst>
      <p:ext uri="{BB962C8B-B14F-4D97-AF65-F5344CB8AC3E}">
        <p14:creationId xmlns:p14="http://schemas.microsoft.com/office/powerpoint/2010/main" val="1946511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Activité 5 (suite) — diapositive 45</a:t>
            </a:r>
            <a:r>
              <a:rPr lang="fr-CA" dirty="0">
                <a:effectLst/>
              </a:rPr>
              <a:t> </a:t>
            </a:r>
            <a:r>
              <a:rPr lang="fr-CA" b="1" dirty="0">
                <a:effectLst/>
              </a:rPr>
              <a:t>(5 min)</a:t>
            </a:r>
          </a:p>
          <a:p>
            <a:endParaRPr lang="fr-CA" b="1" dirty="0">
              <a:effectLst/>
            </a:endParaRPr>
          </a:p>
          <a:p>
            <a:r>
              <a:rPr lang="fr-CA" sz="1200" kern="1200" dirty="0">
                <a:solidFill>
                  <a:schemeClr val="tx1"/>
                </a:solidFill>
                <a:effectLst/>
                <a:latin typeface="+mn-lt"/>
                <a:ea typeface="+mn-ea"/>
                <a:cs typeface="+mn-cs"/>
              </a:rPr>
              <a:t>En plénière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Discuter des questions avec les personnes étudiantes.</a:t>
            </a:r>
            <a:r>
              <a:rPr lang="fr-CA" dirty="0">
                <a:effectLst/>
              </a:rPr>
              <a:t> </a:t>
            </a:r>
          </a:p>
          <a:p>
            <a:endParaRPr lang="fr-CA" dirty="0">
              <a:effectLst/>
            </a:endParaRPr>
          </a:p>
          <a:p>
            <a:r>
              <a:rPr lang="fr-CA" sz="1200" b="1" kern="1200" dirty="0">
                <a:solidFill>
                  <a:schemeClr val="tx1"/>
                </a:solidFill>
                <a:effectLst/>
                <a:latin typeface="+mn-lt"/>
                <a:ea typeface="+mn-ea"/>
                <a:cs typeface="+mn-cs"/>
              </a:rPr>
              <a:t>Personnes étudiantes</a:t>
            </a:r>
            <a:r>
              <a:rPr lang="fr-CA" dirty="0">
                <a:effectLst/>
              </a:rPr>
              <a:t> </a:t>
            </a:r>
            <a:endParaRPr lang="fr-CA" b="1" dirty="0">
              <a:effectLst/>
            </a:endParaRPr>
          </a:p>
          <a:p>
            <a:r>
              <a:rPr lang="fr-CA" sz="1200" kern="1200" dirty="0">
                <a:solidFill>
                  <a:schemeClr val="tx1"/>
                </a:solidFill>
                <a:effectLst/>
                <a:latin typeface="+mn-lt"/>
                <a:ea typeface="+mn-ea"/>
                <a:cs typeface="+mn-cs"/>
              </a:rPr>
              <a:t>À faire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Répondre aux questions.</a:t>
            </a:r>
            <a:r>
              <a:rPr lang="fr-CA" dirty="0">
                <a:effectLst/>
              </a:rPr>
              <a:t> </a:t>
            </a:r>
            <a:r>
              <a:rPr lang="fr-CA" sz="1200" kern="1200" dirty="0">
                <a:solidFill>
                  <a:schemeClr val="tx1"/>
                </a:solidFill>
                <a:effectLst/>
                <a:latin typeface="+mn-lt"/>
                <a:ea typeface="+mn-ea"/>
                <a:cs typeface="+mn-cs"/>
              </a:rPr>
              <a:t> </a:t>
            </a:r>
          </a:p>
          <a:p>
            <a:endParaRPr lang="fr-FR" b="1" dirty="0"/>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44</a:t>
            </a:fld>
            <a:endParaRPr lang="en-US"/>
          </a:p>
        </p:txBody>
      </p:sp>
    </p:spTree>
    <p:extLst>
      <p:ext uri="{BB962C8B-B14F-4D97-AF65-F5344CB8AC3E}">
        <p14:creationId xmlns:p14="http://schemas.microsoft.com/office/powerpoint/2010/main" val="2275373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C73A4-8143-09BB-4DF7-26EB59ED5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7441F5-D96E-7AB7-675D-314E68283C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2F3DF-A332-833C-022F-1CEC22502E72}"/>
              </a:ext>
            </a:extLst>
          </p:cNvPr>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p>
          <a:p>
            <a:r>
              <a:rPr lang="fr-CA" sz="1200" kern="1200" dirty="0">
                <a:solidFill>
                  <a:schemeClr val="tx1"/>
                </a:solidFill>
                <a:effectLst/>
                <a:latin typeface="+mn-lt"/>
                <a:ea typeface="+mn-ea"/>
                <a:cs typeface="+mn-cs"/>
              </a:rPr>
              <a:t>Activité 5 — diapositives 44 et 45</a:t>
            </a:r>
            <a:r>
              <a:rPr lang="fr-CA" dirty="0">
                <a:effectLst/>
              </a:rPr>
              <a:t> </a:t>
            </a:r>
            <a:r>
              <a:rPr lang="fr-CA" b="1" dirty="0">
                <a:effectLst/>
              </a:rPr>
              <a:t>(5 min)</a:t>
            </a:r>
            <a:endParaRPr lang="fr-CA" sz="1200" b="1" kern="1200" dirty="0">
              <a:solidFill>
                <a:schemeClr val="tx1"/>
              </a:solidFill>
              <a:effectLst/>
              <a:latin typeface="+mn-lt"/>
              <a:ea typeface="+mn-ea"/>
              <a:cs typeface="+mn-cs"/>
            </a:endParaRPr>
          </a:p>
          <a:p>
            <a:endParaRPr lang="fr-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Remettre à chaque personne étudiante une copie des consignes (annexe 4).</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Les inviter à suivre les consignes et remplir le tableau dans l’annexe.</a:t>
            </a:r>
            <a:r>
              <a:rPr lang="fr-CA" dirty="0">
                <a:effectLst/>
              </a:rPr>
              <a:t> </a:t>
            </a:r>
          </a:p>
          <a:p>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Personnes étudiantes</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a:t>
            </a:r>
          </a:p>
          <a:p>
            <a:pPr marL="171450" lvl="0" indent="-171450">
              <a:buFont typeface="Arial" panose="020B0604020202020204" pitchFamily="34" charset="0"/>
              <a:buChar char="•"/>
            </a:pPr>
            <a:r>
              <a:rPr lang="fr-CA" sz="1200" u="none" strike="noStrike" kern="1200" dirty="0">
                <a:solidFill>
                  <a:schemeClr val="tx1"/>
                </a:solidFill>
                <a:effectLst/>
                <a:latin typeface="+mn-lt"/>
                <a:ea typeface="+mn-ea"/>
                <a:cs typeface="+mn-cs"/>
              </a:rPr>
              <a:t>Suivre individuellement les consignes reçues.</a:t>
            </a:r>
          </a:p>
          <a:p>
            <a:pPr marL="171450" lvl="0" indent="-171450">
              <a:buFont typeface="Arial" panose="020B0604020202020204" pitchFamily="34" charset="0"/>
              <a:buChar char="•"/>
            </a:pPr>
            <a:r>
              <a:rPr lang="fr-CA" sz="1200" u="none" strike="noStrike" kern="1200" dirty="0">
                <a:solidFill>
                  <a:schemeClr val="tx1"/>
                </a:solidFill>
                <a:effectLst/>
                <a:latin typeface="+mn-lt"/>
                <a:ea typeface="+mn-ea"/>
                <a:cs typeface="+mn-cs"/>
              </a:rPr>
              <a:t>Compléter le tableau.</a:t>
            </a:r>
          </a:p>
          <a:p>
            <a:endParaRPr lang="en-US" dirty="0"/>
          </a:p>
        </p:txBody>
      </p:sp>
      <p:sp>
        <p:nvSpPr>
          <p:cNvPr id="4" name="Slide Number Placeholder 3">
            <a:extLst>
              <a:ext uri="{FF2B5EF4-FFF2-40B4-BE49-F238E27FC236}">
                <a16:creationId xmlns:a16="http://schemas.microsoft.com/office/drawing/2014/main" id="{7D4008FD-9F3F-B714-EE40-EF7CC0643876}"/>
              </a:ext>
            </a:extLst>
          </p:cNvPr>
          <p:cNvSpPr>
            <a:spLocks noGrp="1"/>
          </p:cNvSpPr>
          <p:nvPr>
            <p:ph type="sldNum" sz="quarter" idx="5"/>
          </p:nvPr>
        </p:nvSpPr>
        <p:spPr/>
        <p:txBody>
          <a:bodyPr/>
          <a:lstStyle/>
          <a:p>
            <a:fld id="{D4BF9846-E152-4380-89E9-C4A0313E51FF}" type="slidenum">
              <a:rPr lang="en-US" smtClean="0"/>
              <a:t>45</a:t>
            </a:fld>
            <a:endParaRPr lang="en-US"/>
          </a:p>
        </p:txBody>
      </p:sp>
    </p:spTree>
    <p:extLst>
      <p:ext uri="{BB962C8B-B14F-4D97-AF65-F5344CB8AC3E}">
        <p14:creationId xmlns:p14="http://schemas.microsoft.com/office/powerpoint/2010/main" val="1937305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endParaRPr lang="fr-CA" dirty="0">
              <a:effectLst/>
            </a:endParaRPr>
          </a:p>
          <a:p>
            <a:r>
              <a:rPr lang="fr-CA" sz="1200" kern="1200" dirty="0">
                <a:solidFill>
                  <a:schemeClr val="tx1"/>
                </a:solidFill>
                <a:effectLst/>
                <a:latin typeface="+mn-lt"/>
                <a:ea typeface="+mn-ea"/>
                <a:cs typeface="+mn-cs"/>
              </a:rPr>
              <a:t>Titre et objectifs — diapositives 1 à 7</a:t>
            </a:r>
            <a:r>
              <a:rPr lang="fr-CA" dirty="0">
                <a:effectLst/>
              </a:rPr>
              <a:t> (</a:t>
            </a:r>
            <a:r>
              <a:rPr lang="fr-CA" b="1" dirty="0">
                <a:effectLst/>
              </a:rPr>
              <a:t>1 min)</a:t>
            </a:r>
            <a:endParaRPr lang="fr-CA" dirty="0">
              <a:effectLst/>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Expliquer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Les objectifs du module 1.</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5</a:t>
            </a:fld>
            <a:endParaRPr lang="en-US"/>
          </a:p>
        </p:txBody>
      </p:sp>
    </p:spTree>
    <p:extLst>
      <p:ext uri="{BB962C8B-B14F-4D97-AF65-F5344CB8AC3E}">
        <p14:creationId xmlns:p14="http://schemas.microsoft.com/office/powerpoint/2010/main" val="1689405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p>
          <a:p>
            <a:r>
              <a:rPr lang="fr-CA" sz="1200" kern="1200" dirty="0">
                <a:solidFill>
                  <a:schemeClr val="tx1"/>
                </a:solidFill>
                <a:effectLst/>
                <a:latin typeface="+mn-lt"/>
                <a:ea typeface="+mn-ea"/>
                <a:cs typeface="+mn-cs"/>
              </a:rPr>
              <a:t>Conclusion— diapositives 46 et 47</a:t>
            </a:r>
            <a:r>
              <a:rPr lang="fr-CA" dirty="0">
                <a:effectLst/>
              </a:rPr>
              <a:t> </a:t>
            </a:r>
            <a:r>
              <a:rPr lang="fr-CA" b="1" dirty="0">
                <a:effectLst/>
              </a:rPr>
              <a:t>(5 min)</a:t>
            </a:r>
          </a:p>
          <a:p>
            <a:endParaRPr lang="fr-CA" b="1" dirty="0">
              <a:effectLst/>
            </a:endParaRPr>
          </a:p>
          <a:p>
            <a:r>
              <a:rPr lang="fr-CA" sz="1200" kern="1200" dirty="0">
                <a:solidFill>
                  <a:schemeClr val="tx1"/>
                </a:solidFill>
                <a:effectLst/>
                <a:latin typeface="+mn-lt"/>
                <a:ea typeface="+mn-ea"/>
                <a:cs typeface="+mn-cs"/>
              </a:rPr>
              <a:t>Revenir sur les éléments importants abordés ou demander aux personnes étudiantes de revenir sur un élément qu’elles ont retenu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La prédiction des agents conversationnels et non pas la compréhension réelle.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L’utilisation des données personnelles par les agents conversationnels.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Le risque d’atteinte à l’intégrité intellectuelle. </a:t>
            </a:r>
          </a:p>
          <a:p>
            <a:pPr marL="0" indent="0">
              <a:buFont typeface="Arial" panose="020B0604020202020204" pitchFamily="34" charset="0"/>
              <a:buNone/>
            </a:pPr>
            <a:endParaRPr lang="fr-CA" sz="1200" kern="1200" dirty="0">
              <a:solidFill>
                <a:schemeClr val="tx1"/>
              </a:solidFill>
              <a:effectLst/>
              <a:latin typeface="+mn-lt"/>
              <a:ea typeface="+mn-ea"/>
              <a:cs typeface="+mn-cs"/>
            </a:endParaRPr>
          </a:p>
          <a:p>
            <a:pPr marL="0" indent="0">
              <a:buFont typeface="Arial" panose="020B0604020202020204" pitchFamily="34" charset="0"/>
              <a:buNone/>
            </a:pPr>
            <a:r>
              <a:rPr lang="fr-CA" sz="1200" kern="1200" dirty="0">
                <a:solidFill>
                  <a:schemeClr val="tx1"/>
                </a:solidFill>
                <a:effectLst/>
                <a:latin typeface="+mn-lt"/>
                <a:ea typeface="+mn-ea"/>
                <a:cs typeface="+mn-cs"/>
              </a:rPr>
              <a:t>Inviter les personnes étudiantes à réfléchir à la posture à adopter face à l’</a:t>
            </a:r>
            <a:r>
              <a:rPr lang="fr-CA" sz="1200" kern="1200" dirty="0" err="1">
                <a:solidFill>
                  <a:schemeClr val="tx1"/>
                </a:solidFill>
                <a:effectLst/>
                <a:latin typeface="+mn-lt"/>
                <a:ea typeface="+mn-ea"/>
                <a:cs typeface="+mn-cs"/>
              </a:rPr>
              <a:t>IAg</a:t>
            </a:r>
            <a:r>
              <a:rPr lang="fr-CA" sz="1200" kern="1200" dirty="0">
                <a:solidFill>
                  <a:schemeClr val="tx1"/>
                </a:solidFill>
                <a:effectLst/>
                <a:latin typeface="+mn-lt"/>
                <a:ea typeface="+mn-ea"/>
                <a:cs typeface="+mn-cs"/>
              </a:rPr>
              <a:t> dans leurs autres cours et tout au long de leur parcours collégial, en s’appuyant sur les connaissances acquises et les enjeux abordés (vie privée, intégrité, fonctionnement des outils).</a:t>
            </a:r>
            <a:r>
              <a:rPr lang="fr-CA" dirty="0">
                <a:effectLst/>
              </a:rPr>
              <a:t> </a:t>
            </a:r>
            <a:endParaRPr lang="fr-FR" b="1" dirty="0"/>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46</a:t>
            </a:fld>
            <a:endParaRPr lang="en-US"/>
          </a:p>
        </p:txBody>
      </p:sp>
    </p:spTree>
    <p:extLst>
      <p:ext uri="{BB962C8B-B14F-4D97-AF65-F5344CB8AC3E}">
        <p14:creationId xmlns:p14="http://schemas.microsoft.com/office/powerpoint/2010/main" val="894542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outerShdw blurRad="50800" dist="50800" dir="5400000" sx="0" sy="0" algn="ctr">
                    <a:srgbClr val="54E5DE"/>
                  </a:outerShdw>
                </a:effectLst>
                <a:latin typeface="+mn-lt"/>
                <a:ea typeface="+mn-ea"/>
                <a:cs typeface="+mn-cs"/>
              </a:rPr>
              <a:t>Personne enseignante</a:t>
            </a:r>
            <a:r>
              <a:rPr lang="fr-CA" b="1" dirty="0">
                <a:effectLst/>
              </a:rPr>
              <a:t> </a:t>
            </a:r>
          </a:p>
          <a:p>
            <a:r>
              <a:rPr lang="fr-CA" sz="1200" kern="1200" dirty="0">
                <a:solidFill>
                  <a:schemeClr val="tx1"/>
                </a:solidFill>
                <a:effectLst/>
                <a:latin typeface="+mn-lt"/>
                <a:ea typeface="+mn-ea"/>
                <a:cs typeface="+mn-cs"/>
              </a:rPr>
              <a:t>Activité 1 — diapositives 8 et 9</a:t>
            </a:r>
            <a:r>
              <a:rPr lang="fr-CA" dirty="0">
                <a:effectLst/>
              </a:rPr>
              <a:t> </a:t>
            </a:r>
            <a:r>
              <a:rPr lang="fr-CA" b="1" dirty="0">
                <a:effectLst/>
              </a:rPr>
              <a:t>(15 min)</a:t>
            </a:r>
          </a:p>
          <a:p>
            <a:endParaRPr lang="fr-CA" b="1" dirty="0">
              <a:effectLst/>
            </a:endParaRPr>
          </a:p>
          <a:p>
            <a:r>
              <a:rPr lang="fr-CA" sz="1200" kern="1200" dirty="0">
                <a:solidFill>
                  <a:schemeClr val="tx1"/>
                </a:solidFill>
                <a:effectLst/>
                <a:latin typeface="+mn-lt"/>
                <a:ea typeface="+mn-ea"/>
                <a:cs typeface="+mn-cs"/>
              </a:rPr>
              <a:t>À faire : </a:t>
            </a:r>
          </a:p>
          <a:p>
            <a:pPr marL="171450" lvl="0" indent="-171450">
              <a:buFont typeface="Arial" panose="020B0604020202020204" pitchFamily="34" charset="0"/>
              <a:buChar char="•"/>
            </a:pPr>
            <a:r>
              <a:rPr lang="fr-CA" sz="1200" u="none" strike="noStrike" kern="1200" dirty="0">
                <a:solidFill>
                  <a:schemeClr val="tx1"/>
                </a:solidFill>
                <a:effectLst/>
                <a:latin typeface="+mn-lt"/>
                <a:ea typeface="+mn-ea"/>
                <a:cs typeface="+mn-cs"/>
              </a:rPr>
              <a:t>Diviser la classe en quatre groupes (ou en 8, si trop de personnes étudiantes).</a:t>
            </a:r>
          </a:p>
          <a:p>
            <a:pPr marL="171450" lvl="0" indent="-171450">
              <a:buFont typeface="Arial" panose="020B0604020202020204" pitchFamily="34" charset="0"/>
              <a:buChar char="•"/>
            </a:pPr>
            <a:r>
              <a:rPr lang="fr-CA" sz="1200" u="none" strike="noStrike" kern="1200" dirty="0">
                <a:solidFill>
                  <a:schemeClr val="tx1"/>
                </a:solidFill>
                <a:effectLst/>
                <a:latin typeface="+mn-lt"/>
                <a:ea typeface="+mn-ea"/>
                <a:cs typeface="+mn-cs"/>
              </a:rPr>
              <a:t>Distribuer à chaque groupe un des mini cas au hasard (2 fois le même cas, si 8 groupes). *</a:t>
            </a:r>
          </a:p>
          <a:p>
            <a:pPr marL="171450" lvl="0" indent="-171450">
              <a:buFont typeface="Arial" panose="020B0604020202020204" pitchFamily="34" charset="0"/>
              <a:buChar char="•"/>
            </a:pPr>
            <a:r>
              <a:rPr lang="fr-CA" sz="1200" u="none" strike="noStrike" kern="1200" dirty="0">
                <a:solidFill>
                  <a:schemeClr val="tx1"/>
                </a:solidFill>
                <a:effectLst/>
                <a:latin typeface="+mn-lt"/>
                <a:ea typeface="+mn-ea"/>
                <a:cs typeface="+mn-cs"/>
              </a:rPr>
              <a:t>Laisser lire les personnes étudiantes, puis demander qu’en groupe, elles réfléchissent et répondent aux questions de la diapositive 4.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schemeClr val="tx1"/>
                </a:solidFill>
                <a:effectLst/>
                <a:latin typeface="+mn-lt"/>
                <a:ea typeface="+mn-ea"/>
                <a:cs typeface="+mn-cs"/>
              </a:rPr>
              <a:t>En plénière : notez les éléments de réponses au tableau (5 min.).</a:t>
            </a:r>
            <a:r>
              <a:rPr lang="fr-CA" dirty="0">
                <a:effectLst/>
              </a:rPr>
              <a:t> </a:t>
            </a:r>
          </a:p>
          <a:p>
            <a:pPr marL="171450" lvl="0" indent="-171450">
              <a:buFont typeface="Arial" panose="020B0604020202020204" pitchFamily="34" charset="0"/>
              <a:buChar char="•"/>
            </a:pPr>
            <a:endParaRPr lang="fr-CA" sz="1200" u="none" strike="noStrike"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 Les cas sont en annexe 1 du guide pédagogique. </a:t>
            </a:r>
          </a:p>
          <a:p>
            <a:r>
              <a:rPr lang="fr-CA" sz="1200" kern="1200" dirty="0">
                <a:solidFill>
                  <a:schemeClr val="tx1"/>
                </a:solidFill>
                <a:effectLst/>
                <a:latin typeface="+mn-lt"/>
                <a:ea typeface="+mn-ea"/>
                <a:cs typeface="+mn-cs"/>
              </a:rPr>
              <a:t>** Vous pouvez modifier les questions au besoin.</a:t>
            </a:r>
          </a:p>
          <a:p>
            <a:endParaRPr lang="fr-CA" b="1" dirty="0">
              <a:effectLst/>
            </a:endParaRPr>
          </a:p>
          <a:p>
            <a:r>
              <a:rPr lang="fr-CA" sz="1200" b="1" kern="1200" dirty="0">
                <a:solidFill>
                  <a:schemeClr val="tx1"/>
                </a:solidFill>
                <a:effectLst>
                  <a:outerShdw blurRad="50800" dist="50800" dir="5400000" sx="0" sy="0" algn="ctr">
                    <a:srgbClr val="54E5DE"/>
                  </a:outerShdw>
                </a:effectLst>
                <a:latin typeface="+mn-lt"/>
                <a:ea typeface="+mn-ea"/>
                <a:cs typeface="+mn-cs"/>
              </a:rPr>
              <a:t>Personnes étudiantes</a:t>
            </a:r>
            <a:r>
              <a:rPr lang="fr-CA" b="1" dirty="0">
                <a:effectLst/>
              </a:rPr>
              <a:t> </a:t>
            </a:r>
          </a:p>
          <a:p>
            <a:r>
              <a:rPr lang="fr-CA" sz="1200" kern="1200" dirty="0">
                <a:solidFill>
                  <a:schemeClr val="tx1"/>
                </a:solidFill>
                <a:effectLst/>
                <a:latin typeface="+mn-lt"/>
                <a:ea typeface="+mn-ea"/>
                <a:cs typeface="+mn-cs"/>
              </a:rPr>
              <a:t>À faire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Lire le mini cas assigné.</a:t>
            </a:r>
          </a:p>
          <a:p>
            <a:pPr marL="171450" lvl="0" indent="-171450">
              <a:buFont typeface="Arial" panose="020B0604020202020204" pitchFamily="34" charset="0"/>
              <a:buChar char="•"/>
            </a:pPr>
            <a:r>
              <a:rPr lang="fr-CA" sz="1200" u="none" strike="noStrike" kern="1200" dirty="0">
                <a:solidFill>
                  <a:schemeClr val="tx1"/>
                </a:solidFill>
                <a:effectLst/>
                <a:latin typeface="+mn-lt"/>
                <a:ea typeface="+mn-ea"/>
                <a:cs typeface="+mn-cs"/>
              </a:rPr>
              <a:t>En équipe, réfléchir et répondre aux questions de la diapositive 9 présentée par la personne enseignante (10 min.).</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Exemples d’agent conversationnel (Été 2025) :</a:t>
            </a:r>
          </a:p>
          <a:p>
            <a:pPr marL="171450" lvl="0" indent="-171450">
              <a:buFont typeface="Arial" panose="020B0604020202020204" pitchFamily="34" charset="0"/>
              <a:buChar char="•"/>
            </a:pPr>
            <a:r>
              <a:rPr lang="fr-CA" sz="1200" u="none" strike="noStrike" kern="1200" dirty="0">
                <a:solidFill>
                  <a:schemeClr val="tx1"/>
                </a:solidFill>
                <a:effectLst/>
                <a:latin typeface="+mn-lt"/>
                <a:ea typeface="+mn-ea"/>
                <a:cs typeface="+mn-cs"/>
              </a:rPr>
              <a:t>Claude</a:t>
            </a:r>
          </a:p>
          <a:p>
            <a:pPr marL="171450" lvl="0" indent="-171450">
              <a:buFont typeface="Arial" panose="020B0604020202020204" pitchFamily="34" charset="0"/>
              <a:buChar char="•"/>
            </a:pPr>
            <a:r>
              <a:rPr lang="fr-CA" sz="1200" u="none" strike="noStrike" kern="1200" dirty="0">
                <a:solidFill>
                  <a:schemeClr val="tx1"/>
                </a:solidFill>
                <a:effectLst/>
                <a:latin typeface="+mn-lt"/>
                <a:ea typeface="+mn-ea"/>
                <a:cs typeface="+mn-cs"/>
              </a:rPr>
              <a:t>Gemini</a:t>
            </a:r>
          </a:p>
          <a:p>
            <a:pPr marL="171450" lvl="0" indent="-171450">
              <a:buFont typeface="Arial" panose="020B0604020202020204" pitchFamily="34" charset="0"/>
              <a:buChar char="•"/>
            </a:pPr>
            <a:r>
              <a:rPr lang="fr-CA" sz="1200" u="none" strike="noStrike" kern="1200" dirty="0">
                <a:solidFill>
                  <a:schemeClr val="tx1"/>
                </a:solidFill>
                <a:effectLst/>
                <a:latin typeface="+mn-lt"/>
                <a:ea typeface="+mn-ea"/>
                <a:cs typeface="+mn-cs"/>
              </a:rPr>
              <a:t>ChatGPT</a:t>
            </a:r>
          </a:p>
          <a:p>
            <a:pPr marL="171450" lvl="0" indent="-171450">
              <a:buFont typeface="Arial" panose="020B0604020202020204" pitchFamily="34" charset="0"/>
              <a:buChar char="•"/>
            </a:pPr>
            <a:r>
              <a:rPr lang="fr-CA" sz="1200" u="none" strike="noStrike" kern="1200" dirty="0">
                <a:solidFill>
                  <a:schemeClr val="tx1"/>
                </a:solidFill>
                <a:effectLst/>
                <a:latin typeface="+mn-lt"/>
                <a:ea typeface="+mn-ea"/>
                <a:cs typeface="+mn-cs"/>
              </a:rPr>
              <a:t>Copilot</a:t>
            </a: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Perplexity</a:t>
            </a:r>
            <a:r>
              <a:rPr lang="fr-CA" sz="1200" kern="1200" dirty="0">
                <a:solidFill>
                  <a:schemeClr val="tx1"/>
                </a:solidFill>
                <a:effectLst/>
                <a:latin typeface="+mn-lt"/>
                <a:ea typeface="+mn-ea"/>
                <a:cs typeface="+mn-cs"/>
              </a:rPr>
              <a:t> est un outil à part des agents conversationnels, lesquels sont orientés vers la création et la conversation. </a:t>
            </a:r>
            <a:r>
              <a:rPr lang="fr-CA" sz="1200" kern="1200" dirty="0" err="1">
                <a:solidFill>
                  <a:schemeClr val="tx1"/>
                </a:solidFill>
                <a:effectLst/>
                <a:latin typeface="+mn-lt"/>
                <a:ea typeface="+mn-ea"/>
                <a:cs typeface="+mn-cs"/>
              </a:rPr>
              <a:t>Perplexity</a:t>
            </a:r>
            <a:r>
              <a:rPr lang="fr-CA" sz="1200" kern="1200" dirty="0">
                <a:solidFill>
                  <a:schemeClr val="tx1"/>
                </a:solidFill>
                <a:effectLst/>
                <a:latin typeface="+mn-lt"/>
                <a:ea typeface="+mn-ea"/>
                <a:cs typeface="+mn-cs"/>
              </a:rPr>
              <a:t>, davantage axé sur la recherche et la synthèse d’informations, sera plus fiable quant à la vérification des faits et de données d’actualité récentes. </a:t>
            </a:r>
            <a:endParaRPr lang="en-US" b="1" dirty="0"/>
          </a:p>
        </p:txBody>
      </p:sp>
      <p:sp>
        <p:nvSpPr>
          <p:cNvPr id="4" name="Slide Number Placeholder 3"/>
          <p:cNvSpPr>
            <a:spLocks noGrp="1"/>
          </p:cNvSpPr>
          <p:nvPr>
            <p:ph type="sldNum" sz="quarter" idx="5"/>
          </p:nvPr>
        </p:nvSpPr>
        <p:spPr/>
        <p:txBody>
          <a:bodyPr/>
          <a:lstStyle/>
          <a:p>
            <a:fld id="{D4BF9846-E152-4380-89E9-C4A0313E51FF}" type="slidenum">
              <a:rPr lang="en-US" smtClean="0"/>
              <a:t>8</a:t>
            </a:fld>
            <a:endParaRPr lang="en-US"/>
          </a:p>
        </p:txBody>
      </p:sp>
    </p:spTree>
    <p:extLst>
      <p:ext uri="{BB962C8B-B14F-4D97-AF65-F5344CB8AC3E}">
        <p14:creationId xmlns:p14="http://schemas.microsoft.com/office/powerpoint/2010/main" val="1528374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F9846-E152-4380-89E9-C4A0313E51FF}" type="slidenum">
              <a:rPr lang="en-US" smtClean="0"/>
              <a:t>9</a:t>
            </a:fld>
            <a:endParaRPr lang="en-US"/>
          </a:p>
        </p:txBody>
      </p:sp>
    </p:spTree>
    <p:extLst>
      <p:ext uri="{BB962C8B-B14F-4D97-AF65-F5344CB8AC3E}">
        <p14:creationId xmlns:p14="http://schemas.microsoft.com/office/powerpoint/2010/main" val="188541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p>
          <a:p>
            <a:r>
              <a:rPr lang="fr-CA" sz="1200" kern="1200" dirty="0">
                <a:solidFill>
                  <a:schemeClr val="tx1"/>
                </a:solidFill>
                <a:effectLst/>
                <a:latin typeface="+mn-lt"/>
                <a:ea typeface="+mn-ea"/>
                <a:cs typeface="+mn-cs"/>
              </a:rPr>
              <a:t>Plan des notions — diapositives 10 et 11 </a:t>
            </a:r>
            <a:r>
              <a:rPr lang="fr-CA" sz="1200" b="1" kern="1200" dirty="0">
                <a:solidFill>
                  <a:schemeClr val="tx1"/>
                </a:solidFill>
                <a:effectLst/>
                <a:latin typeface="+mn-lt"/>
                <a:ea typeface="+mn-ea"/>
                <a:cs typeface="+mn-cs"/>
              </a:rPr>
              <a:t>(1 min)</a:t>
            </a:r>
          </a:p>
          <a:p>
            <a:endParaRPr lang="fr-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Expliquer : </a:t>
            </a:r>
          </a:p>
          <a:p>
            <a:pPr marL="171450" lvl="0" indent="-171450">
              <a:buFont typeface="Arial" panose="020B0604020202020204" pitchFamily="34" charset="0"/>
              <a:buChar char="•"/>
            </a:pPr>
            <a:r>
              <a:rPr lang="fr-CA" sz="1200" u="none" strike="noStrike" kern="1200" dirty="0">
                <a:solidFill>
                  <a:schemeClr val="tx1"/>
                </a:solidFill>
                <a:effectLst/>
                <a:latin typeface="+mn-lt"/>
                <a:ea typeface="+mn-ea"/>
                <a:cs typeface="+mn-cs"/>
              </a:rPr>
              <a:t>L’effet « poupées russes » de l’IA jusqu’aux agents conversationnels à la manière d’un entonnoir.</a:t>
            </a:r>
          </a:p>
          <a:p>
            <a:pPr marL="171450" lvl="0" indent="-171450">
              <a:buFont typeface="Arial" panose="020B0604020202020204" pitchFamily="34" charset="0"/>
              <a:buChar char="•"/>
            </a:pPr>
            <a:r>
              <a:rPr lang="fr-CA" sz="1200" u="none" strike="noStrike" kern="1200" dirty="0">
                <a:solidFill>
                  <a:schemeClr val="tx1"/>
                </a:solidFill>
                <a:effectLst/>
                <a:latin typeface="+mn-lt"/>
                <a:ea typeface="+mn-ea"/>
                <a:cs typeface="+mn-cs"/>
              </a:rPr>
              <a:t>Expliquer que la littératie sur l’IA puise dans les domaines de l’informatique, des mathématiques et des statistiques.</a:t>
            </a:r>
          </a:p>
          <a:p>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10</a:t>
            </a:fld>
            <a:endParaRPr lang="en-US"/>
          </a:p>
        </p:txBody>
      </p:sp>
    </p:spTree>
    <p:extLst>
      <p:ext uri="{BB962C8B-B14F-4D97-AF65-F5344CB8AC3E}">
        <p14:creationId xmlns:p14="http://schemas.microsoft.com/office/powerpoint/2010/main" val="3836950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Définition et base — diapositives 12 à 13 </a:t>
            </a:r>
            <a:r>
              <a:rPr lang="fr-CA" sz="1200" b="1" kern="1200" dirty="0">
                <a:solidFill>
                  <a:schemeClr val="tx1"/>
                </a:solidFill>
                <a:effectLst/>
                <a:latin typeface="+mn-lt"/>
                <a:ea typeface="+mn-ea"/>
                <a:cs typeface="+mn-cs"/>
              </a:rPr>
              <a:t>(3 min)</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Expliquer : </a:t>
            </a:r>
          </a:p>
          <a:p>
            <a:pPr marL="171450" lvl="0" indent="-171450">
              <a:buFont typeface="Arial" panose="020B0604020202020204" pitchFamily="34" charset="0"/>
              <a:buChar char="•"/>
            </a:pPr>
            <a:r>
              <a:rPr lang="fr-CA" sz="1200" u="none" strike="noStrike" kern="1200" dirty="0">
                <a:solidFill>
                  <a:schemeClr val="tx1"/>
                </a:solidFill>
                <a:effectLst/>
                <a:latin typeface="+mn-lt"/>
                <a:ea typeface="+mn-ea"/>
                <a:cs typeface="+mn-cs"/>
              </a:rPr>
              <a:t>Ce qu’est l’IA et comment identifier les outils qui l’utilisent.</a:t>
            </a:r>
          </a:p>
          <a:p>
            <a:endParaRPr lang="fr-CA" dirty="0">
              <a:effectLst/>
            </a:endParaRPr>
          </a:p>
          <a:p>
            <a:endParaRPr lang="fr-FR" dirty="0"/>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12</a:t>
            </a:fld>
            <a:endParaRPr lang="en-US"/>
          </a:p>
        </p:txBody>
      </p:sp>
    </p:spTree>
    <p:extLst>
      <p:ext uri="{BB962C8B-B14F-4D97-AF65-F5344CB8AC3E}">
        <p14:creationId xmlns:p14="http://schemas.microsoft.com/office/powerpoint/2010/main" val="879205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6EF7B-A7F7-5059-9F2F-47F3DD2697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BA5EBA-B741-4745-6D1C-F33CAF2560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C751A5-3D72-503C-C8C0-C606F536E594}"/>
              </a:ext>
            </a:extLst>
          </p:cNvPr>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Conclusion de l’activité 1 — diapositive 14 </a:t>
            </a:r>
            <a:r>
              <a:rPr lang="fr-CA" sz="1200" b="1" kern="1200" dirty="0">
                <a:solidFill>
                  <a:schemeClr val="tx1"/>
                </a:solidFill>
                <a:effectLst/>
                <a:latin typeface="+mn-lt"/>
                <a:ea typeface="+mn-ea"/>
                <a:cs typeface="+mn-cs"/>
              </a:rPr>
              <a:t>(5 min)</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a:t>
            </a:r>
          </a:p>
          <a:p>
            <a:pPr marL="171450" lvl="0" indent="-171450">
              <a:buFont typeface="Arial" panose="020B0604020202020204" pitchFamily="34" charset="0"/>
              <a:buChar char="•"/>
            </a:pPr>
            <a:r>
              <a:rPr lang="fr-CA" sz="1200" u="none" strike="noStrike" kern="1200" dirty="0">
                <a:solidFill>
                  <a:schemeClr val="tx1"/>
                </a:solidFill>
                <a:effectLst/>
                <a:latin typeface="+mn-lt"/>
                <a:ea typeface="+mn-ea"/>
                <a:cs typeface="+mn-cs"/>
              </a:rPr>
              <a:t>Reprendre les idées au tableau et faire réagir la classe.</a:t>
            </a:r>
          </a:p>
          <a:p>
            <a:pPr lvl="0"/>
            <a:endParaRPr lang="fr-CA" sz="1200" u="none" strike="noStrike"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Personnes étudiantes</a:t>
            </a:r>
            <a:r>
              <a:rPr lang="fr-CA" dirty="0">
                <a:effectLst/>
              </a:rPr>
              <a:t> </a:t>
            </a:r>
            <a:endParaRPr lang="fr-CA" sz="1200" u="none" strike="noStrike"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a:t>
            </a:r>
          </a:p>
          <a:p>
            <a:pPr marL="171450" lvl="0" indent="-171450">
              <a:buFont typeface="Arial" panose="020B0604020202020204" pitchFamily="34" charset="0"/>
              <a:buChar char="•"/>
            </a:pPr>
            <a:r>
              <a:rPr lang="fr-CA" sz="1200" u="none" strike="noStrike" kern="1200" dirty="0">
                <a:solidFill>
                  <a:schemeClr val="tx1"/>
                </a:solidFill>
                <a:effectLst/>
                <a:latin typeface="+mn-lt"/>
                <a:ea typeface="+mn-ea"/>
                <a:cs typeface="+mn-cs"/>
              </a:rPr>
              <a:t>Réagir au besoin.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Commenter.</a:t>
            </a:r>
            <a:r>
              <a:rPr lang="fr-CA" dirty="0">
                <a:effectLst/>
              </a:rPr>
              <a:t> </a:t>
            </a:r>
            <a:endParaRPr lang="en-US" dirty="0"/>
          </a:p>
        </p:txBody>
      </p:sp>
      <p:sp>
        <p:nvSpPr>
          <p:cNvPr id="4" name="Slide Number Placeholder 3">
            <a:extLst>
              <a:ext uri="{FF2B5EF4-FFF2-40B4-BE49-F238E27FC236}">
                <a16:creationId xmlns:a16="http://schemas.microsoft.com/office/drawing/2014/main" id="{32C5D754-53DD-6337-9CA4-04A5E4296E6D}"/>
              </a:ext>
            </a:extLst>
          </p:cNvPr>
          <p:cNvSpPr>
            <a:spLocks noGrp="1"/>
          </p:cNvSpPr>
          <p:nvPr>
            <p:ph type="sldNum" sz="quarter" idx="5"/>
          </p:nvPr>
        </p:nvSpPr>
        <p:spPr/>
        <p:txBody>
          <a:bodyPr/>
          <a:lstStyle/>
          <a:p>
            <a:fld id="{D4BF9846-E152-4380-89E9-C4A0313E51FF}" type="slidenum">
              <a:rPr lang="en-US" smtClean="0"/>
              <a:t>14</a:t>
            </a:fld>
            <a:endParaRPr lang="en-US"/>
          </a:p>
        </p:txBody>
      </p:sp>
    </p:spTree>
    <p:extLst>
      <p:ext uri="{BB962C8B-B14F-4D97-AF65-F5344CB8AC3E}">
        <p14:creationId xmlns:p14="http://schemas.microsoft.com/office/powerpoint/2010/main" val="1123781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Historique — diapositives 15 à 18 </a:t>
            </a:r>
            <a:r>
              <a:rPr lang="fr-CA" sz="1200" b="1" kern="1200" dirty="0">
                <a:solidFill>
                  <a:schemeClr val="tx1"/>
                </a:solidFill>
                <a:effectLst/>
                <a:latin typeface="+mn-lt"/>
                <a:ea typeface="+mn-ea"/>
                <a:cs typeface="+mn-cs"/>
              </a:rPr>
              <a:t>(5 min)</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Expliquer : </a:t>
            </a:r>
          </a:p>
          <a:p>
            <a:pPr marL="171450" lvl="0" indent="-171450">
              <a:buFont typeface="Arial" panose="020B0604020202020204" pitchFamily="34" charset="0"/>
              <a:buChar char="•"/>
            </a:pPr>
            <a:r>
              <a:rPr lang="fr-CA" sz="1200" u="none" strike="noStrike" kern="1200" dirty="0">
                <a:solidFill>
                  <a:schemeClr val="tx1"/>
                </a:solidFill>
                <a:effectLst/>
                <a:latin typeface="+mn-lt"/>
                <a:ea typeface="+mn-ea"/>
                <a:cs typeface="+mn-cs"/>
              </a:rPr>
              <a:t>Présenter les grands jalons de l’IA avec ses hauts et ses bas.</a:t>
            </a:r>
          </a:p>
          <a:p>
            <a:pPr marL="171450" lvl="0" indent="-171450">
              <a:buFont typeface="Arial" panose="020B0604020202020204" pitchFamily="34" charset="0"/>
              <a:buChar char="•"/>
            </a:pPr>
            <a:r>
              <a:rPr lang="fr-CA" sz="1200" u="none" strike="noStrike" kern="1200" dirty="0">
                <a:solidFill>
                  <a:schemeClr val="tx1"/>
                </a:solidFill>
                <a:effectLst/>
                <a:latin typeface="+mn-lt"/>
                <a:ea typeface="+mn-ea"/>
                <a:cs typeface="+mn-cs"/>
              </a:rPr>
              <a:t>Parler des prochaines étapes de développement de la technologie (science-fiction ou réalité ?).</a:t>
            </a:r>
          </a:p>
          <a:p>
            <a:endParaRPr lang="fr-FR" dirty="0"/>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15</a:t>
            </a:fld>
            <a:endParaRPr lang="en-US"/>
          </a:p>
        </p:txBody>
      </p:sp>
    </p:spTree>
    <p:extLst>
      <p:ext uri="{BB962C8B-B14F-4D97-AF65-F5344CB8AC3E}">
        <p14:creationId xmlns:p14="http://schemas.microsoft.com/office/powerpoint/2010/main" val="2088880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D1C0D-E4F0-B650-1B83-CF70489DA8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045257-3905-8595-7D29-A913018DC4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EE741-BBC3-2E22-56B3-1992E3C4CE80}"/>
              </a:ext>
            </a:extLst>
          </p:cNvPr>
          <p:cNvSpPr>
            <a:spLocks noGrp="1"/>
          </p:cNvSpPr>
          <p:nvPr>
            <p:ph type="dt" sz="half" idx="10"/>
          </p:nvPr>
        </p:nvSpPr>
        <p:spPr/>
        <p:txBody>
          <a:bodyPr/>
          <a:lstStyle/>
          <a:p>
            <a:fld id="{43CC4E3D-662A-43DA-9316-4A3BA143516B}" type="datetimeFigureOut">
              <a:rPr lang="en-US" smtClean="0"/>
              <a:t>9/8/25</a:t>
            </a:fld>
            <a:endParaRPr lang="en-US"/>
          </a:p>
        </p:txBody>
      </p:sp>
      <p:sp>
        <p:nvSpPr>
          <p:cNvPr id="5" name="Footer Placeholder 4">
            <a:extLst>
              <a:ext uri="{FF2B5EF4-FFF2-40B4-BE49-F238E27FC236}">
                <a16:creationId xmlns:a16="http://schemas.microsoft.com/office/drawing/2014/main" id="{60EDBAC5-62D0-AE7D-74AF-E2E0FAA8F2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053456-0F93-493D-976B-3AD7BBE69919}"/>
              </a:ext>
            </a:extLst>
          </p:cNvPr>
          <p:cNvSpPr>
            <a:spLocks noGrp="1"/>
          </p:cNvSpPr>
          <p:nvPr>
            <p:ph type="sldNum" sz="quarter" idx="12"/>
          </p:nvPr>
        </p:nvSpPr>
        <p:spPr/>
        <p:txBody>
          <a:bodyPr/>
          <a:lstStyle/>
          <a:p>
            <a:fld id="{B8B874C6-86F2-4DD1-986B-3F037383E4FE}" type="slidenum">
              <a:rPr lang="en-US" smtClean="0"/>
              <a:t>‹n°›</a:t>
            </a:fld>
            <a:endParaRPr lang="en-US"/>
          </a:p>
        </p:txBody>
      </p:sp>
    </p:spTree>
    <p:extLst>
      <p:ext uri="{BB962C8B-B14F-4D97-AF65-F5344CB8AC3E}">
        <p14:creationId xmlns:p14="http://schemas.microsoft.com/office/powerpoint/2010/main" val="199570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16F8A-F760-34DA-80F2-C4436A3CF2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E5B37D-7F90-0ED1-DF1E-D9B4BB55EB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3B2C4-D56E-E961-9491-8762A9146A90}"/>
              </a:ext>
            </a:extLst>
          </p:cNvPr>
          <p:cNvSpPr>
            <a:spLocks noGrp="1"/>
          </p:cNvSpPr>
          <p:nvPr>
            <p:ph type="dt" sz="half" idx="10"/>
          </p:nvPr>
        </p:nvSpPr>
        <p:spPr/>
        <p:txBody>
          <a:bodyPr/>
          <a:lstStyle/>
          <a:p>
            <a:fld id="{43CC4E3D-662A-43DA-9316-4A3BA143516B}" type="datetimeFigureOut">
              <a:rPr lang="en-US" smtClean="0"/>
              <a:t>9/8/25</a:t>
            </a:fld>
            <a:endParaRPr lang="en-US"/>
          </a:p>
        </p:txBody>
      </p:sp>
      <p:sp>
        <p:nvSpPr>
          <p:cNvPr id="5" name="Footer Placeholder 4">
            <a:extLst>
              <a:ext uri="{FF2B5EF4-FFF2-40B4-BE49-F238E27FC236}">
                <a16:creationId xmlns:a16="http://schemas.microsoft.com/office/drawing/2014/main" id="{CEE607AD-BE00-E641-FC3C-098049722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51F5D-40FD-0BBE-25E6-FF21F9028A55}"/>
              </a:ext>
            </a:extLst>
          </p:cNvPr>
          <p:cNvSpPr>
            <a:spLocks noGrp="1"/>
          </p:cNvSpPr>
          <p:nvPr>
            <p:ph type="sldNum" sz="quarter" idx="12"/>
          </p:nvPr>
        </p:nvSpPr>
        <p:spPr/>
        <p:txBody>
          <a:bodyPr/>
          <a:lstStyle/>
          <a:p>
            <a:fld id="{B8B874C6-86F2-4DD1-986B-3F037383E4FE}" type="slidenum">
              <a:rPr lang="en-US" smtClean="0"/>
              <a:t>‹n°›</a:t>
            </a:fld>
            <a:endParaRPr lang="en-US"/>
          </a:p>
        </p:txBody>
      </p:sp>
    </p:spTree>
    <p:extLst>
      <p:ext uri="{BB962C8B-B14F-4D97-AF65-F5344CB8AC3E}">
        <p14:creationId xmlns:p14="http://schemas.microsoft.com/office/powerpoint/2010/main" val="403308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381AF8-AA3B-0CBC-CE27-876A6DC0A1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55470B-898C-7A25-7B91-EFEB3EE012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8CDCD-8604-FF83-1B4B-0B0B2015961C}"/>
              </a:ext>
            </a:extLst>
          </p:cNvPr>
          <p:cNvSpPr>
            <a:spLocks noGrp="1"/>
          </p:cNvSpPr>
          <p:nvPr>
            <p:ph type="dt" sz="half" idx="10"/>
          </p:nvPr>
        </p:nvSpPr>
        <p:spPr/>
        <p:txBody>
          <a:bodyPr/>
          <a:lstStyle/>
          <a:p>
            <a:fld id="{43CC4E3D-662A-43DA-9316-4A3BA143516B}" type="datetimeFigureOut">
              <a:rPr lang="en-US" smtClean="0"/>
              <a:t>9/8/25</a:t>
            </a:fld>
            <a:endParaRPr lang="en-US"/>
          </a:p>
        </p:txBody>
      </p:sp>
      <p:sp>
        <p:nvSpPr>
          <p:cNvPr id="5" name="Footer Placeholder 4">
            <a:extLst>
              <a:ext uri="{FF2B5EF4-FFF2-40B4-BE49-F238E27FC236}">
                <a16:creationId xmlns:a16="http://schemas.microsoft.com/office/drawing/2014/main" id="{CAA5D151-2492-57B1-9539-899DFC736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538269-D7C6-BB6A-0865-FB7F78C1C8BA}"/>
              </a:ext>
            </a:extLst>
          </p:cNvPr>
          <p:cNvSpPr>
            <a:spLocks noGrp="1"/>
          </p:cNvSpPr>
          <p:nvPr>
            <p:ph type="sldNum" sz="quarter" idx="12"/>
          </p:nvPr>
        </p:nvSpPr>
        <p:spPr/>
        <p:txBody>
          <a:bodyPr/>
          <a:lstStyle/>
          <a:p>
            <a:fld id="{B8B874C6-86F2-4DD1-986B-3F037383E4FE}" type="slidenum">
              <a:rPr lang="en-US" smtClean="0"/>
              <a:t>‹n°›</a:t>
            </a:fld>
            <a:endParaRPr lang="en-US"/>
          </a:p>
        </p:txBody>
      </p:sp>
    </p:spTree>
    <p:extLst>
      <p:ext uri="{BB962C8B-B14F-4D97-AF65-F5344CB8AC3E}">
        <p14:creationId xmlns:p14="http://schemas.microsoft.com/office/powerpoint/2010/main" val="1540171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D40F4-6466-843A-8911-073654650D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BCBACF-9E40-1BED-74D1-3242A8ADAE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EB022D-BFFC-E297-DB08-B5893E764CA4}"/>
              </a:ext>
            </a:extLst>
          </p:cNvPr>
          <p:cNvSpPr>
            <a:spLocks noGrp="1"/>
          </p:cNvSpPr>
          <p:nvPr>
            <p:ph type="dt" sz="half" idx="10"/>
          </p:nvPr>
        </p:nvSpPr>
        <p:spPr/>
        <p:txBody>
          <a:bodyPr/>
          <a:lstStyle/>
          <a:p>
            <a:fld id="{43CC4E3D-662A-43DA-9316-4A3BA143516B}" type="datetimeFigureOut">
              <a:rPr lang="en-US" smtClean="0"/>
              <a:t>9/8/25</a:t>
            </a:fld>
            <a:endParaRPr lang="en-US"/>
          </a:p>
        </p:txBody>
      </p:sp>
      <p:sp>
        <p:nvSpPr>
          <p:cNvPr id="5" name="Footer Placeholder 4">
            <a:extLst>
              <a:ext uri="{FF2B5EF4-FFF2-40B4-BE49-F238E27FC236}">
                <a16:creationId xmlns:a16="http://schemas.microsoft.com/office/drawing/2014/main" id="{83873575-2E6D-A845-42D8-EAC505D7A0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E227E0-3EA1-6275-2A15-57BA919017CE}"/>
              </a:ext>
            </a:extLst>
          </p:cNvPr>
          <p:cNvSpPr>
            <a:spLocks noGrp="1"/>
          </p:cNvSpPr>
          <p:nvPr>
            <p:ph type="sldNum" sz="quarter" idx="12"/>
          </p:nvPr>
        </p:nvSpPr>
        <p:spPr/>
        <p:txBody>
          <a:bodyPr/>
          <a:lstStyle/>
          <a:p>
            <a:fld id="{B8B874C6-86F2-4DD1-986B-3F037383E4FE}" type="slidenum">
              <a:rPr lang="en-US" smtClean="0"/>
              <a:t>‹n°›</a:t>
            </a:fld>
            <a:endParaRPr lang="en-US"/>
          </a:p>
        </p:txBody>
      </p:sp>
    </p:spTree>
    <p:extLst>
      <p:ext uri="{BB962C8B-B14F-4D97-AF65-F5344CB8AC3E}">
        <p14:creationId xmlns:p14="http://schemas.microsoft.com/office/powerpoint/2010/main" val="3413793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21752-81F6-80B8-FB0C-FF6429278B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27CF23-A8DC-E93A-98E0-305A8A8AD4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71D666-CFFA-261B-95C4-EB426FAC8338}"/>
              </a:ext>
            </a:extLst>
          </p:cNvPr>
          <p:cNvSpPr>
            <a:spLocks noGrp="1"/>
          </p:cNvSpPr>
          <p:nvPr>
            <p:ph type="dt" sz="half" idx="10"/>
          </p:nvPr>
        </p:nvSpPr>
        <p:spPr/>
        <p:txBody>
          <a:bodyPr/>
          <a:lstStyle/>
          <a:p>
            <a:fld id="{43CC4E3D-662A-43DA-9316-4A3BA143516B}" type="datetimeFigureOut">
              <a:rPr lang="en-US" smtClean="0"/>
              <a:t>9/8/25</a:t>
            </a:fld>
            <a:endParaRPr lang="en-US"/>
          </a:p>
        </p:txBody>
      </p:sp>
      <p:sp>
        <p:nvSpPr>
          <p:cNvPr id="5" name="Footer Placeholder 4">
            <a:extLst>
              <a:ext uri="{FF2B5EF4-FFF2-40B4-BE49-F238E27FC236}">
                <a16:creationId xmlns:a16="http://schemas.microsoft.com/office/drawing/2014/main" id="{637ABBDF-94CE-D8F4-55A4-6E7CC9AB26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96BD88-E024-30F9-9FDB-792B6542FE4C}"/>
              </a:ext>
            </a:extLst>
          </p:cNvPr>
          <p:cNvSpPr>
            <a:spLocks noGrp="1"/>
          </p:cNvSpPr>
          <p:nvPr>
            <p:ph type="sldNum" sz="quarter" idx="12"/>
          </p:nvPr>
        </p:nvSpPr>
        <p:spPr/>
        <p:txBody>
          <a:bodyPr/>
          <a:lstStyle/>
          <a:p>
            <a:fld id="{B8B874C6-86F2-4DD1-986B-3F037383E4FE}" type="slidenum">
              <a:rPr lang="en-US" smtClean="0"/>
              <a:t>‹n°›</a:t>
            </a:fld>
            <a:endParaRPr lang="en-US"/>
          </a:p>
        </p:txBody>
      </p:sp>
    </p:spTree>
    <p:extLst>
      <p:ext uri="{BB962C8B-B14F-4D97-AF65-F5344CB8AC3E}">
        <p14:creationId xmlns:p14="http://schemas.microsoft.com/office/powerpoint/2010/main" val="604327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B6007-9FD4-3BE1-F19D-56A49D28DE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9C69DF-4CED-DF13-8AB7-CFCBEE0945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F2DC15-D17C-465C-D7FF-9565BB9DDA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F3350E-A685-AFF3-21DD-F092578C7F48}"/>
              </a:ext>
            </a:extLst>
          </p:cNvPr>
          <p:cNvSpPr>
            <a:spLocks noGrp="1"/>
          </p:cNvSpPr>
          <p:nvPr>
            <p:ph type="dt" sz="half" idx="10"/>
          </p:nvPr>
        </p:nvSpPr>
        <p:spPr/>
        <p:txBody>
          <a:bodyPr/>
          <a:lstStyle/>
          <a:p>
            <a:fld id="{43CC4E3D-662A-43DA-9316-4A3BA143516B}" type="datetimeFigureOut">
              <a:rPr lang="en-US" smtClean="0"/>
              <a:t>9/8/25</a:t>
            </a:fld>
            <a:endParaRPr lang="en-US"/>
          </a:p>
        </p:txBody>
      </p:sp>
      <p:sp>
        <p:nvSpPr>
          <p:cNvPr id="6" name="Footer Placeholder 5">
            <a:extLst>
              <a:ext uri="{FF2B5EF4-FFF2-40B4-BE49-F238E27FC236}">
                <a16:creationId xmlns:a16="http://schemas.microsoft.com/office/drawing/2014/main" id="{7370F86C-203C-8402-C58D-A8283B0C80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2F5921-83B3-9E7F-18C0-5F68F1C51840}"/>
              </a:ext>
            </a:extLst>
          </p:cNvPr>
          <p:cNvSpPr>
            <a:spLocks noGrp="1"/>
          </p:cNvSpPr>
          <p:nvPr>
            <p:ph type="sldNum" sz="quarter" idx="12"/>
          </p:nvPr>
        </p:nvSpPr>
        <p:spPr/>
        <p:txBody>
          <a:bodyPr/>
          <a:lstStyle/>
          <a:p>
            <a:fld id="{B8B874C6-86F2-4DD1-986B-3F037383E4FE}" type="slidenum">
              <a:rPr lang="en-US" smtClean="0"/>
              <a:t>‹n°›</a:t>
            </a:fld>
            <a:endParaRPr lang="en-US"/>
          </a:p>
        </p:txBody>
      </p:sp>
    </p:spTree>
    <p:extLst>
      <p:ext uri="{BB962C8B-B14F-4D97-AF65-F5344CB8AC3E}">
        <p14:creationId xmlns:p14="http://schemas.microsoft.com/office/powerpoint/2010/main" val="911526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0D139-1FE4-F53C-EB76-2268661A46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2E08DB-624C-EB61-599B-0AAC9A81C1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CB7E0E-FEBB-6516-4D14-20596973A3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282832-4C43-0A93-3A30-CCC399E0F9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0EFC8-6B31-630D-1DB8-04F7D12ECD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30FEAB-C8CA-9C8B-94F0-0556F922BD9A}"/>
              </a:ext>
            </a:extLst>
          </p:cNvPr>
          <p:cNvSpPr>
            <a:spLocks noGrp="1"/>
          </p:cNvSpPr>
          <p:nvPr>
            <p:ph type="dt" sz="half" idx="10"/>
          </p:nvPr>
        </p:nvSpPr>
        <p:spPr/>
        <p:txBody>
          <a:bodyPr/>
          <a:lstStyle/>
          <a:p>
            <a:fld id="{43CC4E3D-662A-43DA-9316-4A3BA143516B}" type="datetimeFigureOut">
              <a:rPr lang="en-US" smtClean="0"/>
              <a:t>9/8/25</a:t>
            </a:fld>
            <a:endParaRPr lang="en-US"/>
          </a:p>
        </p:txBody>
      </p:sp>
      <p:sp>
        <p:nvSpPr>
          <p:cNvPr id="8" name="Footer Placeholder 7">
            <a:extLst>
              <a:ext uri="{FF2B5EF4-FFF2-40B4-BE49-F238E27FC236}">
                <a16:creationId xmlns:a16="http://schemas.microsoft.com/office/drawing/2014/main" id="{3C387D90-C6B9-A677-779C-5370E60D31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8045E1-5D2D-AB36-B7F0-15BF028D6A47}"/>
              </a:ext>
            </a:extLst>
          </p:cNvPr>
          <p:cNvSpPr>
            <a:spLocks noGrp="1"/>
          </p:cNvSpPr>
          <p:nvPr>
            <p:ph type="sldNum" sz="quarter" idx="12"/>
          </p:nvPr>
        </p:nvSpPr>
        <p:spPr/>
        <p:txBody>
          <a:bodyPr/>
          <a:lstStyle/>
          <a:p>
            <a:fld id="{B8B874C6-86F2-4DD1-986B-3F037383E4FE}" type="slidenum">
              <a:rPr lang="en-US" smtClean="0"/>
              <a:t>‹n°›</a:t>
            </a:fld>
            <a:endParaRPr lang="en-US"/>
          </a:p>
        </p:txBody>
      </p:sp>
    </p:spTree>
    <p:extLst>
      <p:ext uri="{BB962C8B-B14F-4D97-AF65-F5344CB8AC3E}">
        <p14:creationId xmlns:p14="http://schemas.microsoft.com/office/powerpoint/2010/main" val="3445802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A2F1C-76E7-10B1-7C65-598BF7A9E3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46CF1E-9266-60A4-3D43-4194F39C7964}"/>
              </a:ext>
            </a:extLst>
          </p:cNvPr>
          <p:cNvSpPr>
            <a:spLocks noGrp="1"/>
          </p:cNvSpPr>
          <p:nvPr>
            <p:ph type="dt" sz="half" idx="10"/>
          </p:nvPr>
        </p:nvSpPr>
        <p:spPr/>
        <p:txBody>
          <a:bodyPr/>
          <a:lstStyle/>
          <a:p>
            <a:fld id="{43CC4E3D-662A-43DA-9316-4A3BA143516B}" type="datetimeFigureOut">
              <a:rPr lang="en-US" smtClean="0"/>
              <a:t>9/8/25</a:t>
            </a:fld>
            <a:endParaRPr lang="en-US"/>
          </a:p>
        </p:txBody>
      </p:sp>
      <p:sp>
        <p:nvSpPr>
          <p:cNvPr id="4" name="Footer Placeholder 3">
            <a:extLst>
              <a:ext uri="{FF2B5EF4-FFF2-40B4-BE49-F238E27FC236}">
                <a16:creationId xmlns:a16="http://schemas.microsoft.com/office/drawing/2014/main" id="{404E89A9-7FB5-456D-DD68-3180AE2EBF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079FDD-E2DC-3547-ACBC-EE6FE7D8D066}"/>
              </a:ext>
            </a:extLst>
          </p:cNvPr>
          <p:cNvSpPr>
            <a:spLocks noGrp="1"/>
          </p:cNvSpPr>
          <p:nvPr>
            <p:ph type="sldNum" sz="quarter" idx="12"/>
          </p:nvPr>
        </p:nvSpPr>
        <p:spPr/>
        <p:txBody>
          <a:bodyPr/>
          <a:lstStyle/>
          <a:p>
            <a:fld id="{B8B874C6-86F2-4DD1-986B-3F037383E4FE}" type="slidenum">
              <a:rPr lang="en-US" smtClean="0"/>
              <a:t>‹n°›</a:t>
            </a:fld>
            <a:endParaRPr lang="en-US"/>
          </a:p>
        </p:txBody>
      </p:sp>
    </p:spTree>
    <p:extLst>
      <p:ext uri="{BB962C8B-B14F-4D97-AF65-F5344CB8AC3E}">
        <p14:creationId xmlns:p14="http://schemas.microsoft.com/office/powerpoint/2010/main" val="1205973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9C5628-7B5B-6531-D11F-142EA947941F}"/>
              </a:ext>
            </a:extLst>
          </p:cNvPr>
          <p:cNvSpPr>
            <a:spLocks noGrp="1"/>
          </p:cNvSpPr>
          <p:nvPr>
            <p:ph type="dt" sz="half" idx="10"/>
          </p:nvPr>
        </p:nvSpPr>
        <p:spPr/>
        <p:txBody>
          <a:bodyPr/>
          <a:lstStyle/>
          <a:p>
            <a:fld id="{43CC4E3D-662A-43DA-9316-4A3BA143516B}" type="datetimeFigureOut">
              <a:rPr lang="en-US" smtClean="0"/>
              <a:t>9/8/25</a:t>
            </a:fld>
            <a:endParaRPr lang="en-US"/>
          </a:p>
        </p:txBody>
      </p:sp>
      <p:sp>
        <p:nvSpPr>
          <p:cNvPr id="3" name="Footer Placeholder 2">
            <a:extLst>
              <a:ext uri="{FF2B5EF4-FFF2-40B4-BE49-F238E27FC236}">
                <a16:creationId xmlns:a16="http://schemas.microsoft.com/office/drawing/2014/main" id="{5B8E0744-9775-9A38-2CD1-AC2A91E5DF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F47984-031D-4E42-597C-F2A68D5A35D6}"/>
              </a:ext>
            </a:extLst>
          </p:cNvPr>
          <p:cNvSpPr>
            <a:spLocks noGrp="1"/>
          </p:cNvSpPr>
          <p:nvPr>
            <p:ph type="sldNum" sz="quarter" idx="12"/>
          </p:nvPr>
        </p:nvSpPr>
        <p:spPr/>
        <p:txBody>
          <a:bodyPr/>
          <a:lstStyle/>
          <a:p>
            <a:fld id="{B8B874C6-86F2-4DD1-986B-3F037383E4FE}" type="slidenum">
              <a:rPr lang="en-US" smtClean="0"/>
              <a:t>‹n°›</a:t>
            </a:fld>
            <a:endParaRPr lang="en-US"/>
          </a:p>
        </p:txBody>
      </p:sp>
    </p:spTree>
    <p:extLst>
      <p:ext uri="{BB962C8B-B14F-4D97-AF65-F5344CB8AC3E}">
        <p14:creationId xmlns:p14="http://schemas.microsoft.com/office/powerpoint/2010/main" val="1424752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0E58-8BA6-F362-0225-8102E6F783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3C81F7-E694-047E-BA0F-71DD8EA3DE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A00549-1051-4498-4955-C577F143C3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7290B-747F-6204-3B47-2E3474E1E3D0}"/>
              </a:ext>
            </a:extLst>
          </p:cNvPr>
          <p:cNvSpPr>
            <a:spLocks noGrp="1"/>
          </p:cNvSpPr>
          <p:nvPr>
            <p:ph type="dt" sz="half" idx="10"/>
          </p:nvPr>
        </p:nvSpPr>
        <p:spPr/>
        <p:txBody>
          <a:bodyPr/>
          <a:lstStyle/>
          <a:p>
            <a:fld id="{43CC4E3D-662A-43DA-9316-4A3BA143516B}" type="datetimeFigureOut">
              <a:rPr lang="en-US" smtClean="0"/>
              <a:t>9/8/25</a:t>
            </a:fld>
            <a:endParaRPr lang="en-US"/>
          </a:p>
        </p:txBody>
      </p:sp>
      <p:sp>
        <p:nvSpPr>
          <p:cNvPr id="6" name="Footer Placeholder 5">
            <a:extLst>
              <a:ext uri="{FF2B5EF4-FFF2-40B4-BE49-F238E27FC236}">
                <a16:creationId xmlns:a16="http://schemas.microsoft.com/office/drawing/2014/main" id="{7D0B6D40-0510-4731-09E5-5A5233CE4A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9B679-9B79-FC92-A68D-74A2B4C86BA2}"/>
              </a:ext>
            </a:extLst>
          </p:cNvPr>
          <p:cNvSpPr>
            <a:spLocks noGrp="1"/>
          </p:cNvSpPr>
          <p:nvPr>
            <p:ph type="sldNum" sz="quarter" idx="12"/>
          </p:nvPr>
        </p:nvSpPr>
        <p:spPr/>
        <p:txBody>
          <a:bodyPr/>
          <a:lstStyle/>
          <a:p>
            <a:fld id="{B8B874C6-86F2-4DD1-986B-3F037383E4FE}" type="slidenum">
              <a:rPr lang="en-US" smtClean="0"/>
              <a:t>‹n°›</a:t>
            </a:fld>
            <a:endParaRPr lang="en-US"/>
          </a:p>
        </p:txBody>
      </p:sp>
    </p:spTree>
    <p:extLst>
      <p:ext uri="{BB962C8B-B14F-4D97-AF65-F5344CB8AC3E}">
        <p14:creationId xmlns:p14="http://schemas.microsoft.com/office/powerpoint/2010/main" val="894171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8F76-434F-C744-C317-8D2879FAB6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795D5D-615B-87DF-08A7-164ECC48BA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A2D341-82AB-9962-E7E7-7B6A7EDF25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111432-B4A9-BB28-72D8-E4B354AD2267}"/>
              </a:ext>
            </a:extLst>
          </p:cNvPr>
          <p:cNvSpPr>
            <a:spLocks noGrp="1"/>
          </p:cNvSpPr>
          <p:nvPr>
            <p:ph type="dt" sz="half" idx="10"/>
          </p:nvPr>
        </p:nvSpPr>
        <p:spPr/>
        <p:txBody>
          <a:bodyPr/>
          <a:lstStyle/>
          <a:p>
            <a:fld id="{43CC4E3D-662A-43DA-9316-4A3BA143516B}" type="datetimeFigureOut">
              <a:rPr lang="en-US" smtClean="0"/>
              <a:t>9/8/25</a:t>
            </a:fld>
            <a:endParaRPr lang="en-US"/>
          </a:p>
        </p:txBody>
      </p:sp>
      <p:sp>
        <p:nvSpPr>
          <p:cNvPr id="6" name="Footer Placeholder 5">
            <a:extLst>
              <a:ext uri="{FF2B5EF4-FFF2-40B4-BE49-F238E27FC236}">
                <a16:creationId xmlns:a16="http://schemas.microsoft.com/office/drawing/2014/main" id="{E99C80C8-A035-5A1F-C71C-F3C4FE7610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48849E-CFF2-D37F-E45C-D3BEFE220F1D}"/>
              </a:ext>
            </a:extLst>
          </p:cNvPr>
          <p:cNvSpPr>
            <a:spLocks noGrp="1"/>
          </p:cNvSpPr>
          <p:nvPr>
            <p:ph type="sldNum" sz="quarter" idx="12"/>
          </p:nvPr>
        </p:nvSpPr>
        <p:spPr/>
        <p:txBody>
          <a:bodyPr/>
          <a:lstStyle/>
          <a:p>
            <a:fld id="{B8B874C6-86F2-4DD1-986B-3F037383E4FE}" type="slidenum">
              <a:rPr lang="en-US" smtClean="0"/>
              <a:t>‹n°›</a:t>
            </a:fld>
            <a:endParaRPr lang="en-US"/>
          </a:p>
        </p:txBody>
      </p:sp>
    </p:spTree>
    <p:extLst>
      <p:ext uri="{BB962C8B-B14F-4D97-AF65-F5344CB8AC3E}">
        <p14:creationId xmlns:p14="http://schemas.microsoft.com/office/powerpoint/2010/main" val="3074321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4A3D6-6E8A-08BD-57A2-3D3377B9CC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D3D661-6960-37D0-CDB1-F0CF698F40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46E865-6BF5-80BB-27C2-0364CE656B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CC4E3D-662A-43DA-9316-4A3BA143516B}" type="datetimeFigureOut">
              <a:rPr lang="en-US" smtClean="0"/>
              <a:t>9/8/25</a:t>
            </a:fld>
            <a:endParaRPr lang="en-US"/>
          </a:p>
        </p:txBody>
      </p:sp>
      <p:sp>
        <p:nvSpPr>
          <p:cNvPr id="5" name="Footer Placeholder 4">
            <a:extLst>
              <a:ext uri="{FF2B5EF4-FFF2-40B4-BE49-F238E27FC236}">
                <a16:creationId xmlns:a16="http://schemas.microsoft.com/office/drawing/2014/main" id="{4AEBF0D2-A2E3-840E-9E82-0990B7A5D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4BE0EA8-EFAE-FBFE-4E92-8100978714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B874C6-86F2-4DD1-986B-3F037383E4FE}" type="slidenum">
              <a:rPr lang="en-US" smtClean="0"/>
              <a:t>‹n°›</a:t>
            </a:fld>
            <a:endParaRPr lang="en-US"/>
          </a:p>
        </p:txBody>
      </p:sp>
    </p:spTree>
    <p:extLst>
      <p:ext uri="{BB962C8B-B14F-4D97-AF65-F5344CB8AC3E}">
        <p14:creationId xmlns:p14="http://schemas.microsoft.com/office/powerpoint/2010/main" val="4285028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45.sv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15.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9.xml"/><Relationship Id="rId16" Type="http://schemas.openxmlformats.org/officeDocument/2006/relationships/image" Target="../media/image59.svg"/><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svg"/><Relationship Id="rId15" Type="http://schemas.openxmlformats.org/officeDocument/2006/relationships/image" Target="../media/image58.png"/><Relationship Id="rId10" Type="http://schemas.openxmlformats.org/officeDocument/2006/relationships/image" Target="../media/image53.sv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sv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image" Target="../media/image47.png"/><Relationship Id="rId7" Type="http://schemas.openxmlformats.org/officeDocument/2006/relationships/image" Target="../media/image51.svg"/><Relationship Id="rId12" Type="http://schemas.openxmlformats.org/officeDocument/2006/relationships/image" Target="../media/image56.png"/><Relationship Id="rId17" Type="http://schemas.openxmlformats.org/officeDocument/2006/relationships/image" Target="../media/image60.svg"/><Relationship Id="rId2" Type="http://schemas.openxmlformats.org/officeDocument/2006/relationships/image" Target="../media/image46.png"/><Relationship Id="rId16"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png"/><Relationship Id="rId15" Type="http://schemas.openxmlformats.org/officeDocument/2006/relationships/image" Target="../media/image59.svg"/><Relationship Id="rId10" Type="http://schemas.openxmlformats.org/officeDocument/2006/relationships/image" Target="../media/image54.png"/><Relationship Id="rId4" Type="http://schemas.openxmlformats.org/officeDocument/2006/relationships/image" Target="../media/image48.svg"/><Relationship Id="rId9" Type="http://schemas.openxmlformats.org/officeDocument/2006/relationships/image" Target="../media/image53.svg"/><Relationship Id="rId1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7.svg"/><Relationship Id="rId7" Type="http://schemas.openxmlformats.org/officeDocument/2006/relationships/image" Target="../media/image64.sv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6.sv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7.svg"/><Relationship Id="rId3" Type="http://schemas.openxmlformats.org/officeDocument/2006/relationships/image" Target="../media/image37.svg"/><Relationship Id="rId7" Type="http://schemas.openxmlformats.org/officeDocument/2006/relationships/image" Target="../media/image64.svg"/><Relationship Id="rId12"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0.svg"/><Relationship Id="rId5" Type="http://schemas.openxmlformats.org/officeDocument/2006/relationships/image" Target="../media/image62.svg"/><Relationship Id="rId10" Type="http://schemas.openxmlformats.org/officeDocument/2006/relationships/image" Target="../media/image42.png"/><Relationship Id="rId4" Type="http://schemas.openxmlformats.org/officeDocument/2006/relationships/image" Target="../media/image61.png"/><Relationship Id="rId9" Type="http://schemas.openxmlformats.org/officeDocument/2006/relationships/image" Target="../media/image66.sv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9.sv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60.svg"/><Relationship Id="rId5" Type="http://schemas.openxmlformats.org/officeDocument/2006/relationships/image" Target="../media/image42.png"/><Relationship Id="rId4" Type="http://schemas.openxmlformats.org/officeDocument/2006/relationships/image" Target="../media/image69.sv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sv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60.svg"/><Relationship Id="rId5" Type="http://schemas.openxmlformats.org/officeDocument/2006/relationships/image" Target="../media/image42.png"/><Relationship Id="rId4" Type="http://schemas.openxmlformats.org/officeDocument/2006/relationships/image" Target="../media/image20.sv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1.svg"/></Relationships>
</file>

<file path=ppt/slides/_rels/slide2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60.sv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3.svg"/><Relationship Id="rId7" Type="http://schemas.openxmlformats.org/officeDocument/2006/relationships/image" Target="../media/image73.sv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 Id="rId9" Type="http://schemas.openxmlformats.org/officeDocument/2006/relationships/image" Target="../media/image75.sv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5.svg"/></Relationships>
</file>

<file path=ppt/slides/_rels/slide2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7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2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7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9.svg"/><Relationship Id="rId5" Type="http://schemas.openxmlformats.org/officeDocument/2006/relationships/image" Target="../media/image78.png"/><Relationship Id="rId10" Type="http://schemas.openxmlformats.org/officeDocument/2006/relationships/image" Target="../media/image60.svg"/><Relationship Id="rId4" Type="http://schemas.openxmlformats.org/officeDocument/2006/relationships/image" Target="../media/image77.svg"/><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3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23.png"/><Relationship Id="rId7" Type="http://schemas.openxmlformats.org/officeDocument/2006/relationships/image" Target="../media/image8.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87.sv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0.sv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slideLayout" Target="../slideLayouts/slideLayout1.xml"/><Relationship Id="rId7" Type="http://schemas.openxmlformats.org/officeDocument/2006/relationships/image" Target="../media/image9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89.svg"/><Relationship Id="rId5" Type="http://schemas.openxmlformats.org/officeDocument/2006/relationships/image" Target="../media/image88.png"/><Relationship Id="rId10" Type="http://schemas.openxmlformats.org/officeDocument/2006/relationships/hyperlink" Target="https://wordflowai.netlify.app/" TargetMode="External"/><Relationship Id="rId4" Type="http://schemas.openxmlformats.org/officeDocument/2006/relationships/notesSlide" Target="../notesSlides/notesSlide19.xml"/><Relationship Id="rId9" Type="http://schemas.openxmlformats.org/officeDocument/2006/relationships/image" Target="../media/image92.png"/></Relationships>
</file>

<file path=ppt/slides/_rels/slide3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slideLayout" Target="../slideLayouts/slideLayout1.xml"/><Relationship Id="rId7" Type="http://schemas.openxmlformats.org/officeDocument/2006/relationships/image" Target="../media/image91.sv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90.png"/><Relationship Id="rId5" Type="http://schemas.openxmlformats.org/officeDocument/2006/relationships/image" Target="../media/image89.svg"/><Relationship Id="rId10" Type="http://schemas.openxmlformats.org/officeDocument/2006/relationships/image" Target="../media/image43.svg"/><Relationship Id="rId4" Type="http://schemas.openxmlformats.org/officeDocument/2006/relationships/image" Target="../media/image88.png"/><Relationship Id="rId9"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5.sv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34.png"/><Relationship Id="rId5" Type="http://schemas.openxmlformats.org/officeDocument/2006/relationships/image" Target="../media/image95.png"/><Relationship Id="rId4"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35.sv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34.png"/><Relationship Id="rId5" Type="http://schemas.openxmlformats.org/officeDocument/2006/relationships/image" Target="../media/image95.png"/><Relationship Id="rId4" Type="http://schemas.openxmlformats.org/officeDocument/2006/relationships/notesSlide" Target="../notesSlides/notesSlide21.xml"/><Relationship Id="rId9" Type="http://schemas.openxmlformats.org/officeDocument/2006/relationships/image" Target="../media/image43.sv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0.svg"/><Relationship Id="rId5" Type="http://schemas.openxmlformats.org/officeDocument/2006/relationships/image" Target="../media/image42.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creativecommons.org/licenses/by-nc-sa/4.0/deed.fr" TargetMode="External"/><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99.sv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67.sv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0.svg"/><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9.sv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1.sv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0.sv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5.svg"/></Relationships>
</file>

<file path=ppt/slides/_rels/slide4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s://artificialanalysis.ai/models?models=" TargetMode="External"/><Relationship Id="rId2" Type="http://schemas.openxmlformats.org/officeDocument/2006/relationships/hyperlink" Target="https://artificialanalysis.ai/insights/chatbots-comparison" TargetMode="External"/><Relationship Id="rId1" Type="http://schemas.openxmlformats.org/officeDocument/2006/relationships/slideLayout" Target="../slideLayouts/slideLayout1.xml"/><Relationship Id="rId5" Type="http://schemas.openxmlformats.org/officeDocument/2006/relationships/hyperlink" Target="https://www.newyorker.com/culture/the-weekend-essay/will-the-humanities-survive-artificial-intelligence" TargetMode="External"/><Relationship Id="rId4" Type="http://schemas.openxmlformats.org/officeDocument/2006/relationships/hyperlink" Target="https://annales-des-mines.org/wp-content/uploads/2025/02/EN-2025-03-Numero-complet-pour-internetcouv.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cyber.gc.ca/fr/orientation/lintelligence-artificielle-generative-itsap00041" TargetMode="External"/><Relationship Id="rId2" Type="http://schemas.openxmlformats.org/officeDocument/2006/relationships/hyperlink" Target="https://cegepsl.qc.ca/documents/PIEA.pdf?_gl=1*12687l2*_gcl_au*OTQ5Njk5MjkyLjE3NDM3OTM4Mjc." TargetMode="External"/><Relationship Id="rId1" Type="http://schemas.openxmlformats.org/officeDocument/2006/relationships/slideLayout" Target="../slideLayouts/slideLayout1.xml"/><Relationship Id="rId5" Type="http://schemas.openxmlformats.org/officeDocument/2006/relationships/hyperlink" Target="https://www.cnil.fr/fr/definition/apprentissage-par-renforcement-et-retroaction-humaine" TargetMode="External"/><Relationship Id="rId4" Type="http://schemas.openxmlformats.org/officeDocument/2006/relationships/hyperlink" Target="https://techchannel.news/which-ai-chatbot-shares-most-data-with-third-parti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50.xml.rels><?xml version="1.0" encoding="UTF-8" standalone="yes"?>
<Relationships xmlns="http://schemas.openxmlformats.org/package/2006/relationships"><Relationship Id="rId3" Type="http://schemas.openxmlformats.org/officeDocument/2006/relationships/hyperlink" Target="https://course.elementsofai.com/fr/1/1" TargetMode="External"/><Relationship Id="rId2" Type="http://schemas.openxmlformats.org/officeDocument/2006/relationships/hyperlink" Target="https://www.cnil.fr/fr/definition/entrainement-ou-apprentissage" TargetMode="External"/><Relationship Id="rId1" Type="http://schemas.openxmlformats.org/officeDocument/2006/relationships/slideLayout" Target="../slideLayouts/slideLayout1.xml"/><Relationship Id="rId4" Type="http://schemas.openxmlformats.org/officeDocument/2006/relationships/hyperlink" Target="https://academicintegrity.org/aws/ICAI/pt/sp/values#:~:text=The%20International%20Center%20for%20Academic,respect%2C%20responsibility%2C%20and%20courage"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obvia.ca/sites/obvia.ca/files/ressources/202501-OBV-Out-Glossaire_Obvia.pdf" TargetMode="External"/><Relationship Id="rId2" Type="http://schemas.openxmlformats.org/officeDocument/2006/relationships/hyperlink" Target="https://moodle.cegepsl.qc.ca/course/view.php?id=118"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vitrinelinguistique.oqlf.gouv.qc.ca/fiche-gdt/fiche/26545036/agent-conversationnel" TargetMode="External"/><Relationship Id="rId2" Type="http://schemas.openxmlformats.org/officeDocument/2006/relationships/hyperlink" Target="https://www.obvia.ca/sites/obvia.ca/files/ressources/202501-OBV-Out-Glossaire_Obvia.pdf" TargetMode="External"/><Relationship Id="rId1" Type="http://schemas.openxmlformats.org/officeDocument/2006/relationships/slideLayout" Target="../slideLayouts/slideLayout1.xml"/><Relationship Id="rId5" Type="http://schemas.openxmlformats.org/officeDocument/2006/relationships/hyperlink" Target="https://experience-ai.org/fr-CA/units/foundations-of-ai/lessons/7" TargetMode="External"/><Relationship Id="rId4" Type="http://schemas.openxmlformats.org/officeDocument/2006/relationships/hyperlink" Target="https://oecd.ai/en/wonk/ai-system-definition-update"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unige.ch/numerique/files/8317/2587/9842/Rapport_IA_Generatives_-_UNIGE_-_SEPTEMBRE_2024_15.556_x_22_cm.pdf" TargetMode="External"/><Relationship Id="rId2" Type="http://schemas.openxmlformats.org/officeDocument/2006/relationships/hyperlink" Target="https://wordflowai.netlify.app/" TargetMode="External"/><Relationship Id="rId1" Type="http://schemas.openxmlformats.org/officeDocument/2006/relationships/slideLayout" Target="../slideLayouts/slideLayout1.xml"/><Relationship Id="rId5" Type="http://schemas.openxmlformats.org/officeDocument/2006/relationships/hyperlink" Target="https://oer.uclouvain.be/jspui/bitstream/20.500.12279/1089.3/6/CahierLLL_IAG_OKOER.pdf" TargetMode="External"/><Relationship Id="rId4" Type="http://schemas.openxmlformats.org/officeDocument/2006/relationships/hyperlink" Target="https://declarationmontreal-iaresponsable.com/wp-content/uploads/2023/01/UdeM_Decl_IA_Resp_LA_Declaration_FR_web_4juin2019.pdf" TargetMode="External"/></Relationships>
</file>

<file path=ppt/slides/_rels/slide54.xml.rels><?xml version="1.0" encoding="UTF-8" standalone="yes"?>
<Relationships xmlns="http://schemas.openxmlformats.org/package/2006/relationships"><Relationship Id="rId2" Type="http://schemas.openxmlformats.org/officeDocument/2006/relationships/hyperlink" Target="https://chat.openai.com/chat"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15.png"/><Relationship Id="rId7" Type="http://schemas.openxmlformats.org/officeDocument/2006/relationships/image" Target="../media/image102.png"/><Relationship Id="rId2" Type="http://schemas.openxmlformats.org/officeDocument/2006/relationships/hyperlink" Target="https://creativecommons.org/licenses/by-nc-sa/4.0/deed.fr" TargetMode="Externa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16.svg"/><Relationship Id="rId9" Type="http://schemas.openxmlformats.org/officeDocument/2006/relationships/image" Target="../media/image104.pn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0.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AB5B01E-071C-8DC9-4EF5-B6E0C030FF34}"/>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8A2F52DE-6B0A-C9B7-2655-622AA74F76D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96849" y="1069182"/>
            <a:ext cx="12585698" cy="4719636"/>
          </a:xfrm>
          <a:prstGeom prst="rect">
            <a:avLst/>
          </a:prstGeom>
        </p:spPr>
      </p:pic>
    </p:spTree>
    <p:extLst>
      <p:ext uri="{BB962C8B-B14F-4D97-AF65-F5344CB8AC3E}">
        <p14:creationId xmlns:p14="http://schemas.microsoft.com/office/powerpoint/2010/main" val="192559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42" presetClass="path" presetSubtype="0" accel="50000" decel="50000" fill="hold" nodeType="withEffect">
                                  <p:stCondLst>
                                    <p:cond delay="0"/>
                                  </p:stCondLst>
                                  <p:childTnLst>
                                    <p:animMotion origin="layout" path="M 0 0 L 0 0.25 E" pathEditMode="relative" ptsTypes="">
                                      <p:cBhvr>
                                        <p:cTn id="9" dur="1000" spd="-100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3A0EE3E-F4A1-B29B-A1A1-3D2ED0B3A34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8C12FD5-564C-B681-2496-9FE1DE94BC87}"/>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distinguer IA, </a:t>
            </a:r>
            <a:r>
              <a:rPr lang="fr-FR" sz="4000" b="1" dirty="0" err="1">
                <a:latin typeface="Arial" panose="020B0604020202020204" pitchFamily="34" charset="0"/>
                <a:ea typeface="Calibri" panose="020F0502020204030204" pitchFamily="34" charset="0"/>
                <a:cs typeface="Arial" panose="020B0604020202020204" pitchFamily="34" charset="0"/>
              </a:rPr>
              <a:t>IAg</a:t>
            </a:r>
            <a:r>
              <a:rPr lang="fr-FR" sz="4000" b="1" dirty="0">
                <a:latin typeface="Arial" panose="020B0604020202020204" pitchFamily="34" charset="0"/>
                <a:ea typeface="Calibri" panose="020F0502020204030204" pitchFamily="34" charset="0"/>
                <a:cs typeface="Arial" panose="020B0604020202020204" pitchFamily="34" charset="0"/>
              </a:rPr>
              <a:t>, GML et agent conversationnel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85" name="Right Triangle 84">
            <a:extLst>
              <a:ext uri="{FF2B5EF4-FFF2-40B4-BE49-F238E27FC236}">
                <a16:creationId xmlns:a16="http://schemas.microsoft.com/office/drawing/2014/main" id="{685DC930-AFF6-7D8F-1D18-C983AFD6A33F}"/>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a:extLst>
              <a:ext uri="{FF2B5EF4-FFF2-40B4-BE49-F238E27FC236}">
                <a16:creationId xmlns:a16="http://schemas.microsoft.com/office/drawing/2014/main" id="{FD6A4924-8A0E-BE15-9BB4-EC58359F1BDE}"/>
              </a:ext>
            </a:extLst>
          </p:cNvPr>
          <p:cNvSpPr/>
          <p:nvPr/>
        </p:nvSpPr>
        <p:spPr>
          <a:xfrm rot="5400000">
            <a:off x="5182103" y="-369464"/>
            <a:ext cx="2067983" cy="8986344"/>
          </a:xfrm>
          <a:custGeom>
            <a:avLst/>
            <a:gdLst>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Lst>
            <a:ahLst/>
            <a:cxnLst>
              <a:cxn ang="0">
                <a:pos x="connsiteX0" y="connsiteY0"/>
              </a:cxn>
              <a:cxn ang="0">
                <a:pos x="connsiteX1" y="connsiteY1"/>
              </a:cxn>
              <a:cxn ang="0">
                <a:pos x="connsiteX2" y="connsiteY2"/>
              </a:cxn>
              <a:cxn ang="0">
                <a:pos x="connsiteX3" y="connsiteY3"/>
              </a:cxn>
            </a:cxnLst>
            <a:rect l="l" t="t" r="r" b="b"/>
            <a:pathLst>
              <a:path w="2067983" h="8986344">
                <a:moveTo>
                  <a:pt x="0" y="8986344"/>
                </a:moveTo>
                <a:cubicBezTo>
                  <a:pt x="541985" y="6019772"/>
                  <a:pt x="939588" y="3130202"/>
                  <a:pt x="1033992" y="0"/>
                </a:cubicBezTo>
                <a:cubicBezTo>
                  <a:pt x="1152468" y="3135015"/>
                  <a:pt x="1550067" y="6039022"/>
                  <a:pt x="2067983" y="8986344"/>
                </a:cubicBezTo>
                <a:lnTo>
                  <a:pt x="0" y="8986344"/>
                </a:lnTo>
                <a:close/>
              </a:path>
            </a:pathLst>
          </a:custGeom>
          <a:gradFill flip="none" rotWithShape="1">
            <a:gsLst>
              <a:gs pos="0">
                <a:srgbClr val="FF87BA"/>
              </a:gs>
              <a:gs pos="100000">
                <a:srgbClr val="FF6565"/>
              </a:gs>
            </a:gsLst>
            <a:lin ang="5400000" scaled="0"/>
            <a:tileRect/>
          </a:gradFill>
          <a:ln w="38100" cap="rnd">
            <a:solidFill>
              <a:schemeClr val="tx1"/>
            </a:solidFill>
            <a:round/>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6DCFB4A-A4BD-7805-C9D1-5A5C55E7108A}"/>
              </a:ext>
            </a:extLst>
          </p:cNvPr>
          <p:cNvSpPr/>
          <p:nvPr/>
        </p:nvSpPr>
        <p:spPr>
          <a:xfrm>
            <a:off x="805207" y="3000707"/>
            <a:ext cx="2246002" cy="2246002"/>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465CE24-2B7A-7061-FB54-FF18A6CB2F2F}"/>
              </a:ext>
            </a:extLst>
          </p:cNvPr>
          <p:cNvSpPr/>
          <p:nvPr/>
        </p:nvSpPr>
        <p:spPr>
          <a:xfrm>
            <a:off x="3603350" y="3210912"/>
            <a:ext cx="1788831" cy="1788831"/>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6DBD404-9776-E349-6AD1-13075F0B8ABE}"/>
              </a:ext>
            </a:extLst>
          </p:cNvPr>
          <p:cNvSpPr/>
          <p:nvPr/>
        </p:nvSpPr>
        <p:spPr>
          <a:xfrm>
            <a:off x="6137413" y="3380882"/>
            <a:ext cx="1485649" cy="1485649"/>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2279BC0-0CD2-0BE2-3EF6-D69FC9D701F5}"/>
              </a:ext>
            </a:extLst>
          </p:cNvPr>
          <p:cNvSpPr/>
          <p:nvPr/>
        </p:nvSpPr>
        <p:spPr>
          <a:xfrm>
            <a:off x="8296681" y="3561349"/>
            <a:ext cx="1131926" cy="1131926"/>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7E5D689-EB04-1CFF-B25F-88425CA4DD48}"/>
              </a:ext>
            </a:extLst>
          </p:cNvPr>
          <p:cNvSpPr/>
          <p:nvPr/>
        </p:nvSpPr>
        <p:spPr>
          <a:xfrm>
            <a:off x="10044377" y="3696103"/>
            <a:ext cx="873250" cy="87325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FB717045-21B3-0684-4303-5C24829A5E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8556" y="2415036"/>
            <a:ext cx="3145112" cy="2695810"/>
          </a:xfrm>
          <a:prstGeom prst="rect">
            <a:avLst/>
          </a:prstGeom>
        </p:spPr>
      </p:pic>
      <p:pic>
        <p:nvPicPr>
          <p:cNvPr id="50" name="Graphic 49">
            <a:extLst>
              <a:ext uri="{FF2B5EF4-FFF2-40B4-BE49-F238E27FC236}">
                <a16:creationId xmlns:a16="http://schemas.microsoft.com/office/drawing/2014/main" id="{0F9D0FB8-A06C-AA88-08F6-12D3A97301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01460" y="2804208"/>
            <a:ext cx="1088144" cy="1632215"/>
          </a:xfrm>
          <a:prstGeom prst="rect">
            <a:avLst/>
          </a:prstGeom>
        </p:spPr>
      </p:pic>
      <p:pic>
        <p:nvPicPr>
          <p:cNvPr id="60" name="Graphic 59">
            <a:extLst>
              <a:ext uri="{FF2B5EF4-FFF2-40B4-BE49-F238E27FC236}">
                <a16:creationId xmlns:a16="http://schemas.microsoft.com/office/drawing/2014/main" id="{DE9B17C2-AE1C-2C8D-7E04-EE4EF1E144C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378971" y="2915827"/>
            <a:ext cx="2275821" cy="1950704"/>
          </a:xfrm>
          <a:prstGeom prst="rect">
            <a:avLst/>
          </a:prstGeom>
        </p:spPr>
      </p:pic>
      <p:pic>
        <p:nvPicPr>
          <p:cNvPr id="62" name="Graphic 61">
            <a:extLst>
              <a:ext uri="{FF2B5EF4-FFF2-40B4-BE49-F238E27FC236}">
                <a16:creationId xmlns:a16="http://schemas.microsoft.com/office/drawing/2014/main" id="{0A159035-BC8E-6F1B-175E-9F9D22B3EF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2248" y="2334191"/>
            <a:ext cx="1905000" cy="2857500"/>
          </a:xfrm>
          <a:prstGeom prst="rect">
            <a:avLst/>
          </a:prstGeom>
        </p:spPr>
      </p:pic>
      <p:pic>
        <p:nvPicPr>
          <p:cNvPr id="76" name="Graphic 75">
            <a:extLst>
              <a:ext uri="{FF2B5EF4-FFF2-40B4-BE49-F238E27FC236}">
                <a16:creationId xmlns:a16="http://schemas.microsoft.com/office/drawing/2014/main" id="{CABE223F-B6AD-918B-57F1-B19084C72114}"/>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256381" y="2063180"/>
            <a:ext cx="3247711" cy="2783753"/>
          </a:xfrm>
          <a:prstGeom prst="rect">
            <a:avLst/>
          </a:prstGeom>
        </p:spPr>
      </p:pic>
      <p:sp>
        <p:nvSpPr>
          <p:cNvPr id="44" name="Rectangle: Rounded Corners 43">
            <a:extLst>
              <a:ext uri="{FF2B5EF4-FFF2-40B4-BE49-F238E27FC236}">
                <a16:creationId xmlns:a16="http://schemas.microsoft.com/office/drawing/2014/main" id="{84E0208E-E543-DE73-DCE5-D3C667527124}"/>
              </a:ext>
            </a:extLst>
          </p:cNvPr>
          <p:cNvSpPr/>
          <p:nvPr/>
        </p:nvSpPr>
        <p:spPr>
          <a:xfrm>
            <a:off x="650949" y="2129034"/>
            <a:ext cx="2532800" cy="517534"/>
          </a:xfrm>
          <a:prstGeom prst="roundRect">
            <a:avLst>
              <a:gd name="adj" fmla="val 20243"/>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nchorCtr="0"/>
          <a:lstStyle/>
          <a:p>
            <a:pPr algn="ctr"/>
            <a:r>
              <a:rPr lang="fr-CA" sz="2000" b="1">
                <a:solidFill>
                  <a:srgbClr val="158189"/>
                </a:solidFill>
                <a:latin typeface="Arial" panose="020B0604020202020204" pitchFamily="34" charset="0"/>
                <a:cs typeface="Arial" panose="020B0604020202020204" pitchFamily="34" charset="0"/>
              </a:rPr>
              <a:t>Informatique</a:t>
            </a:r>
            <a:endParaRPr lang="en-US" sz="2000" b="1">
              <a:solidFill>
                <a:srgbClr val="158189"/>
              </a:solidFill>
              <a:latin typeface="Arial" panose="020B0604020202020204" pitchFamily="34" charset="0"/>
              <a:cs typeface="Arial" panose="020B0604020202020204" pitchFamily="34" charset="0"/>
            </a:endParaRPr>
          </a:p>
        </p:txBody>
      </p:sp>
      <p:sp>
        <p:nvSpPr>
          <p:cNvPr id="45" name="Rectangle: Rounded Corners 44">
            <a:extLst>
              <a:ext uri="{FF2B5EF4-FFF2-40B4-BE49-F238E27FC236}">
                <a16:creationId xmlns:a16="http://schemas.microsoft.com/office/drawing/2014/main" id="{E5F945EC-B18B-5FD5-14A2-71130E0283FB}"/>
              </a:ext>
            </a:extLst>
          </p:cNvPr>
          <p:cNvSpPr/>
          <p:nvPr/>
        </p:nvSpPr>
        <p:spPr>
          <a:xfrm>
            <a:off x="3230963" y="5276851"/>
            <a:ext cx="2532800" cy="1080787"/>
          </a:xfrm>
          <a:prstGeom prst="roundRect">
            <a:avLst>
              <a:gd name="adj" fmla="val 11337"/>
            </a:avLst>
          </a:prstGeom>
          <a:solidFill>
            <a:srgbClr val="FFFFFF">
              <a:alpha val="99000"/>
            </a:srgbClr>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lvl="0" algn="ctr"/>
            <a:r>
              <a:rPr lang="fr-CA" sz="2000" b="1">
                <a:solidFill>
                  <a:srgbClr val="158189"/>
                </a:solidFill>
              </a:rPr>
              <a:t>Intelligence</a:t>
            </a:r>
          </a:p>
          <a:p>
            <a:pPr lvl="0" algn="ctr"/>
            <a:r>
              <a:rPr lang="fr-CA" sz="2000" b="1">
                <a:solidFill>
                  <a:srgbClr val="158189"/>
                </a:solidFill>
              </a:rPr>
              <a:t>artificielle</a:t>
            </a:r>
          </a:p>
          <a:p>
            <a:pPr lvl="0" algn="ctr"/>
            <a:r>
              <a:rPr lang="fr-CA" sz="2000" b="1">
                <a:solidFill>
                  <a:srgbClr val="158189"/>
                </a:solidFill>
              </a:rPr>
              <a:t>(IA)</a:t>
            </a:r>
          </a:p>
        </p:txBody>
      </p:sp>
      <p:sp>
        <p:nvSpPr>
          <p:cNvPr id="46" name="Rectangle: Rounded Corners 45">
            <a:extLst>
              <a:ext uri="{FF2B5EF4-FFF2-40B4-BE49-F238E27FC236}">
                <a16:creationId xmlns:a16="http://schemas.microsoft.com/office/drawing/2014/main" id="{A265D975-F496-2CE4-D68A-DF2880E2FCB4}"/>
              </a:ext>
            </a:extLst>
          </p:cNvPr>
          <p:cNvSpPr/>
          <p:nvPr/>
        </p:nvSpPr>
        <p:spPr>
          <a:xfrm>
            <a:off x="5546220" y="1564530"/>
            <a:ext cx="2532800" cy="1080787"/>
          </a:xfrm>
          <a:prstGeom prst="roundRect">
            <a:avLst>
              <a:gd name="adj" fmla="val 11337"/>
            </a:avLst>
          </a:prstGeom>
          <a:solidFill>
            <a:srgbClr val="FFFFFF">
              <a:alpha val="99000"/>
            </a:srgbClr>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lvl="0" algn="ctr"/>
            <a:r>
              <a:rPr lang="fr-CA" sz="2000" b="1">
                <a:solidFill>
                  <a:srgbClr val="158189"/>
                </a:solidFill>
              </a:rPr>
              <a:t>Intelligence</a:t>
            </a:r>
          </a:p>
          <a:p>
            <a:pPr lvl="0" algn="ctr"/>
            <a:r>
              <a:rPr lang="fr-CA" sz="2000" b="1">
                <a:solidFill>
                  <a:srgbClr val="158189"/>
                </a:solidFill>
              </a:rPr>
              <a:t>artificielle</a:t>
            </a:r>
          </a:p>
          <a:p>
            <a:pPr lvl="0" algn="ctr"/>
            <a:r>
              <a:rPr lang="fr-CA" sz="2000" b="1">
                <a:solidFill>
                  <a:srgbClr val="158189"/>
                </a:solidFill>
              </a:rPr>
              <a:t>générative (</a:t>
            </a:r>
            <a:r>
              <a:rPr lang="fr-CA" sz="2000" b="1" err="1">
                <a:solidFill>
                  <a:srgbClr val="158189"/>
                </a:solidFill>
              </a:rPr>
              <a:t>IAg</a:t>
            </a:r>
            <a:r>
              <a:rPr lang="fr-CA" sz="2000" b="1">
                <a:solidFill>
                  <a:srgbClr val="158189"/>
                </a:solidFill>
              </a:rPr>
              <a:t>)</a:t>
            </a:r>
            <a:endParaRPr lang="en-US" sz="2000" b="1">
              <a:solidFill>
                <a:srgbClr val="158189"/>
              </a:solidFill>
            </a:endParaRPr>
          </a:p>
        </p:txBody>
      </p:sp>
      <p:sp>
        <p:nvSpPr>
          <p:cNvPr id="47" name="Rectangle: Rounded Corners 46">
            <a:extLst>
              <a:ext uri="{FF2B5EF4-FFF2-40B4-BE49-F238E27FC236}">
                <a16:creationId xmlns:a16="http://schemas.microsoft.com/office/drawing/2014/main" id="{D42F8A61-3621-55A2-2608-AE6B183D4302}"/>
              </a:ext>
            </a:extLst>
          </p:cNvPr>
          <p:cNvSpPr/>
          <p:nvPr/>
        </p:nvSpPr>
        <p:spPr>
          <a:xfrm>
            <a:off x="7634712" y="5276851"/>
            <a:ext cx="2532800" cy="1080787"/>
          </a:xfrm>
          <a:prstGeom prst="roundRect">
            <a:avLst>
              <a:gd name="adj" fmla="val 11337"/>
            </a:avLst>
          </a:prstGeom>
          <a:solidFill>
            <a:srgbClr val="FFFFFF">
              <a:alpha val="99000"/>
            </a:srgbClr>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lvl="0" algn="ctr"/>
            <a:r>
              <a:rPr lang="fr-CA" sz="2000" b="1">
                <a:solidFill>
                  <a:srgbClr val="158189"/>
                </a:solidFill>
              </a:rPr>
              <a:t>Grands modèles</a:t>
            </a:r>
          </a:p>
          <a:p>
            <a:pPr lvl="0" algn="ctr"/>
            <a:r>
              <a:rPr lang="fr-CA" sz="2000" b="1">
                <a:solidFill>
                  <a:srgbClr val="158189"/>
                </a:solidFill>
              </a:rPr>
              <a:t>de langage</a:t>
            </a:r>
          </a:p>
          <a:p>
            <a:pPr lvl="0" algn="ctr"/>
            <a:r>
              <a:rPr lang="fr-CA" sz="2000" b="1">
                <a:solidFill>
                  <a:srgbClr val="158189"/>
                </a:solidFill>
              </a:rPr>
              <a:t>(GML)</a:t>
            </a:r>
            <a:endParaRPr lang="en-US" sz="2000" b="1">
              <a:solidFill>
                <a:srgbClr val="158189"/>
              </a:solidFill>
            </a:endParaRPr>
          </a:p>
        </p:txBody>
      </p:sp>
      <p:sp>
        <p:nvSpPr>
          <p:cNvPr id="48" name="Rectangle: Rounded Corners 47">
            <a:extLst>
              <a:ext uri="{FF2B5EF4-FFF2-40B4-BE49-F238E27FC236}">
                <a16:creationId xmlns:a16="http://schemas.microsoft.com/office/drawing/2014/main" id="{C2EF81D2-148B-8294-58A7-53E3AE33F102}"/>
              </a:ext>
            </a:extLst>
          </p:cNvPr>
          <p:cNvSpPr/>
          <p:nvPr/>
        </p:nvSpPr>
        <p:spPr>
          <a:xfrm>
            <a:off x="9091484" y="1859914"/>
            <a:ext cx="2532800" cy="785403"/>
          </a:xfrm>
          <a:prstGeom prst="roundRect">
            <a:avLst>
              <a:gd name="adj" fmla="val 10111"/>
            </a:avLst>
          </a:prstGeom>
          <a:solidFill>
            <a:srgbClr val="FFFFFF">
              <a:alpha val="99000"/>
            </a:srgbClr>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lvl="0" algn="ctr"/>
            <a:r>
              <a:rPr lang="fr-CA" sz="2000" b="1">
                <a:solidFill>
                  <a:srgbClr val="158189"/>
                </a:solidFill>
              </a:rPr>
              <a:t>Agents</a:t>
            </a:r>
          </a:p>
          <a:p>
            <a:pPr lvl="0" algn="ctr"/>
            <a:r>
              <a:rPr lang="fr-CA" sz="2000" b="1">
                <a:solidFill>
                  <a:srgbClr val="158189"/>
                </a:solidFill>
              </a:rPr>
              <a:t>conversationnels</a:t>
            </a:r>
            <a:endParaRPr lang="en-US" sz="2000" b="1">
              <a:solidFill>
                <a:srgbClr val="158189"/>
              </a:solidFill>
            </a:endParaRPr>
          </a:p>
        </p:txBody>
      </p:sp>
    </p:spTree>
    <p:extLst>
      <p:ext uri="{BB962C8B-B14F-4D97-AF65-F5344CB8AC3E}">
        <p14:creationId xmlns:p14="http://schemas.microsoft.com/office/powerpoint/2010/main" val="30112837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10" presetClass="entr" presetSubtype="0" fill="hold" nodeType="withEffect">
                                  <p:stCondLst>
                                    <p:cond delay="50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1000"/>
                                        <p:tgtEl>
                                          <p:spTgt spid="62"/>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childTnLst>
                                </p:cTn>
                              </p:par>
                              <p:par>
                                <p:cTn id="22" presetID="64" presetClass="path" presetSubtype="0" accel="50000" decel="50000" fill="hold" nodeType="withEffect">
                                  <p:stCondLst>
                                    <p:cond delay="500"/>
                                  </p:stCondLst>
                                  <p:childTnLst>
                                    <p:animMotion origin="layout" path="M 8.33333E-7 -1.11111E-6 L 8.33333E-7 -0.04861 " pathEditMode="relative" rAng="0" ptsTypes="AA">
                                      <p:cBhvr>
                                        <p:cTn id="23" dur="1000" spd="-100000" fill="hold"/>
                                        <p:tgtEl>
                                          <p:spTgt spid="62"/>
                                        </p:tgtEl>
                                        <p:attrNameLst>
                                          <p:attrName>ppt_x</p:attrName>
                                          <p:attrName>ppt_y</p:attrName>
                                        </p:attrNameLst>
                                      </p:cBhvr>
                                      <p:rCtr x="0" y="-2431"/>
                                    </p:animMotion>
                                  </p:childTnLst>
                                </p:cTn>
                              </p:par>
                              <p:par>
                                <p:cTn id="24" presetID="42" presetClass="path" presetSubtype="0" accel="50000" decel="50000" fill="hold" grpId="1" nodeType="withEffect">
                                  <p:stCondLst>
                                    <p:cond delay="500"/>
                                  </p:stCondLst>
                                  <p:childTnLst>
                                    <p:animMotion origin="layout" path="M -1.66667E-6 1.85185E-6 L -1.66667E-6 0.10231 " pathEditMode="relative" rAng="0" ptsTypes="AA">
                                      <p:cBhvr>
                                        <p:cTn id="25" dur="1000" spd="-100000" fill="hold"/>
                                        <p:tgtEl>
                                          <p:spTgt spid="44"/>
                                        </p:tgtEl>
                                        <p:attrNameLst>
                                          <p:attrName>ppt_x</p:attrName>
                                          <p:attrName>ppt_y</p:attrName>
                                        </p:attrNameLst>
                                      </p:cBhvr>
                                      <p:rCtr x="0" y="5116"/>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childTnLst>
                                </p:cTn>
                              </p:par>
                              <p:par>
                                <p:cTn id="31" presetID="10" presetClass="entr" presetSubtype="0" fill="hold" nodeType="withEffect">
                                  <p:stCondLst>
                                    <p:cond delay="50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1000"/>
                                        <p:tgtEl>
                                          <p:spTgt spid="60"/>
                                        </p:tgtEl>
                                      </p:cBhvr>
                                    </p:animEffect>
                                  </p:childTnLst>
                                </p:cTn>
                              </p:par>
                              <p:par>
                                <p:cTn id="34" presetID="42" presetClass="path" presetSubtype="0" accel="50000" decel="50000" fill="hold" nodeType="withEffect">
                                  <p:stCondLst>
                                    <p:cond delay="500"/>
                                  </p:stCondLst>
                                  <p:childTnLst>
                                    <p:animMotion origin="layout" path="M -2.70833E-6 -1.11111E-6 L -2.70833E-6 0.05579 " pathEditMode="relative" rAng="0" ptsTypes="AA">
                                      <p:cBhvr>
                                        <p:cTn id="35" dur="1000" spd="-100000" fill="hold"/>
                                        <p:tgtEl>
                                          <p:spTgt spid="60"/>
                                        </p:tgtEl>
                                        <p:attrNameLst>
                                          <p:attrName>ppt_x</p:attrName>
                                          <p:attrName>ppt_y</p:attrName>
                                        </p:attrNameLst>
                                      </p:cBhvr>
                                      <p:rCtr x="0" y="2778"/>
                                    </p:animMotion>
                                  </p:childTnLst>
                                </p:cTn>
                              </p:par>
                              <p:par>
                                <p:cTn id="36" presetID="10" presetClass="entr" presetSubtype="0" fill="hold" grpId="0" nodeType="withEffect">
                                  <p:stCondLst>
                                    <p:cond delay="50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childTnLst>
                                </p:cTn>
                              </p:par>
                              <p:par>
                                <p:cTn id="39" presetID="64" presetClass="path" presetSubtype="0" accel="50000" decel="50000" fill="hold" grpId="1" nodeType="withEffect">
                                  <p:stCondLst>
                                    <p:cond delay="500"/>
                                  </p:stCondLst>
                                  <p:childTnLst>
                                    <p:animMotion origin="layout" path="M -2.08333E-7 1.85185E-6 L -2.08333E-7 -0.09121 " pathEditMode="relative" rAng="0" ptsTypes="AA">
                                      <p:cBhvr>
                                        <p:cTn id="40" dur="1000" spd="-100000" fill="hold"/>
                                        <p:tgtEl>
                                          <p:spTgt spid="45"/>
                                        </p:tgtEl>
                                        <p:attrNameLst>
                                          <p:attrName>ppt_x</p:attrName>
                                          <p:attrName>ppt_y</p:attrName>
                                        </p:attrNameLst>
                                      </p:cBhvr>
                                      <p:rCtr x="0" y="-4560"/>
                                    </p:animMotion>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1000"/>
                                        <p:tgtEl>
                                          <p:spTgt spid="46"/>
                                        </p:tgtEl>
                                      </p:cBhvr>
                                    </p:animEffect>
                                  </p:childTnLst>
                                </p:cTn>
                              </p:par>
                              <p:par>
                                <p:cTn id="49" presetID="42" presetClass="path" presetSubtype="0" accel="50000" decel="50000" fill="hold" grpId="1" nodeType="withEffect">
                                  <p:stCondLst>
                                    <p:cond delay="500"/>
                                  </p:stCondLst>
                                  <p:childTnLst>
                                    <p:animMotion origin="layout" path="M -3.95833E-6 -4.44444E-6 L -3.95833E-6 0.072 " pathEditMode="relative" rAng="0" ptsTypes="AA">
                                      <p:cBhvr>
                                        <p:cTn id="50" dur="1000" spd="-100000" fill="hold"/>
                                        <p:tgtEl>
                                          <p:spTgt spid="46"/>
                                        </p:tgtEl>
                                        <p:attrNameLst>
                                          <p:attrName>ppt_x</p:attrName>
                                          <p:attrName>ppt_y</p:attrName>
                                        </p:attrNameLst>
                                      </p:cBhvr>
                                      <p:rCtr x="0" y="3588"/>
                                    </p:animMotion>
                                  </p:childTnLst>
                                </p:cTn>
                              </p:par>
                              <p:par>
                                <p:cTn id="51" presetID="10" presetClass="entr" presetSubtype="0" fill="hold" nodeType="withEffect">
                                  <p:stCondLst>
                                    <p:cond delay="500"/>
                                  </p:stCondLst>
                                  <p:childTnLst>
                                    <p:set>
                                      <p:cBhvr>
                                        <p:cTn id="52" dur="1" fill="hold">
                                          <p:stCondLst>
                                            <p:cond delay="0"/>
                                          </p:stCondLst>
                                        </p:cTn>
                                        <p:tgtEl>
                                          <p:spTgt spid="76"/>
                                        </p:tgtEl>
                                        <p:attrNameLst>
                                          <p:attrName>style.visibility</p:attrName>
                                        </p:attrNameLst>
                                      </p:cBhvr>
                                      <p:to>
                                        <p:strVal val="visible"/>
                                      </p:to>
                                    </p:set>
                                    <p:animEffect transition="in" filter="fade">
                                      <p:cBhvr>
                                        <p:cTn id="53" dur="1000"/>
                                        <p:tgtEl>
                                          <p:spTgt spid="76"/>
                                        </p:tgtEl>
                                      </p:cBhvr>
                                    </p:animEffect>
                                  </p:childTnLst>
                                </p:cTn>
                              </p:par>
                              <p:par>
                                <p:cTn id="54" presetID="64" presetClass="path" presetSubtype="0" accel="50000" decel="50000" fill="hold" nodeType="withEffect">
                                  <p:stCondLst>
                                    <p:cond delay="500"/>
                                  </p:stCondLst>
                                  <p:childTnLst>
                                    <p:animMotion origin="layout" path="M -2.91667E-6 -3.7037E-6 L -2.91667E-6 -0.10069 " pathEditMode="relative" rAng="0" ptsTypes="AA">
                                      <p:cBhvr>
                                        <p:cTn id="55" dur="1000" spd="-100000" fill="hold"/>
                                        <p:tgtEl>
                                          <p:spTgt spid="76"/>
                                        </p:tgtEl>
                                        <p:attrNameLst>
                                          <p:attrName>ppt_x</p:attrName>
                                          <p:attrName>ppt_y</p:attrName>
                                        </p:attrNameLst>
                                      </p:cBhvr>
                                      <p:rCtr x="0" y="-5046"/>
                                    </p:animMotion>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1000"/>
                                        <p:tgtEl>
                                          <p:spTgt spid="7"/>
                                        </p:tgtEl>
                                      </p:cBhvr>
                                    </p:animEffect>
                                  </p:childTnLst>
                                </p:cTn>
                              </p:par>
                              <p:par>
                                <p:cTn id="61" presetID="10" presetClass="entr" presetSubtype="0" fill="hold" grpId="0" nodeType="withEffect">
                                  <p:stCondLst>
                                    <p:cond delay="50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1000"/>
                                        <p:tgtEl>
                                          <p:spTgt spid="47"/>
                                        </p:tgtEl>
                                      </p:cBhvr>
                                    </p:animEffect>
                                  </p:childTnLst>
                                </p:cTn>
                              </p:par>
                              <p:par>
                                <p:cTn id="64" presetID="64" presetClass="path" presetSubtype="0" accel="50000" decel="50000" fill="hold" grpId="1" nodeType="withEffect">
                                  <p:stCondLst>
                                    <p:cond delay="500"/>
                                  </p:stCondLst>
                                  <p:childTnLst>
                                    <p:animMotion origin="layout" path="M 1.875E-6 1.85185E-6 L 1.875E-6 -0.09005 " pathEditMode="relative" rAng="0" ptsTypes="AA">
                                      <p:cBhvr>
                                        <p:cTn id="65" dur="1000" spd="-100000" fill="hold"/>
                                        <p:tgtEl>
                                          <p:spTgt spid="47"/>
                                        </p:tgtEl>
                                        <p:attrNameLst>
                                          <p:attrName>ppt_x</p:attrName>
                                          <p:attrName>ppt_y</p:attrName>
                                        </p:attrNameLst>
                                      </p:cBhvr>
                                      <p:rCtr x="0" y="-4514"/>
                                    </p:animMotion>
                                  </p:childTnLst>
                                </p:cTn>
                              </p:par>
                              <p:par>
                                <p:cTn id="66" presetID="10" presetClass="entr" presetSubtype="0" fill="hold" nodeType="withEffect">
                                  <p:stCondLst>
                                    <p:cond delay="50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childTnLst>
                                </p:cTn>
                              </p:par>
                              <p:par>
                                <p:cTn id="69" presetID="42" presetClass="path" presetSubtype="0" accel="50000" decel="50000" fill="hold" nodeType="withEffect">
                                  <p:stCondLst>
                                    <p:cond delay="500"/>
                                  </p:stCondLst>
                                  <p:childTnLst>
                                    <p:animMotion origin="layout" path="M 1.875E-6 -1.11111E-6 L 1.875E-6 0.06852 " pathEditMode="relative" rAng="0" ptsTypes="AA">
                                      <p:cBhvr>
                                        <p:cTn id="70" dur="1000" spd="-100000" fill="hold"/>
                                        <p:tgtEl>
                                          <p:spTgt spid="12"/>
                                        </p:tgtEl>
                                        <p:attrNameLst>
                                          <p:attrName>ppt_x</p:attrName>
                                          <p:attrName>ppt_y</p:attrName>
                                        </p:attrNameLst>
                                      </p:cBhvr>
                                      <p:rCtr x="0" y="3426"/>
                                    </p:animMotion>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childTnLst>
                                </p:cTn>
                              </p:par>
                              <p:par>
                                <p:cTn id="76" presetID="10" presetClass="entr" presetSubtype="0" fill="hold" grpId="0" nodeType="withEffect">
                                  <p:stCondLst>
                                    <p:cond delay="50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1000"/>
                                        <p:tgtEl>
                                          <p:spTgt spid="48"/>
                                        </p:tgtEl>
                                      </p:cBhvr>
                                    </p:animEffect>
                                  </p:childTnLst>
                                </p:cTn>
                              </p:par>
                              <p:par>
                                <p:cTn id="79" presetID="42" presetClass="path" presetSubtype="0" accel="50000" decel="50000" fill="hold" grpId="1" nodeType="withEffect">
                                  <p:stCondLst>
                                    <p:cond delay="500"/>
                                  </p:stCondLst>
                                  <p:childTnLst>
                                    <p:animMotion origin="layout" path="M 8.33333E-7 -2.22222E-6 L 8.33333E-7 0.13148 " pathEditMode="relative" rAng="0" ptsTypes="AA">
                                      <p:cBhvr>
                                        <p:cTn id="80" dur="1000" spd="-100000" fill="hold"/>
                                        <p:tgtEl>
                                          <p:spTgt spid="48"/>
                                        </p:tgtEl>
                                        <p:attrNameLst>
                                          <p:attrName>ppt_x</p:attrName>
                                          <p:attrName>ppt_y</p:attrName>
                                        </p:attrNameLst>
                                      </p:cBhvr>
                                      <p:rCtr x="0" y="6574"/>
                                    </p:animMotion>
                                  </p:childTnLst>
                                </p:cTn>
                              </p:par>
                              <p:par>
                                <p:cTn id="81" presetID="10" presetClass="entr" presetSubtype="0" fill="hold" nodeType="withEffect">
                                  <p:stCondLst>
                                    <p:cond delay="50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1000"/>
                                        <p:tgtEl>
                                          <p:spTgt spid="50"/>
                                        </p:tgtEl>
                                      </p:cBhvr>
                                    </p:animEffect>
                                  </p:childTnLst>
                                </p:cTn>
                              </p:par>
                              <p:par>
                                <p:cTn id="84" presetID="64" presetClass="path" presetSubtype="0" accel="50000" decel="50000" fill="hold" nodeType="withEffect">
                                  <p:stCondLst>
                                    <p:cond delay="500"/>
                                  </p:stCondLst>
                                  <p:childTnLst>
                                    <p:animMotion origin="layout" path="M -8.33333E-7 2.22222E-6 L -0.00039 -0.1257 " pathEditMode="relative" rAng="0" ptsTypes="AA">
                                      <p:cBhvr>
                                        <p:cTn id="85" dur="1000" spd="-100000" fill="hold"/>
                                        <p:tgtEl>
                                          <p:spTgt spid="50"/>
                                        </p:tgtEl>
                                        <p:attrNameLst>
                                          <p:attrName>ppt_x</p:attrName>
                                          <p:attrName>ppt_y</p:attrName>
                                        </p:attrNameLst>
                                      </p:cBhvr>
                                      <p:rCtr x="-26" y="-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F7604E4-E4C5-A84F-8EAC-585B045C940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BA2B7A-0134-3333-14A7-25BF1B481C74}"/>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distinguer IA, </a:t>
            </a:r>
            <a:r>
              <a:rPr lang="fr-FR" sz="4000" b="1" dirty="0" err="1">
                <a:latin typeface="Arial" panose="020B0604020202020204" pitchFamily="34" charset="0"/>
                <a:ea typeface="Calibri" panose="020F0502020204030204" pitchFamily="34" charset="0"/>
                <a:cs typeface="Arial" panose="020B0604020202020204" pitchFamily="34" charset="0"/>
              </a:rPr>
              <a:t>IAg</a:t>
            </a:r>
            <a:r>
              <a:rPr lang="fr-FR" sz="4000" b="1" dirty="0">
                <a:latin typeface="Arial" panose="020B0604020202020204" pitchFamily="34" charset="0"/>
                <a:ea typeface="Calibri" panose="020F0502020204030204" pitchFamily="34" charset="0"/>
                <a:cs typeface="Arial" panose="020B0604020202020204" pitchFamily="34" charset="0"/>
              </a:rPr>
              <a:t>, GML et agent conversationnel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85" name="Right Triangle 84">
            <a:extLst>
              <a:ext uri="{FF2B5EF4-FFF2-40B4-BE49-F238E27FC236}">
                <a16:creationId xmlns:a16="http://schemas.microsoft.com/office/drawing/2014/main" id="{4F0728CF-7B3E-D5D4-90FC-060D6691729E}"/>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a:extLst>
              <a:ext uri="{FF2B5EF4-FFF2-40B4-BE49-F238E27FC236}">
                <a16:creationId xmlns:a16="http://schemas.microsoft.com/office/drawing/2014/main" id="{D22A08FC-A5F5-D0B4-A634-69D8CBD074E2}"/>
              </a:ext>
            </a:extLst>
          </p:cNvPr>
          <p:cNvSpPr/>
          <p:nvPr/>
        </p:nvSpPr>
        <p:spPr>
          <a:xfrm rot="5400000">
            <a:off x="5182103" y="-369464"/>
            <a:ext cx="2067983" cy="8986344"/>
          </a:xfrm>
          <a:custGeom>
            <a:avLst/>
            <a:gdLst>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Lst>
            <a:ahLst/>
            <a:cxnLst>
              <a:cxn ang="0">
                <a:pos x="connsiteX0" y="connsiteY0"/>
              </a:cxn>
              <a:cxn ang="0">
                <a:pos x="connsiteX1" y="connsiteY1"/>
              </a:cxn>
              <a:cxn ang="0">
                <a:pos x="connsiteX2" y="connsiteY2"/>
              </a:cxn>
              <a:cxn ang="0">
                <a:pos x="connsiteX3" y="connsiteY3"/>
              </a:cxn>
            </a:cxnLst>
            <a:rect l="l" t="t" r="r" b="b"/>
            <a:pathLst>
              <a:path w="2067983" h="8986344">
                <a:moveTo>
                  <a:pt x="0" y="8986344"/>
                </a:moveTo>
                <a:cubicBezTo>
                  <a:pt x="541985" y="6019772"/>
                  <a:pt x="939588" y="3130202"/>
                  <a:pt x="1033992" y="0"/>
                </a:cubicBezTo>
                <a:cubicBezTo>
                  <a:pt x="1152468" y="3135015"/>
                  <a:pt x="1550067" y="6039022"/>
                  <a:pt x="2067983" y="8986344"/>
                </a:cubicBezTo>
                <a:lnTo>
                  <a:pt x="0" y="8986344"/>
                </a:lnTo>
                <a:close/>
              </a:path>
            </a:pathLst>
          </a:custGeom>
          <a:gradFill flip="none" rotWithShape="1">
            <a:gsLst>
              <a:gs pos="0">
                <a:srgbClr val="FF87BA"/>
              </a:gs>
              <a:gs pos="100000">
                <a:srgbClr val="FF6565"/>
              </a:gs>
            </a:gsLst>
            <a:lin ang="5400000" scaled="0"/>
            <a:tileRect/>
          </a:gradFill>
          <a:ln w="38100" cap="rnd">
            <a:solidFill>
              <a:schemeClr val="tx1"/>
            </a:solidFill>
            <a:round/>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C3FEDF0-D4D1-A869-990C-5CB996DC08F2}"/>
              </a:ext>
            </a:extLst>
          </p:cNvPr>
          <p:cNvSpPr/>
          <p:nvPr/>
        </p:nvSpPr>
        <p:spPr>
          <a:xfrm>
            <a:off x="805207" y="3000707"/>
            <a:ext cx="2246002" cy="2246002"/>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ABB0E29-7699-5ADD-9E84-9629E31BDB7E}"/>
              </a:ext>
            </a:extLst>
          </p:cNvPr>
          <p:cNvSpPr/>
          <p:nvPr/>
        </p:nvSpPr>
        <p:spPr>
          <a:xfrm>
            <a:off x="3603350" y="3210912"/>
            <a:ext cx="1788831" cy="1788831"/>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19638EE-82D2-9F75-3677-1CC3350B7228}"/>
              </a:ext>
            </a:extLst>
          </p:cNvPr>
          <p:cNvSpPr/>
          <p:nvPr/>
        </p:nvSpPr>
        <p:spPr>
          <a:xfrm>
            <a:off x="6137413" y="3380882"/>
            <a:ext cx="1485649" cy="1485649"/>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AAEF1DB-E478-921F-947B-130130916E23}"/>
              </a:ext>
            </a:extLst>
          </p:cNvPr>
          <p:cNvSpPr/>
          <p:nvPr/>
        </p:nvSpPr>
        <p:spPr>
          <a:xfrm>
            <a:off x="8296681" y="3561349"/>
            <a:ext cx="1131926" cy="1131926"/>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0BF505F-0398-9F78-0CF7-017841C861F5}"/>
              </a:ext>
            </a:extLst>
          </p:cNvPr>
          <p:cNvSpPr/>
          <p:nvPr/>
        </p:nvSpPr>
        <p:spPr>
          <a:xfrm>
            <a:off x="10044377" y="3696103"/>
            <a:ext cx="873250" cy="87325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E59B1980-4278-CE01-7661-50CD40D825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28556" y="2415036"/>
            <a:ext cx="3145112" cy="2695810"/>
          </a:xfrm>
          <a:prstGeom prst="rect">
            <a:avLst/>
          </a:prstGeom>
        </p:spPr>
      </p:pic>
      <p:pic>
        <p:nvPicPr>
          <p:cNvPr id="50" name="Graphic 49">
            <a:extLst>
              <a:ext uri="{FF2B5EF4-FFF2-40B4-BE49-F238E27FC236}">
                <a16:creationId xmlns:a16="http://schemas.microsoft.com/office/drawing/2014/main" id="{827F0155-9537-3434-1A8D-AF4498FE07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1460" y="2804208"/>
            <a:ext cx="1088144" cy="1632215"/>
          </a:xfrm>
          <a:prstGeom prst="rect">
            <a:avLst/>
          </a:prstGeom>
        </p:spPr>
      </p:pic>
      <p:pic>
        <p:nvPicPr>
          <p:cNvPr id="60" name="Graphic 59">
            <a:extLst>
              <a:ext uri="{FF2B5EF4-FFF2-40B4-BE49-F238E27FC236}">
                <a16:creationId xmlns:a16="http://schemas.microsoft.com/office/drawing/2014/main" id="{1EE6E769-3402-D226-2562-18823C780B0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378971" y="2915827"/>
            <a:ext cx="2275821" cy="1950704"/>
          </a:xfrm>
          <a:prstGeom prst="rect">
            <a:avLst/>
          </a:prstGeom>
        </p:spPr>
      </p:pic>
      <p:pic>
        <p:nvPicPr>
          <p:cNvPr id="62" name="Graphic 61">
            <a:extLst>
              <a:ext uri="{FF2B5EF4-FFF2-40B4-BE49-F238E27FC236}">
                <a16:creationId xmlns:a16="http://schemas.microsoft.com/office/drawing/2014/main" id="{BEDC0A8E-6DC3-B8AF-8396-E0A4E7CC45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2248" y="2334191"/>
            <a:ext cx="1905000" cy="2857500"/>
          </a:xfrm>
          <a:prstGeom prst="rect">
            <a:avLst/>
          </a:prstGeom>
        </p:spPr>
      </p:pic>
      <p:pic>
        <p:nvPicPr>
          <p:cNvPr id="76" name="Graphic 75">
            <a:extLst>
              <a:ext uri="{FF2B5EF4-FFF2-40B4-BE49-F238E27FC236}">
                <a16:creationId xmlns:a16="http://schemas.microsoft.com/office/drawing/2014/main" id="{6F9A2931-0C25-FFE9-D677-D4BDC9195A2E}"/>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256381" y="2063180"/>
            <a:ext cx="3247711" cy="2783753"/>
          </a:xfrm>
          <a:prstGeom prst="rect">
            <a:avLst/>
          </a:prstGeom>
        </p:spPr>
      </p:pic>
      <p:sp>
        <p:nvSpPr>
          <p:cNvPr id="44" name="Rectangle: Rounded Corners 43">
            <a:extLst>
              <a:ext uri="{FF2B5EF4-FFF2-40B4-BE49-F238E27FC236}">
                <a16:creationId xmlns:a16="http://schemas.microsoft.com/office/drawing/2014/main" id="{BF68476B-FF6F-7539-C6E0-437D7240C918}"/>
              </a:ext>
            </a:extLst>
          </p:cNvPr>
          <p:cNvSpPr/>
          <p:nvPr/>
        </p:nvSpPr>
        <p:spPr>
          <a:xfrm>
            <a:off x="650949" y="2129034"/>
            <a:ext cx="2532800" cy="517534"/>
          </a:xfrm>
          <a:prstGeom prst="roundRect">
            <a:avLst>
              <a:gd name="adj" fmla="val 20243"/>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nchorCtr="0"/>
          <a:lstStyle/>
          <a:p>
            <a:pPr algn="ctr"/>
            <a:r>
              <a:rPr lang="fr-CA" sz="2000" b="1">
                <a:solidFill>
                  <a:srgbClr val="158189"/>
                </a:solidFill>
                <a:latin typeface="Arial" panose="020B0604020202020204" pitchFamily="34" charset="0"/>
                <a:cs typeface="Arial" panose="020B0604020202020204" pitchFamily="34" charset="0"/>
              </a:rPr>
              <a:t>Informatique</a:t>
            </a:r>
            <a:endParaRPr lang="en-US" sz="2000" b="1">
              <a:solidFill>
                <a:srgbClr val="158189"/>
              </a:solidFill>
              <a:latin typeface="Arial" panose="020B0604020202020204" pitchFamily="34" charset="0"/>
              <a:cs typeface="Arial" panose="020B0604020202020204" pitchFamily="34" charset="0"/>
            </a:endParaRPr>
          </a:p>
        </p:txBody>
      </p:sp>
      <p:sp>
        <p:nvSpPr>
          <p:cNvPr id="45" name="Rectangle: Rounded Corners 44">
            <a:extLst>
              <a:ext uri="{FF2B5EF4-FFF2-40B4-BE49-F238E27FC236}">
                <a16:creationId xmlns:a16="http://schemas.microsoft.com/office/drawing/2014/main" id="{BBE266EC-33E1-E875-BB88-2049E54130CF}"/>
              </a:ext>
            </a:extLst>
          </p:cNvPr>
          <p:cNvSpPr/>
          <p:nvPr/>
        </p:nvSpPr>
        <p:spPr>
          <a:xfrm>
            <a:off x="3230963" y="5276851"/>
            <a:ext cx="2532800" cy="1080787"/>
          </a:xfrm>
          <a:prstGeom prst="roundRect">
            <a:avLst>
              <a:gd name="adj" fmla="val 11337"/>
            </a:avLst>
          </a:prstGeom>
          <a:solidFill>
            <a:srgbClr val="FFFFFF">
              <a:alpha val="99000"/>
            </a:srgbClr>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lvl="0" algn="ctr"/>
            <a:r>
              <a:rPr lang="fr-CA" sz="2000" b="1">
                <a:solidFill>
                  <a:srgbClr val="158189"/>
                </a:solidFill>
              </a:rPr>
              <a:t>Intelligence</a:t>
            </a:r>
          </a:p>
          <a:p>
            <a:pPr lvl="0" algn="ctr"/>
            <a:r>
              <a:rPr lang="fr-CA" sz="2000" b="1">
                <a:solidFill>
                  <a:srgbClr val="158189"/>
                </a:solidFill>
              </a:rPr>
              <a:t>artificielle</a:t>
            </a:r>
          </a:p>
          <a:p>
            <a:pPr lvl="0" algn="ctr"/>
            <a:r>
              <a:rPr lang="fr-CA" sz="2000" b="1">
                <a:solidFill>
                  <a:srgbClr val="158189"/>
                </a:solidFill>
              </a:rPr>
              <a:t>(IA)</a:t>
            </a:r>
          </a:p>
        </p:txBody>
      </p:sp>
      <p:sp>
        <p:nvSpPr>
          <p:cNvPr id="46" name="Rectangle: Rounded Corners 45">
            <a:extLst>
              <a:ext uri="{FF2B5EF4-FFF2-40B4-BE49-F238E27FC236}">
                <a16:creationId xmlns:a16="http://schemas.microsoft.com/office/drawing/2014/main" id="{1B5C4F31-55A1-B827-8171-3922F45762FA}"/>
              </a:ext>
            </a:extLst>
          </p:cNvPr>
          <p:cNvSpPr/>
          <p:nvPr/>
        </p:nvSpPr>
        <p:spPr>
          <a:xfrm>
            <a:off x="5546220" y="1564530"/>
            <a:ext cx="2532800" cy="1080787"/>
          </a:xfrm>
          <a:prstGeom prst="roundRect">
            <a:avLst>
              <a:gd name="adj" fmla="val 11337"/>
            </a:avLst>
          </a:prstGeom>
          <a:solidFill>
            <a:srgbClr val="FFFFFF">
              <a:alpha val="99000"/>
            </a:srgbClr>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lvl="0" algn="ctr"/>
            <a:r>
              <a:rPr lang="fr-CA" sz="2000" b="1">
                <a:solidFill>
                  <a:srgbClr val="158189"/>
                </a:solidFill>
              </a:rPr>
              <a:t>Intelligence</a:t>
            </a:r>
          </a:p>
          <a:p>
            <a:pPr lvl="0" algn="ctr"/>
            <a:r>
              <a:rPr lang="fr-CA" sz="2000" b="1">
                <a:solidFill>
                  <a:srgbClr val="158189"/>
                </a:solidFill>
              </a:rPr>
              <a:t>artificielle</a:t>
            </a:r>
          </a:p>
          <a:p>
            <a:pPr lvl="0" algn="ctr"/>
            <a:r>
              <a:rPr lang="fr-CA" sz="2000" b="1">
                <a:solidFill>
                  <a:srgbClr val="158189"/>
                </a:solidFill>
              </a:rPr>
              <a:t>générative (</a:t>
            </a:r>
            <a:r>
              <a:rPr lang="fr-CA" sz="2000" b="1" err="1">
                <a:solidFill>
                  <a:srgbClr val="158189"/>
                </a:solidFill>
              </a:rPr>
              <a:t>IAg</a:t>
            </a:r>
            <a:r>
              <a:rPr lang="fr-CA" sz="2000" b="1">
                <a:solidFill>
                  <a:srgbClr val="158189"/>
                </a:solidFill>
              </a:rPr>
              <a:t>)</a:t>
            </a:r>
            <a:endParaRPr lang="en-US" sz="2000" b="1">
              <a:solidFill>
                <a:srgbClr val="158189"/>
              </a:solidFill>
            </a:endParaRPr>
          </a:p>
        </p:txBody>
      </p:sp>
      <p:sp>
        <p:nvSpPr>
          <p:cNvPr id="47" name="Rectangle: Rounded Corners 46">
            <a:extLst>
              <a:ext uri="{FF2B5EF4-FFF2-40B4-BE49-F238E27FC236}">
                <a16:creationId xmlns:a16="http://schemas.microsoft.com/office/drawing/2014/main" id="{2909307F-832E-78A7-A440-B55B18C480DC}"/>
              </a:ext>
            </a:extLst>
          </p:cNvPr>
          <p:cNvSpPr/>
          <p:nvPr/>
        </p:nvSpPr>
        <p:spPr>
          <a:xfrm>
            <a:off x="7634712" y="5276851"/>
            <a:ext cx="2532800" cy="1080787"/>
          </a:xfrm>
          <a:prstGeom prst="roundRect">
            <a:avLst>
              <a:gd name="adj" fmla="val 11337"/>
            </a:avLst>
          </a:prstGeom>
          <a:solidFill>
            <a:srgbClr val="FFFFFF">
              <a:alpha val="99000"/>
            </a:srgbClr>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lvl="0" algn="ctr"/>
            <a:r>
              <a:rPr lang="fr-CA" sz="2000" b="1">
                <a:solidFill>
                  <a:srgbClr val="158189"/>
                </a:solidFill>
              </a:rPr>
              <a:t>Grands modèles</a:t>
            </a:r>
          </a:p>
          <a:p>
            <a:pPr lvl="0" algn="ctr"/>
            <a:r>
              <a:rPr lang="fr-CA" sz="2000" b="1">
                <a:solidFill>
                  <a:srgbClr val="158189"/>
                </a:solidFill>
              </a:rPr>
              <a:t>de langage</a:t>
            </a:r>
          </a:p>
          <a:p>
            <a:pPr lvl="0" algn="ctr"/>
            <a:r>
              <a:rPr lang="fr-CA" sz="2000" b="1">
                <a:solidFill>
                  <a:srgbClr val="158189"/>
                </a:solidFill>
              </a:rPr>
              <a:t>(GML)</a:t>
            </a:r>
            <a:endParaRPr lang="en-US" sz="2000" b="1">
              <a:solidFill>
                <a:srgbClr val="158189"/>
              </a:solidFill>
            </a:endParaRPr>
          </a:p>
        </p:txBody>
      </p:sp>
      <p:sp>
        <p:nvSpPr>
          <p:cNvPr id="48" name="Rectangle: Rounded Corners 47">
            <a:extLst>
              <a:ext uri="{FF2B5EF4-FFF2-40B4-BE49-F238E27FC236}">
                <a16:creationId xmlns:a16="http://schemas.microsoft.com/office/drawing/2014/main" id="{F5EB4AE6-678F-FB0A-9A9B-0A0831483235}"/>
              </a:ext>
            </a:extLst>
          </p:cNvPr>
          <p:cNvSpPr/>
          <p:nvPr/>
        </p:nvSpPr>
        <p:spPr>
          <a:xfrm>
            <a:off x="9091484" y="1859914"/>
            <a:ext cx="2532800" cy="785403"/>
          </a:xfrm>
          <a:prstGeom prst="roundRect">
            <a:avLst>
              <a:gd name="adj" fmla="val 10111"/>
            </a:avLst>
          </a:prstGeom>
          <a:solidFill>
            <a:srgbClr val="FFFFFF">
              <a:alpha val="99000"/>
            </a:srgbClr>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lvl="0" algn="ctr"/>
            <a:r>
              <a:rPr lang="fr-CA" sz="2000" b="1">
                <a:solidFill>
                  <a:srgbClr val="158189"/>
                </a:solidFill>
              </a:rPr>
              <a:t>Agents</a:t>
            </a:r>
          </a:p>
          <a:p>
            <a:pPr lvl="0" algn="ctr"/>
            <a:r>
              <a:rPr lang="fr-CA" sz="2000" b="1">
                <a:solidFill>
                  <a:srgbClr val="158189"/>
                </a:solidFill>
              </a:rPr>
              <a:t>conversationnels</a:t>
            </a:r>
            <a:endParaRPr lang="en-US" sz="2000" b="1">
              <a:solidFill>
                <a:srgbClr val="158189"/>
              </a:solidFill>
            </a:endParaRPr>
          </a:p>
        </p:txBody>
      </p:sp>
      <p:sp>
        <p:nvSpPr>
          <p:cNvPr id="10" name="Rectangle 9">
            <a:extLst>
              <a:ext uri="{FF2B5EF4-FFF2-40B4-BE49-F238E27FC236}">
                <a16:creationId xmlns:a16="http://schemas.microsoft.com/office/drawing/2014/main" id="{E1F1790A-534B-D446-1401-53103B99FB26}"/>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4BAE42E3-6808-C5D9-8466-8BAF0EC1E53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43751" y="1525135"/>
            <a:ext cx="2696520" cy="2311303"/>
          </a:xfrm>
          <a:prstGeom prst="rect">
            <a:avLst/>
          </a:prstGeom>
        </p:spPr>
      </p:pic>
      <p:sp>
        <p:nvSpPr>
          <p:cNvPr id="15" name="Rectangle: Rounded Corners 14">
            <a:extLst>
              <a:ext uri="{FF2B5EF4-FFF2-40B4-BE49-F238E27FC236}">
                <a16:creationId xmlns:a16="http://schemas.microsoft.com/office/drawing/2014/main" id="{62211B1C-B3FF-F130-9C7E-389B38C7BB6D}"/>
              </a:ext>
            </a:extLst>
          </p:cNvPr>
          <p:cNvSpPr/>
          <p:nvPr/>
        </p:nvSpPr>
        <p:spPr>
          <a:xfrm>
            <a:off x="2196542" y="3897307"/>
            <a:ext cx="8190937" cy="986989"/>
          </a:xfrm>
          <a:prstGeom prst="roundRect">
            <a:avLst>
              <a:gd name="adj" fmla="val 1461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en-US" sz="2000" b="1" dirty="0">
                <a:solidFill>
                  <a:schemeClr val="tx1"/>
                </a:solidFill>
              </a:rPr>
              <a:t>Ce </a:t>
            </a:r>
            <a:r>
              <a:rPr lang="en-US" sz="2000" b="1" dirty="0" err="1">
                <a:solidFill>
                  <a:schemeClr val="tx1"/>
                </a:solidFill>
              </a:rPr>
              <a:t>sont</a:t>
            </a:r>
            <a:r>
              <a:rPr lang="en-US" sz="2000" b="1" dirty="0">
                <a:solidFill>
                  <a:schemeClr val="tx1"/>
                </a:solidFill>
              </a:rPr>
              <a:t> des </a:t>
            </a:r>
            <a:r>
              <a:rPr lang="en-US" sz="2000" b="1" dirty="0" err="1">
                <a:solidFill>
                  <a:schemeClr val="tx1"/>
                </a:solidFill>
              </a:rPr>
              <a:t>domaines</a:t>
            </a:r>
            <a:r>
              <a:rPr lang="en-US" sz="2000" b="1" dirty="0">
                <a:solidFill>
                  <a:schemeClr val="tx1"/>
                </a:solidFill>
              </a:rPr>
              <a:t> qui </a:t>
            </a:r>
            <a:r>
              <a:rPr lang="en-US" sz="2000" b="1" dirty="0" err="1">
                <a:solidFill>
                  <a:schemeClr val="tx1"/>
                </a:solidFill>
              </a:rPr>
              <a:t>utilisent</a:t>
            </a:r>
            <a:r>
              <a:rPr lang="en-US" sz="2000" b="1" dirty="0">
                <a:solidFill>
                  <a:schemeClr val="tx1"/>
                </a:solidFill>
              </a:rPr>
              <a:t> surtout les </a:t>
            </a:r>
            <a:r>
              <a:rPr lang="en-US" sz="2000" b="1" dirty="0" err="1">
                <a:solidFill>
                  <a:schemeClr val="tx1"/>
                </a:solidFill>
              </a:rPr>
              <a:t>mathématiques</a:t>
            </a:r>
            <a:r>
              <a:rPr lang="en-US" sz="2000" b="1" dirty="0">
                <a:solidFill>
                  <a:schemeClr val="tx1"/>
                </a:solidFill>
              </a:rPr>
              <a:t>, les </a:t>
            </a:r>
            <a:r>
              <a:rPr lang="en-US" sz="2000" b="1" dirty="0" err="1">
                <a:solidFill>
                  <a:schemeClr val="tx1"/>
                </a:solidFill>
              </a:rPr>
              <a:t>statistiques</a:t>
            </a:r>
            <a:r>
              <a:rPr lang="en-US" sz="2000" b="1" dirty="0">
                <a:solidFill>
                  <a:schemeClr val="tx1"/>
                </a:solidFill>
              </a:rPr>
              <a:t> et les </a:t>
            </a:r>
            <a:r>
              <a:rPr lang="en-US" sz="2000" b="1" dirty="0" err="1">
                <a:solidFill>
                  <a:schemeClr val="tx1"/>
                </a:solidFill>
              </a:rPr>
              <a:t>probabilités</a:t>
            </a:r>
            <a:r>
              <a:rPr lang="en-US" sz="2000" b="1" dirty="0">
                <a:solidFill>
                  <a:schemeClr val="tx1"/>
                </a:solidFill>
              </a:rPr>
              <a:t> pour </a:t>
            </a:r>
            <a:r>
              <a:rPr lang="en-US" sz="2000" b="1" dirty="0" err="1">
                <a:solidFill>
                  <a:schemeClr val="tx1"/>
                </a:solidFill>
              </a:rPr>
              <a:t>fonctionner</a:t>
            </a:r>
            <a:r>
              <a:rPr lang="en-US" sz="2000" b="1" dirty="0">
                <a:solidFill>
                  <a:schemeClr val="tx1"/>
                </a:solidFill>
              </a:rPr>
              <a:t>.</a:t>
            </a:r>
          </a:p>
        </p:txBody>
      </p:sp>
    </p:spTree>
    <p:extLst>
      <p:ext uri="{BB962C8B-B14F-4D97-AF65-F5344CB8AC3E}">
        <p14:creationId xmlns:p14="http://schemas.microsoft.com/office/powerpoint/2010/main" val="312409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11"/>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par>
                                <p:cTn id="13" presetID="64" presetClass="path" presetSubtype="0" accel="50000" decel="50000" fill="hold" grpId="1" nodeType="withEffect">
                                  <p:stCondLst>
                                    <p:cond delay="0"/>
                                  </p:stCondLst>
                                  <p:childTnLst>
                                    <p:animMotion origin="layout" path="M 4.375E-6 2.22222E-6 L 4.375E-6 -0.10672 " pathEditMode="relative" rAng="0" ptsTypes="AA">
                                      <p:cBhvr>
                                        <p:cTn id="14" dur="1000" spd="-100000" fill="hold"/>
                                        <p:tgtEl>
                                          <p:spTgt spid="15"/>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1E9297E-FF19-89A9-5C3E-7A36DC4A6E0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F2A8675-5630-A5D6-D47F-82AD5B1A65F9}"/>
              </a:ext>
            </a:extLst>
          </p:cNvPr>
          <p:cNvSpPr/>
          <p:nvPr/>
        </p:nvSpPr>
        <p:spPr>
          <a:xfrm>
            <a:off x="4120197" y="1634030"/>
            <a:ext cx="1805825"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07DF260-D6AA-1CD6-542B-84E7E4CA2335}"/>
              </a:ext>
            </a:extLst>
          </p:cNvPr>
          <p:cNvSpPr/>
          <p:nvPr/>
        </p:nvSpPr>
        <p:spPr>
          <a:xfrm>
            <a:off x="3387853" y="1935296"/>
            <a:ext cx="2993387"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097A8A-E462-9C57-22C3-C3648ADC6AA7}"/>
              </a:ext>
            </a:extLst>
          </p:cNvPr>
          <p:cNvSpPr/>
          <p:nvPr/>
        </p:nvSpPr>
        <p:spPr>
          <a:xfrm>
            <a:off x="842319" y="2240096"/>
            <a:ext cx="5896332"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86C134-94CA-93DF-FA89-E85933272BDC}"/>
              </a:ext>
            </a:extLst>
          </p:cNvPr>
          <p:cNvSpPr/>
          <p:nvPr/>
        </p:nvSpPr>
        <p:spPr>
          <a:xfrm>
            <a:off x="842319" y="2544896"/>
            <a:ext cx="3828535"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61AAD2-A9A1-239A-A9A1-446819527A0B}"/>
              </a:ext>
            </a:extLst>
          </p:cNvPr>
          <p:cNvSpPr/>
          <p:nvPr/>
        </p:nvSpPr>
        <p:spPr>
          <a:xfrm>
            <a:off x="2866768" y="3736148"/>
            <a:ext cx="3731664"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B3D7E7E-90E0-28B7-4DF3-71C3097827A9}"/>
              </a:ext>
            </a:extLst>
          </p:cNvPr>
          <p:cNvSpPr/>
          <p:nvPr/>
        </p:nvSpPr>
        <p:spPr>
          <a:xfrm>
            <a:off x="842318" y="4038171"/>
            <a:ext cx="4421660"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488918-DEA3-D9CE-53B2-D64FEE01FF02}"/>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CA" sz="4000" b="1" dirty="0">
                <a:latin typeface="Arial" panose="020B0604020202020204" pitchFamily="34" charset="0"/>
                <a:ea typeface="Calibri" panose="020F0502020204030204" pitchFamily="34" charset="0"/>
                <a:cs typeface="Arial" panose="020B0604020202020204" pitchFamily="34" charset="0"/>
              </a:rPr>
              <a:t>Qu’est-ce que l’IA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5768542-F8B0-0C00-2D57-96C721F5BCDD}"/>
              </a:ext>
            </a:extLst>
          </p:cNvPr>
          <p:cNvSpPr/>
          <p:nvPr/>
        </p:nvSpPr>
        <p:spPr>
          <a:xfrm>
            <a:off x="842320" y="4340194"/>
            <a:ext cx="2370438"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E2A236CB-D09F-999C-0464-C37CE13FD4B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836459" y="1118126"/>
            <a:ext cx="5292363" cy="4536311"/>
          </a:xfrm>
          <a:prstGeom prst="rect">
            <a:avLst/>
          </a:prstGeom>
        </p:spPr>
      </p:pic>
      <p:sp>
        <p:nvSpPr>
          <p:cNvPr id="4" name="ZoneTexte 3">
            <a:extLst>
              <a:ext uri="{FF2B5EF4-FFF2-40B4-BE49-F238E27FC236}">
                <a16:creationId xmlns:a16="http://schemas.microsoft.com/office/drawing/2014/main" id="{567449DA-56A8-9FC3-04F8-0E1293D926BA}"/>
              </a:ext>
            </a:extLst>
          </p:cNvPr>
          <p:cNvSpPr txBox="1"/>
          <p:nvPr/>
        </p:nvSpPr>
        <p:spPr>
          <a:xfrm>
            <a:off x="-5246" y="6611779"/>
            <a:ext cx="4030270" cy="246221"/>
          </a:xfrm>
          <a:prstGeom prst="rect">
            <a:avLst/>
          </a:prstGeom>
          <a:noFill/>
        </p:spPr>
        <p:txBody>
          <a:bodyPr wrap="none" rtlCol="0">
            <a:spAutoFit/>
          </a:bodyPr>
          <a:lstStyle/>
          <a:p>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Elements</a:t>
            </a:r>
            <a:r>
              <a:rPr lang="fr-FR" sz="1000" dirty="0">
                <a:latin typeface="Arial" panose="020B0604020202020204" pitchFamily="34" charset="0"/>
                <a:cs typeface="Arial" panose="020B0604020202020204" pitchFamily="34" charset="0"/>
              </a:rPr>
              <a:t> of AI, s. d. ; </a:t>
            </a:r>
            <a:r>
              <a:rPr lang="fr-FR" sz="1000" dirty="0" err="1">
                <a:latin typeface="Arial" panose="020B0604020202020204" pitchFamily="34" charset="0"/>
                <a:cs typeface="Arial" panose="020B0604020202020204" pitchFamily="34" charset="0"/>
              </a:rPr>
              <a:t>Jakhar</a:t>
            </a:r>
            <a:r>
              <a:rPr lang="fr-FR" sz="1000" dirty="0">
                <a:latin typeface="Arial" panose="020B0604020202020204" pitchFamily="34" charset="0"/>
                <a:cs typeface="Arial" panose="020B0604020202020204" pitchFamily="34" charset="0"/>
              </a:rPr>
              <a:t> et Kaur, 2020 ; Russel et coll., 2023)</a:t>
            </a:r>
            <a:endParaRPr lang="fr-CA" sz="1000" dirty="0"/>
          </a:p>
        </p:txBody>
      </p:sp>
      <p:sp>
        <p:nvSpPr>
          <p:cNvPr id="3" name="TextBox 2">
            <a:extLst>
              <a:ext uri="{FF2B5EF4-FFF2-40B4-BE49-F238E27FC236}">
                <a16:creationId xmlns:a16="http://schemas.microsoft.com/office/drawing/2014/main" id="{A2D3E9A2-FCC4-05DD-331C-AE72D481CBA5}"/>
              </a:ext>
            </a:extLst>
          </p:cNvPr>
          <p:cNvSpPr txBox="1"/>
          <p:nvPr/>
        </p:nvSpPr>
        <p:spPr>
          <a:xfrm>
            <a:off x="-5246" y="1299819"/>
            <a:ext cx="12192001" cy="3924151"/>
          </a:xfrm>
          <a:prstGeom prst="rect">
            <a:avLst/>
          </a:prstGeom>
          <a:noFill/>
        </p:spPr>
        <p:txBody>
          <a:bodyPr wrap="square" lIns="914400" tIns="0" rIns="5257800" bIns="228600" rtlCol="0">
            <a:spAutoFit/>
          </a:bodyPr>
          <a:lstStyle/>
          <a:p>
            <a:r>
              <a:rPr lang="fr-FR" sz="2000" dirty="0">
                <a:latin typeface="Arial" panose="020B0604020202020204" pitchFamily="34" charset="0"/>
                <a:cs typeface="Arial" panose="020B0604020202020204" pitchFamily="34" charset="0"/>
              </a:rPr>
              <a:t>L’intelligence artificielle (IA) est une discipline scientifique qui fait partie de </a:t>
            </a:r>
            <a:r>
              <a:rPr lang="fr-FR" sz="2000" b="1" dirty="0">
                <a:latin typeface="Arial" panose="020B0604020202020204" pitchFamily="34" charset="0"/>
                <a:cs typeface="Arial" panose="020B0604020202020204" pitchFamily="34" charset="0"/>
              </a:rPr>
              <a:t>l’informatique</a:t>
            </a:r>
            <a:r>
              <a:rPr lang="fr-FR" sz="2000" dirty="0">
                <a:latin typeface="Arial" panose="020B0604020202020204" pitchFamily="34" charset="0"/>
                <a:cs typeface="Arial" panose="020B0604020202020204" pitchFamily="34" charset="0"/>
              </a:rPr>
              <a:t>. Elle vise à créer des systèmes </a:t>
            </a:r>
            <a:r>
              <a:rPr lang="fr-FR" sz="2000" b="1" dirty="0">
                <a:latin typeface="Arial" panose="020B0604020202020204" pitchFamily="34" charset="0"/>
                <a:cs typeface="Arial" panose="020B0604020202020204" pitchFamily="34" charset="0"/>
              </a:rPr>
              <a:t>capables de réaliser des tâches qui nécessitent habituellement certaines capacités cognitives humaines. </a:t>
            </a:r>
            <a:endParaRPr lang="fr-FR"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Un outil d’IA est une machine qui, en fonction d’objectifs explicites ou implicites, traite des informations pour </a:t>
            </a:r>
            <a:r>
              <a:rPr lang="fr-FR" sz="2000" b="1" dirty="0">
                <a:latin typeface="Arial" panose="020B0604020202020204" pitchFamily="34" charset="0"/>
                <a:cs typeface="Arial" panose="020B0604020202020204" pitchFamily="34" charset="0"/>
              </a:rPr>
              <a:t>générer des résultats comme des prédictions, du contenu ou des recommandations</a:t>
            </a:r>
            <a:r>
              <a:rPr lang="fr-FR" sz="2000" dirty="0">
                <a:latin typeface="Arial" panose="020B0604020202020204" pitchFamily="34" charset="0"/>
                <a:cs typeface="Arial" panose="020B0604020202020204" pitchFamily="34" charset="0"/>
              </a:rPr>
              <a:t>, qui peuvent influencer des environnements physiques ou numériques</a:t>
            </a:r>
          </a:p>
        </p:txBody>
      </p:sp>
    </p:spTree>
    <p:extLst>
      <p:ext uri="{BB962C8B-B14F-4D97-AF65-F5344CB8AC3E}">
        <p14:creationId xmlns:p14="http://schemas.microsoft.com/office/powerpoint/2010/main" val="2408032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42" presetClass="path" presetSubtype="0" accel="50000" decel="50000" fill="hold" nodeType="withEffect">
                                  <p:stCondLst>
                                    <p:cond delay="500"/>
                                  </p:stCondLst>
                                  <p:childTnLst>
                                    <p:animMotion origin="layout" path="M 0 0 L 0 0.25 E" pathEditMode="relative" ptsTypes="">
                                      <p:cBhvr>
                                        <p:cTn id="15" dur="1000" spd="-100000" fill="hold"/>
                                        <p:tgtEl>
                                          <p:spTgt spid="13"/>
                                        </p:tgtEl>
                                        <p:attrNameLst>
                                          <p:attrName>ppt_x</p:attrName>
                                          <p:attrName>ppt_y</p:attrName>
                                        </p:attrNameLst>
                                      </p:cBhvr>
                                    </p:animMotion>
                                  </p:childTnLst>
                                </p:cTn>
                              </p:par>
                              <p:par>
                                <p:cTn id="16" presetID="22" presetClass="entr" presetSubtype="8"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8" fill="hold" grpId="0" nodeType="withEffect">
                                  <p:stCondLst>
                                    <p:cond delay="125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2" presetClass="entr" presetSubtype="8" fill="hold" grpId="0" nodeType="withEffect">
                                  <p:stCondLst>
                                    <p:cond delay="175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225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22" presetClass="entr" presetSubtype="8" fill="hold" grpId="0" nodeType="withEffect">
                                  <p:stCondLst>
                                    <p:cond delay="275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par>
                                <p:cTn id="31" presetID="22" presetClass="entr" presetSubtype="8" fill="hold" grpId="0" nodeType="withEffect">
                                  <p:stCondLst>
                                    <p:cond delay="325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par>
                                <p:cTn id="34" presetID="22" presetClass="entr" presetSubtype="8" fill="hold" grpId="0" nodeType="withEffect">
                                  <p:stCondLst>
                                    <p:cond delay="375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10" presetClass="entr" presetSubtype="0" fill="hold" grpId="0" nodeType="withEffect">
                                  <p:stCondLst>
                                    <p:cond delay="375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2" grpId="0"/>
      <p:bldP spid="14" grpId="0" animBg="1"/>
      <p:bldP spid="4" grpId="0"/>
      <p:bldP spid="3" grpId="0" uiExpan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298C58E-3363-3F19-62C9-ABD8A249CCA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1043F49-1054-0B71-90C5-B63CED5220DA}"/>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reconnaître un outil d’IA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54E87D6B-C309-BBE4-C2A2-698B58966220}"/>
              </a:ext>
            </a:extLst>
          </p:cNvPr>
          <p:cNvSpPr txBox="1"/>
          <p:nvPr/>
        </p:nvSpPr>
        <p:spPr>
          <a:xfrm>
            <a:off x="-1" y="1308050"/>
            <a:ext cx="12192000" cy="1461939"/>
          </a:xfrm>
          <a:prstGeom prst="rect">
            <a:avLst/>
          </a:prstGeom>
          <a:noFill/>
        </p:spPr>
        <p:txBody>
          <a:bodyPr wrap="square" lIns="914400" tIns="0" rIns="1828800" bIns="228600" rtlCol="0">
            <a:spAutoFit/>
          </a:bodyPr>
          <a:lstStyle/>
          <a:p>
            <a:r>
              <a:rPr lang="fr-FR" sz="2000" dirty="0">
                <a:latin typeface="Arial" panose="020B0604020202020204" pitchFamily="34" charset="0"/>
                <a:cs typeface="Arial" panose="020B0604020202020204" pitchFamily="34" charset="0"/>
              </a:rPr>
              <a:t>Contrairement aux programmes informatiques classiques, les outils d’IA peuvent s’améliorer en analysant les données qu’ils reçoivent. </a:t>
            </a: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Un outil utilise probablement des technologies d’IA s’il :</a:t>
            </a:r>
          </a:p>
        </p:txBody>
      </p:sp>
      <p:pic>
        <p:nvPicPr>
          <p:cNvPr id="8" name="Graphic 7">
            <a:extLst>
              <a:ext uri="{FF2B5EF4-FFF2-40B4-BE49-F238E27FC236}">
                <a16:creationId xmlns:a16="http://schemas.microsoft.com/office/drawing/2014/main" id="{8F0FE113-16CF-BC96-E096-8F67CCCDF83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32659" y="3125078"/>
            <a:ext cx="3868263" cy="3315654"/>
          </a:xfrm>
          <a:prstGeom prst="rect">
            <a:avLst/>
          </a:prstGeom>
        </p:spPr>
      </p:pic>
      <p:sp>
        <p:nvSpPr>
          <p:cNvPr id="17" name="Rectangle: Rounded Corners 16">
            <a:extLst>
              <a:ext uri="{FF2B5EF4-FFF2-40B4-BE49-F238E27FC236}">
                <a16:creationId xmlns:a16="http://schemas.microsoft.com/office/drawing/2014/main" id="{D11FE3C4-6C0A-A95A-2D12-07F6AA55089F}"/>
              </a:ext>
            </a:extLst>
          </p:cNvPr>
          <p:cNvSpPr/>
          <p:nvPr/>
        </p:nvSpPr>
        <p:spPr>
          <a:xfrm>
            <a:off x="5226609" y="3788839"/>
            <a:ext cx="5128540" cy="65765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r>
              <a:rPr lang="fr-FR" sz="1500">
                <a:solidFill>
                  <a:schemeClr val="tx1">
                    <a:lumMod val="95000"/>
                    <a:lumOff val="5000"/>
                  </a:schemeClr>
                </a:solidFill>
                <a:latin typeface="Arial" panose="020B0604020202020204" pitchFamily="34" charset="0"/>
                <a:cs typeface="Arial" panose="020B0604020202020204" pitchFamily="34" charset="0"/>
              </a:rPr>
              <a:t>Il propose des suggestions </a:t>
            </a:r>
            <a:br>
              <a:rPr lang="fr-FR" sz="1500">
                <a:solidFill>
                  <a:schemeClr val="tx1">
                    <a:lumMod val="95000"/>
                    <a:lumOff val="5000"/>
                  </a:schemeClr>
                </a:solidFill>
                <a:latin typeface="Arial" panose="020B0604020202020204" pitchFamily="34" charset="0"/>
                <a:cs typeface="Arial" panose="020B0604020202020204" pitchFamily="34" charset="0"/>
              </a:rPr>
            </a:br>
            <a:r>
              <a:rPr lang="fr-FR" sz="1500">
                <a:solidFill>
                  <a:schemeClr val="tx1">
                    <a:lumMod val="95000"/>
                    <a:lumOff val="5000"/>
                  </a:schemeClr>
                </a:solidFill>
                <a:latin typeface="Arial" panose="020B0604020202020204" pitchFamily="34" charset="0"/>
                <a:cs typeface="Arial" panose="020B0604020202020204" pitchFamily="34" charset="0"/>
              </a:rPr>
              <a:t>en s’appuyant sur des modèles d’analyse.</a:t>
            </a:r>
          </a:p>
        </p:txBody>
      </p:sp>
      <p:sp>
        <p:nvSpPr>
          <p:cNvPr id="18" name="Rectangle: Rounded Corners 17">
            <a:extLst>
              <a:ext uri="{FF2B5EF4-FFF2-40B4-BE49-F238E27FC236}">
                <a16:creationId xmlns:a16="http://schemas.microsoft.com/office/drawing/2014/main" id="{0393D481-F6D6-3797-1E58-80D3DA6709F6}"/>
              </a:ext>
            </a:extLst>
          </p:cNvPr>
          <p:cNvSpPr/>
          <p:nvPr/>
        </p:nvSpPr>
        <p:spPr>
          <a:xfrm>
            <a:off x="2710188" y="3788487"/>
            <a:ext cx="2772264" cy="65765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600" b="1" dirty="0">
                <a:solidFill>
                  <a:srgbClr val="158189"/>
                </a:solidFill>
                <a:latin typeface="Arial" panose="020B0604020202020204" pitchFamily="34" charset="0"/>
                <a:cs typeface="Arial" panose="020B0604020202020204" pitchFamily="34" charset="0"/>
              </a:rPr>
              <a:t>Fait des prédictions ou des recommandations </a:t>
            </a:r>
          </a:p>
        </p:txBody>
      </p:sp>
      <p:sp>
        <p:nvSpPr>
          <p:cNvPr id="6" name="ZoneTexte 5">
            <a:extLst>
              <a:ext uri="{FF2B5EF4-FFF2-40B4-BE49-F238E27FC236}">
                <a16:creationId xmlns:a16="http://schemas.microsoft.com/office/drawing/2014/main" id="{7A830F30-C741-B488-B98C-FE02B7008869}"/>
              </a:ext>
            </a:extLst>
          </p:cNvPr>
          <p:cNvSpPr txBox="1"/>
          <p:nvPr/>
        </p:nvSpPr>
        <p:spPr>
          <a:xfrm>
            <a:off x="-24981" y="6574076"/>
            <a:ext cx="6289588" cy="246221"/>
          </a:xfrm>
          <a:prstGeom prst="rect">
            <a:avLst/>
          </a:prstGeom>
          <a:noFill/>
        </p:spPr>
        <p:txBody>
          <a:bodyPr wrap="square">
            <a:spAutoFit/>
          </a:bodyPr>
          <a:lstStyle/>
          <a:p>
            <a:r>
              <a:rPr lang="fr-FR" sz="1000" dirty="0">
                <a:latin typeface="Arial" panose="020B0604020202020204" pitchFamily="34" charset="0"/>
                <a:cs typeface="Arial" panose="020B0604020202020204" pitchFamily="34" charset="0"/>
              </a:rPr>
              <a:t>(Université de Genève, 2024)</a:t>
            </a:r>
          </a:p>
        </p:txBody>
      </p:sp>
      <p:sp>
        <p:nvSpPr>
          <p:cNvPr id="4" name="Rectangle: Rounded Corners 3">
            <a:extLst>
              <a:ext uri="{FF2B5EF4-FFF2-40B4-BE49-F238E27FC236}">
                <a16:creationId xmlns:a16="http://schemas.microsoft.com/office/drawing/2014/main" id="{B8EDA0EC-C95B-660D-1C3A-5C6D193B9D3F}"/>
              </a:ext>
            </a:extLst>
          </p:cNvPr>
          <p:cNvSpPr/>
          <p:nvPr/>
        </p:nvSpPr>
        <p:spPr>
          <a:xfrm>
            <a:off x="5226609" y="2864146"/>
            <a:ext cx="5128540" cy="65765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r>
              <a:rPr lang="fr-FR" sz="1500">
                <a:solidFill>
                  <a:schemeClr val="tx1">
                    <a:lumMod val="95000"/>
                    <a:lumOff val="5000"/>
                  </a:schemeClr>
                </a:solidFill>
                <a:latin typeface="Arial" panose="020B0604020202020204" pitchFamily="34" charset="0"/>
                <a:cs typeface="Arial" panose="020B0604020202020204" pitchFamily="34" charset="0"/>
              </a:rPr>
              <a:t>Il ajuste ses performances </a:t>
            </a:r>
          </a:p>
          <a:p>
            <a:r>
              <a:rPr lang="fr-FR" sz="1500">
                <a:solidFill>
                  <a:schemeClr val="tx1">
                    <a:lumMod val="95000"/>
                    <a:lumOff val="5000"/>
                  </a:schemeClr>
                </a:solidFill>
                <a:latin typeface="Arial" panose="020B0604020202020204" pitchFamily="34" charset="0"/>
                <a:cs typeface="Arial" panose="020B0604020202020204" pitchFamily="34" charset="0"/>
              </a:rPr>
              <a:t>en fonction des nouvelles données.</a:t>
            </a:r>
          </a:p>
        </p:txBody>
      </p:sp>
      <p:sp>
        <p:nvSpPr>
          <p:cNvPr id="7" name="Rectangle: Rounded Corners 6">
            <a:extLst>
              <a:ext uri="{FF2B5EF4-FFF2-40B4-BE49-F238E27FC236}">
                <a16:creationId xmlns:a16="http://schemas.microsoft.com/office/drawing/2014/main" id="{E2025053-54EB-03D9-4B7D-D19FAB44D362}"/>
              </a:ext>
            </a:extLst>
          </p:cNvPr>
          <p:cNvSpPr/>
          <p:nvPr/>
        </p:nvSpPr>
        <p:spPr>
          <a:xfrm>
            <a:off x="2710188" y="2864146"/>
            <a:ext cx="2772264" cy="65765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600" b="1">
                <a:solidFill>
                  <a:srgbClr val="158189"/>
                </a:solidFill>
                <a:latin typeface="Arial" panose="020B0604020202020204" pitchFamily="34" charset="0"/>
                <a:cs typeface="Arial" panose="020B0604020202020204" pitchFamily="34" charset="0"/>
              </a:rPr>
              <a:t>S’améliore avec l’usage</a:t>
            </a:r>
          </a:p>
        </p:txBody>
      </p:sp>
      <p:grpSp>
        <p:nvGrpSpPr>
          <p:cNvPr id="14" name="Group 13">
            <a:extLst>
              <a:ext uri="{FF2B5EF4-FFF2-40B4-BE49-F238E27FC236}">
                <a16:creationId xmlns:a16="http://schemas.microsoft.com/office/drawing/2014/main" id="{11148F34-373F-ED1A-D84A-BA38C8DF2297}"/>
              </a:ext>
            </a:extLst>
          </p:cNvPr>
          <p:cNvGrpSpPr/>
          <p:nvPr/>
        </p:nvGrpSpPr>
        <p:grpSpPr>
          <a:xfrm>
            <a:off x="9304622" y="0"/>
            <a:ext cx="3408642" cy="6858000"/>
            <a:chOff x="9304622" y="0"/>
            <a:chExt cx="3408642" cy="6858000"/>
          </a:xfrm>
        </p:grpSpPr>
        <p:sp>
          <p:nvSpPr>
            <p:cNvPr id="15" name="Right Triangle 14">
              <a:extLst>
                <a:ext uri="{FF2B5EF4-FFF2-40B4-BE49-F238E27FC236}">
                  <a16:creationId xmlns:a16="http://schemas.microsoft.com/office/drawing/2014/main" id="{832BD542-E7DE-A2C0-7E21-E07428AD9C2F}"/>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a:extLst>
                <a:ext uri="{FF2B5EF4-FFF2-40B4-BE49-F238E27FC236}">
                  <a16:creationId xmlns:a16="http://schemas.microsoft.com/office/drawing/2014/main" id="{57C6ED61-690E-ACA9-670D-9641F1DC6B2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9304622" y="3762598"/>
              <a:ext cx="3408642" cy="2921694"/>
            </a:xfrm>
            <a:prstGeom prst="rect">
              <a:avLst/>
            </a:prstGeom>
          </p:spPr>
        </p:pic>
      </p:grpSp>
      <p:sp>
        <p:nvSpPr>
          <p:cNvPr id="5" name="Rectangle: Rounded Corners 4">
            <a:extLst>
              <a:ext uri="{FF2B5EF4-FFF2-40B4-BE49-F238E27FC236}">
                <a16:creationId xmlns:a16="http://schemas.microsoft.com/office/drawing/2014/main" id="{444DA34C-284C-2937-99F2-649E7695D7D0}"/>
              </a:ext>
            </a:extLst>
          </p:cNvPr>
          <p:cNvSpPr/>
          <p:nvPr/>
        </p:nvSpPr>
        <p:spPr>
          <a:xfrm>
            <a:off x="5226609" y="4713180"/>
            <a:ext cx="5128540" cy="65765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Il analyse un grand volume de données pour en extraire des tendances ou des liens.</a:t>
            </a:r>
          </a:p>
        </p:txBody>
      </p:sp>
      <p:sp>
        <p:nvSpPr>
          <p:cNvPr id="9" name="Rectangle: Rounded Corners 8">
            <a:extLst>
              <a:ext uri="{FF2B5EF4-FFF2-40B4-BE49-F238E27FC236}">
                <a16:creationId xmlns:a16="http://schemas.microsoft.com/office/drawing/2014/main" id="{E6310A8C-FAAE-E6D3-D3F7-C474C052AAD4}"/>
              </a:ext>
            </a:extLst>
          </p:cNvPr>
          <p:cNvSpPr/>
          <p:nvPr/>
        </p:nvSpPr>
        <p:spPr>
          <a:xfrm>
            <a:off x="2710188" y="4712828"/>
            <a:ext cx="2772264" cy="65765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600" b="1" dirty="0">
                <a:solidFill>
                  <a:srgbClr val="158189"/>
                </a:solidFill>
                <a:latin typeface="Arial" panose="020B0604020202020204" pitchFamily="34" charset="0"/>
                <a:cs typeface="Arial" panose="020B0604020202020204" pitchFamily="34" charset="0"/>
              </a:rPr>
              <a:t>Traite des informations complexes </a:t>
            </a:r>
          </a:p>
        </p:txBody>
      </p:sp>
      <p:sp>
        <p:nvSpPr>
          <p:cNvPr id="10" name="Rectangle: Rounded Corners 9">
            <a:extLst>
              <a:ext uri="{FF2B5EF4-FFF2-40B4-BE49-F238E27FC236}">
                <a16:creationId xmlns:a16="http://schemas.microsoft.com/office/drawing/2014/main" id="{BD34E4BF-6906-4DEF-7B93-8FAE9CED4D50}"/>
              </a:ext>
            </a:extLst>
          </p:cNvPr>
          <p:cNvSpPr/>
          <p:nvPr/>
        </p:nvSpPr>
        <p:spPr>
          <a:xfrm>
            <a:off x="5226609" y="5650087"/>
            <a:ext cx="5128540" cy="65765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Il applique des règles ou des calculs pour choisir une action sans intervention humaine directe.</a:t>
            </a:r>
          </a:p>
        </p:txBody>
      </p:sp>
      <p:sp>
        <p:nvSpPr>
          <p:cNvPr id="11" name="Rectangle: Rounded Corners 10">
            <a:extLst>
              <a:ext uri="{FF2B5EF4-FFF2-40B4-BE49-F238E27FC236}">
                <a16:creationId xmlns:a16="http://schemas.microsoft.com/office/drawing/2014/main" id="{13E648DF-25FE-850F-B59D-7B03BB35E492}"/>
              </a:ext>
            </a:extLst>
          </p:cNvPr>
          <p:cNvSpPr/>
          <p:nvPr/>
        </p:nvSpPr>
        <p:spPr>
          <a:xfrm>
            <a:off x="2710188" y="5649735"/>
            <a:ext cx="2772264" cy="65765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600" b="1" dirty="0">
                <a:solidFill>
                  <a:srgbClr val="158189"/>
                </a:solidFill>
                <a:latin typeface="Arial" panose="020B0604020202020204" pitchFamily="34" charset="0"/>
                <a:cs typeface="Arial" panose="020B0604020202020204" pitchFamily="34" charset="0"/>
              </a:rPr>
              <a:t>Prend certaines décisions de manière autonome </a:t>
            </a:r>
          </a:p>
        </p:txBody>
      </p:sp>
    </p:spTree>
    <p:extLst>
      <p:ext uri="{BB962C8B-B14F-4D97-AF65-F5344CB8AC3E}">
        <p14:creationId xmlns:p14="http://schemas.microsoft.com/office/powerpoint/2010/main" val="4159426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42" presetClass="path" presetSubtype="0" accel="50000" decel="50000" fill="hold" nodeType="withEffect">
                                  <p:stCondLst>
                                    <p:cond delay="500"/>
                                  </p:stCondLst>
                                  <p:childTnLst>
                                    <p:animMotion origin="layout" path="M -1.25E-6 -3.7037E-6 L -1.25E-6 0.25 " pathEditMode="relative" rAng="0" ptsTypes="AA">
                                      <p:cBhvr>
                                        <p:cTn id="15" dur="1000" spd="-100000" fill="hold"/>
                                        <p:tgtEl>
                                          <p:spTgt spid="8"/>
                                        </p:tgtEl>
                                        <p:attrNameLst>
                                          <p:attrName>ppt_x</p:attrName>
                                          <p:attrName>ppt_y</p:attrName>
                                        </p:attrNameLst>
                                      </p:cBhvr>
                                      <p:rCtr x="0" y="12500"/>
                                    </p:animMotion>
                                  </p:childTnLst>
                                </p:cTn>
                              </p:par>
                              <p:par>
                                <p:cTn id="16" presetID="10" presetClass="entr" presetSubtype="0" fill="hold" grpId="0" nodeType="with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35" presetClass="path" presetSubtype="0" accel="50000" decel="50000" fill="hold" grpId="1" nodeType="withEffect">
                                  <p:stCondLst>
                                    <p:cond delay="500"/>
                                  </p:stCondLst>
                                  <p:childTnLst>
                                    <p:animMotion origin="layout" path="M 2.5E-6 7.40741E-7 L -0.10274 7.40741E-7 " pathEditMode="relative" rAng="0" ptsTypes="AA">
                                      <p:cBhvr>
                                        <p:cTn id="20" dur="1000" spd="-100000" fill="hold"/>
                                        <p:tgtEl>
                                          <p:spTgt spid="7"/>
                                        </p:tgtEl>
                                        <p:attrNameLst>
                                          <p:attrName>ppt_x</p:attrName>
                                          <p:attrName>ppt_y</p:attrName>
                                        </p:attrNameLst>
                                      </p:cBhvr>
                                      <p:rCtr x="-5143" y="0"/>
                                    </p:animMotion>
                                  </p:childTnLst>
                                </p:cTn>
                              </p:par>
                              <p:par>
                                <p:cTn id="21" presetID="10" presetClass="entr" presetSubtype="0" fill="hold" grpId="0" nodeType="with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35" presetClass="path" presetSubtype="0" accel="50000" decel="50000" fill="hold" grpId="1" nodeType="withEffect">
                                  <p:stCondLst>
                                    <p:cond delay="1000"/>
                                  </p:stCondLst>
                                  <p:childTnLst>
                                    <p:animMotion origin="layout" path="M -2.29167E-6 7.40741E-7 L -0.1069 7.40741E-7 " pathEditMode="relative" rAng="0" ptsTypes="AA">
                                      <p:cBhvr>
                                        <p:cTn id="25" dur="1000" spd="-100000" fill="hold"/>
                                        <p:tgtEl>
                                          <p:spTgt spid="4"/>
                                        </p:tgtEl>
                                        <p:attrNameLst>
                                          <p:attrName>ppt_x</p:attrName>
                                          <p:attrName>ppt_y</p:attrName>
                                        </p:attrNameLst>
                                      </p:cBhvr>
                                      <p:rCtr x="-5352" y="0"/>
                                    </p:animMotion>
                                  </p:childTnLst>
                                </p:cTn>
                              </p:par>
                              <p:par>
                                <p:cTn id="26" presetID="10" presetClass="entr" presetSubtype="0" fill="hold" grpId="0" nodeType="withEffect">
                                  <p:stCondLst>
                                    <p:cond delay="15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childTnLst>
                                </p:cTn>
                              </p:par>
                              <p:par>
                                <p:cTn id="29" presetID="35" presetClass="path" presetSubtype="0" accel="50000" decel="50000" fill="hold" grpId="1" nodeType="withEffect">
                                  <p:stCondLst>
                                    <p:cond delay="1500"/>
                                  </p:stCondLst>
                                  <p:childTnLst>
                                    <p:animMotion origin="layout" path="M 2.5E-6 -1.48148E-6 L -0.09649 -1.48148E-6 " pathEditMode="relative" rAng="0" ptsTypes="AA">
                                      <p:cBhvr>
                                        <p:cTn id="30" dur="1000" spd="-100000" fill="hold"/>
                                        <p:tgtEl>
                                          <p:spTgt spid="18"/>
                                        </p:tgtEl>
                                        <p:attrNameLst>
                                          <p:attrName>ppt_x</p:attrName>
                                          <p:attrName>ppt_y</p:attrName>
                                        </p:attrNameLst>
                                      </p:cBhvr>
                                      <p:rCtr x="-4831" y="0"/>
                                    </p:animMotion>
                                  </p:childTnLst>
                                </p:cTn>
                              </p:par>
                              <p:par>
                                <p:cTn id="31" presetID="10" presetClass="entr" presetSubtype="0" fill="hold" grpId="0" nodeType="withEffect">
                                  <p:stCondLst>
                                    <p:cond delay="200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childTnLst>
                                </p:cTn>
                              </p:par>
                              <p:par>
                                <p:cTn id="34" presetID="35" presetClass="path" presetSubtype="0" accel="50000" decel="50000" fill="hold" grpId="1" nodeType="withEffect">
                                  <p:stCondLst>
                                    <p:cond delay="2000"/>
                                  </p:stCondLst>
                                  <p:childTnLst>
                                    <p:animMotion origin="layout" path="M -2.29167E-6 -2.96296E-6 L -0.09323 -2.96296E-6 " pathEditMode="relative" rAng="0" ptsTypes="AA">
                                      <p:cBhvr>
                                        <p:cTn id="35" dur="1000" spd="-100000" fill="hold"/>
                                        <p:tgtEl>
                                          <p:spTgt spid="17"/>
                                        </p:tgtEl>
                                        <p:attrNameLst>
                                          <p:attrName>ppt_x</p:attrName>
                                          <p:attrName>ppt_y</p:attrName>
                                        </p:attrNameLst>
                                      </p:cBhvr>
                                      <p:rCtr x="-4661" y="0"/>
                                    </p:animMotion>
                                  </p:childTnLst>
                                </p:cTn>
                              </p:par>
                              <p:par>
                                <p:cTn id="36" presetID="10" presetClass="entr" presetSubtype="0" fill="hold" grpId="0" nodeType="withEffect">
                                  <p:stCondLst>
                                    <p:cond delay="250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childTnLst>
                                </p:cTn>
                              </p:par>
                              <p:par>
                                <p:cTn id="39" presetID="35" presetClass="path" presetSubtype="0" accel="50000" decel="50000" fill="hold" grpId="1" nodeType="withEffect">
                                  <p:stCondLst>
                                    <p:cond delay="2500"/>
                                  </p:stCondLst>
                                  <p:childTnLst>
                                    <p:animMotion origin="layout" path="M 2.5E-6 4.81481E-6 L -0.09649 4.81481E-6 " pathEditMode="relative" rAng="0" ptsTypes="AA">
                                      <p:cBhvr>
                                        <p:cTn id="40" dur="1000" spd="-100000" fill="hold"/>
                                        <p:tgtEl>
                                          <p:spTgt spid="9"/>
                                        </p:tgtEl>
                                        <p:attrNameLst>
                                          <p:attrName>ppt_x</p:attrName>
                                          <p:attrName>ppt_y</p:attrName>
                                        </p:attrNameLst>
                                      </p:cBhvr>
                                      <p:rCtr x="-4831" y="0"/>
                                    </p:animMotion>
                                  </p:childTnLst>
                                </p:cTn>
                              </p:par>
                              <p:par>
                                <p:cTn id="41" presetID="10" presetClass="entr" presetSubtype="0" fill="hold" grpId="0" nodeType="withEffect">
                                  <p:stCondLst>
                                    <p:cond delay="300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childTnLst>
                                </p:cTn>
                              </p:par>
                              <p:par>
                                <p:cTn id="44" presetID="35" presetClass="path" presetSubtype="0" accel="50000" decel="50000" fill="hold" grpId="1" nodeType="withEffect">
                                  <p:stCondLst>
                                    <p:cond delay="3000"/>
                                  </p:stCondLst>
                                  <p:childTnLst>
                                    <p:animMotion origin="layout" path="M -2.29167E-6 4.81481E-6 L -0.09323 4.81481E-6 " pathEditMode="relative" rAng="0" ptsTypes="AA">
                                      <p:cBhvr>
                                        <p:cTn id="45" dur="1000" spd="-100000" fill="hold"/>
                                        <p:tgtEl>
                                          <p:spTgt spid="5"/>
                                        </p:tgtEl>
                                        <p:attrNameLst>
                                          <p:attrName>ppt_x</p:attrName>
                                          <p:attrName>ppt_y</p:attrName>
                                        </p:attrNameLst>
                                      </p:cBhvr>
                                      <p:rCtr x="-4661" y="0"/>
                                    </p:animMotion>
                                  </p:childTnLst>
                                </p:cTn>
                              </p:par>
                              <p:par>
                                <p:cTn id="46" presetID="10" presetClass="entr" presetSubtype="0" fill="hold" grpId="0" nodeType="withEffect">
                                  <p:stCondLst>
                                    <p:cond delay="350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childTnLst>
                                </p:cTn>
                              </p:par>
                              <p:par>
                                <p:cTn id="49" presetID="35" presetClass="path" presetSubtype="0" accel="50000" decel="50000" fill="hold" grpId="1" nodeType="withEffect">
                                  <p:stCondLst>
                                    <p:cond delay="3500"/>
                                  </p:stCondLst>
                                  <p:childTnLst>
                                    <p:animMotion origin="layout" path="M 2.5E-6 7.40741E-7 L -0.09649 7.40741E-7 " pathEditMode="relative" rAng="0" ptsTypes="AA">
                                      <p:cBhvr>
                                        <p:cTn id="50" dur="1000" spd="-100000" fill="hold"/>
                                        <p:tgtEl>
                                          <p:spTgt spid="11"/>
                                        </p:tgtEl>
                                        <p:attrNameLst>
                                          <p:attrName>ppt_x</p:attrName>
                                          <p:attrName>ppt_y</p:attrName>
                                        </p:attrNameLst>
                                      </p:cBhvr>
                                      <p:rCtr x="-4831" y="0"/>
                                    </p:animMotion>
                                  </p:childTnLst>
                                </p:cTn>
                              </p:par>
                              <p:par>
                                <p:cTn id="51" presetID="10" presetClass="entr" presetSubtype="0" fill="hold" grpId="0" nodeType="withEffect">
                                  <p:stCondLst>
                                    <p:cond delay="400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childTnLst>
                                </p:cTn>
                              </p:par>
                              <p:par>
                                <p:cTn id="54" presetID="35" presetClass="path" presetSubtype="0" accel="50000" decel="50000" fill="hold" grpId="1" nodeType="withEffect">
                                  <p:stCondLst>
                                    <p:cond delay="4000"/>
                                  </p:stCondLst>
                                  <p:childTnLst>
                                    <p:animMotion origin="layout" path="M -2.29167E-6 7.40741E-7 L -0.09323 7.40741E-7 " pathEditMode="relative" rAng="0" ptsTypes="AA">
                                      <p:cBhvr>
                                        <p:cTn id="55" dur="1000" spd="-100000" fill="hold"/>
                                        <p:tgtEl>
                                          <p:spTgt spid="10"/>
                                        </p:tgtEl>
                                        <p:attrNameLst>
                                          <p:attrName>ppt_x</p:attrName>
                                          <p:attrName>ppt_y</p:attrName>
                                        </p:attrNameLst>
                                      </p:cBhvr>
                                      <p:rCtr x="-4661" y="0"/>
                                    </p:animMotion>
                                  </p:childTnLst>
                                </p:cTn>
                              </p:par>
                              <p:par>
                                <p:cTn id="56" presetID="10" presetClass="entr" presetSubtype="0" fill="hold" grpId="0" nodeType="withEffect">
                                  <p:stCondLst>
                                    <p:cond delay="400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par>
                                <p:cTn id="59" presetID="10" presetClass="entr" presetSubtype="0" fill="hold" nodeType="withEffect">
                                  <p:stCondLst>
                                    <p:cond delay="450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childTnLst>
                                </p:cTn>
                              </p:par>
                              <p:par>
                                <p:cTn id="62" presetID="63" presetClass="path" presetSubtype="0" accel="50000" decel="50000" fill="hold" nodeType="withEffect">
                                  <p:stCondLst>
                                    <p:cond delay="4500"/>
                                  </p:stCondLst>
                                  <p:childTnLst>
                                    <p:animMotion origin="layout" path="M -4.58333E-6 0 L 0.25 0 " pathEditMode="relative" rAng="0" ptsTypes="AA">
                                      <p:cBhvr>
                                        <p:cTn id="63" dur="1000" spd="-100000" fill="hold"/>
                                        <p:tgtEl>
                                          <p:spTgt spid="14"/>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7" grpId="0" animBg="1"/>
      <p:bldP spid="17" grpId="1" animBg="1"/>
      <p:bldP spid="18" grpId="0" animBg="1"/>
      <p:bldP spid="18" grpId="1" animBg="1"/>
      <p:bldP spid="6" grpId="0"/>
      <p:bldP spid="4" grpId="0" animBg="1"/>
      <p:bldP spid="4" grpId="1" animBg="1"/>
      <p:bldP spid="7" grpId="0" animBg="1"/>
      <p:bldP spid="7" grpId="1" animBg="1"/>
      <p:bldP spid="5" grpId="0" animBg="1"/>
      <p:bldP spid="5" grpId="1" animBg="1"/>
      <p:bldP spid="9" grpId="0" animBg="1"/>
      <p:bldP spid="9" grpId="1" animBg="1"/>
      <p:bldP spid="10" grpId="0" animBg="1"/>
      <p:bldP spid="10" grpId="1" animBg="1"/>
      <p:bldP spid="11" grpId="0" animBg="1"/>
      <p:bldP spid="1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1DD7E4B8-76E4-F747-B475-FD831913CFB1}"/>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D36909FC-FC95-E13A-08F0-E964D8263049}"/>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2" name="Oval 71">
            <a:extLst>
              <a:ext uri="{FF2B5EF4-FFF2-40B4-BE49-F238E27FC236}">
                <a16:creationId xmlns:a16="http://schemas.microsoft.com/office/drawing/2014/main" id="{565D0204-8BA7-156C-9EE8-801C3DFA3577}"/>
              </a:ext>
            </a:extLst>
          </p:cNvPr>
          <p:cNvSpPr/>
          <p:nvPr/>
        </p:nvSpPr>
        <p:spPr>
          <a:xfrm>
            <a:off x="9254645" y="2273248"/>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A7F0EEAC-2A85-B794-C00E-60A69E9EE4EE}"/>
              </a:ext>
            </a:extLst>
          </p:cNvPr>
          <p:cNvSpPr/>
          <p:nvPr/>
        </p:nvSpPr>
        <p:spPr>
          <a:xfrm>
            <a:off x="6425433" y="3498722"/>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438685CD-6338-E19B-2902-763314A200A3}"/>
              </a:ext>
            </a:extLst>
          </p:cNvPr>
          <p:cNvSpPr/>
          <p:nvPr/>
        </p:nvSpPr>
        <p:spPr>
          <a:xfrm>
            <a:off x="3489387" y="2263772"/>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1D8EFB1-0BCA-F374-E442-E9D8B824EA0F}"/>
              </a:ext>
            </a:extLst>
          </p:cNvPr>
          <p:cNvSpPr/>
          <p:nvPr/>
        </p:nvSpPr>
        <p:spPr>
          <a:xfrm>
            <a:off x="561677" y="3501253"/>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A18F77-897E-FE78-32AC-D36E3C3C05D4}"/>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commençait par une histoire ?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4E11B0A5-BEF0-936D-5200-5DBEDB2B4252}"/>
              </a:ext>
            </a:extLst>
          </p:cNvPr>
          <p:cNvSpPr txBox="1"/>
          <p:nvPr/>
        </p:nvSpPr>
        <p:spPr>
          <a:xfrm>
            <a:off x="-1" y="1308050"/>
            <a:ext cx="12192000" cy="846386"/>
          </a:xfrm>
          <a:prstGeom prst="rect">
            <a:avLst/>
          </a:prstGeom>
          <a:noFill/>
        </p:spPr>
        <p:txBody>
          <a:bodyPr wrap="square" lIns="914400" tIns="0" rIns="1828800" bIns="228600" rtlCol="0">
            <a:spAutoFit/>
          </a:bodyPr>
          <a:lstStyle/>
          <a:p>
            <a:r>
              <a:rPr lang="fr-FR" sz="2000" dirty="0">
                <a:solidFill>
                  <a:schemeClr val="bg1"/>
                </a:solidFill>
                <a:latin typeface="Arial" panose="020B0604020202020204" pitchFamily="34" charset="0"/>
                <a:cs typeface="Arial" panose="020B0604020202020204" pitchFamily="34" charset="0"/>
              </a:rPr>
              <a:t>Intéressons-nous à cette personne étudiante et à son utilisation du numérique dans son projet d’études… </a:t>
            </a:r>
          </a:p>
        </p:txBody>
      </p:sp>
      <p:pic>
        <p:nvPicPr>
          <p:cNvPr id="48" name="Graphic 47">
            <a:extLst>
              <a:ext uri="{FF2B5EF4-FFF2-40B4-BE49-F238E27FC236}">
                <a16:creationId xmlns:a16="http://schemas.microsoft.com/office/drawing/2014/main" id="{7D72C549-995D-B82F-F8B7-CDB43ACCD1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00365" y="2154436"/>
            <a:ext cx="2829212" cy="2829212"/>
          </a:xfrm>
          <a:prstGeom prst="rect">
            <a:avLst/>
          </a:prstGeom>
        </p:spPr>
      </p:pic>
      <p:pic>
        <p:nvPicPr>
          <p:cNvPr id="52" name="Graphic 51">
            <a:extLst>
              <a:ext uri="{FF2B5EF4-FFF2-40B4-BE49-F238E27FC236}">
                <a16:creationId xmlns:a16="http://schemas.microsoft.com/office/drawing/2014/main" id="{E4225D54-7F23-EB5B-3C82-431A85C4B6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1547" y="3390684"/>
            <a:ext cx="2829212" cy="2829212"/>
          </a:xfrm>
          <a:prstGeom prst="rect">
            <a:avLst/>
          </a:prstGeom>
        </p:spPr>
      </p:pic>
      <p:pic>
        <p:nvPicPr>
          <p:cNvPr id="58" name="Graphic 57">
            <a:extLst>
              <a:ext uri="{FF2B5EF4-FFF2-40B4-BE49-F238E27FC236}">
                <a16:creationId xmlns:a16="http://schemas.microsoft.com/office/drawing/2014/main" id="{7025EECE-54C4-48F9-08B0-966991811E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48395" y="2154436"/>
            <a:ext cx="2829212" cy="2829212"/>
          </a:xfrm>
          <a:prstGeom prst="rect">
            <a:avLst/>
          </a:prstGeom>
        </p:spPr>
      </p:pic>
      <p:pic>
        <p:nvPicPr>
          <p:cNvPr id="62" name="Graphic 61">
            <a:extLst>
              <a:ext uri="{FF2B5EF4-FFF2-40B4-BE49-F238E27FC236}">
                <a16:creationId xmlns:a16="http://schemas.microsoft.com/office/drawing/2014/main" id="{6D809E58-C8D0-41DC-2F5C-297FCEBF26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19183" y="3390684"/>
            <a:ext cx="2829212" cy="2829212"/>
          </a:xfrm>
          <a:prstGeom prst="rect">
            <a:avLst/>
          </a:prstGeom>
        </p:spPr>
      </p:pic>
      <p:sp>
        <p:nvSpPr>
          <p:cNvPr id="65" name="TextBox 64">
            <a:extLst>
              <a:ext uri="{FF2B5EF4-FFF2-40B4-BE49-F238E27FC236}">
                <a16:creationId xmlns:a16="http://schemas.microsoft.com/office/drawing/2014/main" id="{2ED6BA3B-7658-D533-C207-AFBD6B7CDE61}"/>
              </a:ext>
            </a:extLst>
          </p:cNvPr>
          <p:cNvSpPr txBox="1"/>
          <p:nvPr/>
        </p:nvSpPr>
        <p:spPr>
          <a:xfrm>
            <a:off x="481547" y="2582614"/>
            <a:ext cx="2829212" cy="846386"/>
          </a:xfrm>
          <a:prstGeom prst="rect">
            <a:avLst/>
          </a:prstGeom>
          <a:noFill/>
        </p:spPr>
        <p:txBody>
          <a:bodyPr wrap="square" lIns="228600" tIns="0" rIns="228600" bIns="228600" rtlCol="0">
            <a:spAutoFit/>
          </a:bodyPr>
          <a:lstStyle/>
          <a:p>
            <a:pPr algn="ctr"/>
            <a:r>
              <a:rPr lang="fr-FR" sz="2000" b="1">
                <a:solidFill>
                  <a:schemeClr val="bg1"/>
                </a:solidFill>
              </a:rPr>
              <a:t>Jasmine</a:t>
            </a:r>
          </a:p>
          <a:p>
            <a:pPr algn="ctr"/>
            <a:r>
              <a:rPr lang="fr-FR" sz="2000">
                <a:solidFill>
                  <a:schemeClr val="bg1"/>
                </a:solidFill>
              </a:rPr>
              <a:t>Soins infirmiers</a:t>
            </a:r>
          </a:p>
        </p:txBody>
      </p:sp>
      <p:sp>
        <p:nvSpPr>
          <p:cNvPr id="66" name="TextBox 65">
            <a:extLst>
              <a:ext uri="{FF2B5EF4-FFF2-40B4-BE49-F238E27FC236}">
                <a16:creationId xmlns:a16="http://schemas.microsoft.com/office/drawing/2014/main" id="{29B2BD44-79E6-AC4C-CCB0-5AD25CBC8A87}"/>
              </a:ext>
            </a:extLst>
          </p:cNvPr>
          <p:cNvSpPr txBox="1"/>
          <p:nvPr/>
        </p:nvSpPr>
        <p:spPr>
          <a:xfrm>
            <a:off x="6274380" y="2544298"/>
            <a:ext cx="2829212" cy="846386"/>
          </a:xfrm>
          <a:prstGeom prst="rect">
            <a:avLst/>
          </a:prstGeom>
          <a:noFill/>
        </p:spPr>
        <p:txBody>
          <a:bodyPr wrap="square" lIns="228600" tIns="0" rIns="228600" bIns="228600" rtlCol="0">
            <a:spAutoFit/>
          </a:bodyPr>
          <a:lstStyle/>
          <a:p>
            <a:pPr algn="ctr"/>
            <a:r>
              <a:rPr lang="fr-FR" sz="2000" b="1">
                <a:solidFill>
                  <a:schemeClr val="bg1"/>
                </a:solidFill>
              </a:rPr>
              <a:t>Miguel</a:t>
            </a:r>
          </a:p>
          <a:p>
            <a:pPr algn="ctr"/>
            <a:r>
              <a:rPr lang="fr-FR" sz="2000">
                <a:solidFill>
                  <a:schemeClr val="bg1"/>
                </a:solidFill>
              </a:rPr>
              <a:t>Sciences humaines </a:t>
            </a:r>
          </a:p>
        </p:txBody>
      </p:sp>
      <p:sp>
        <p:nvSpPr>
          <p:cNvPr id="67" name="TextBox 66">
            <a:extLst>
              <a:ext uri="{FF2B5EF4-FFF2-40B4-BE49-F238E27FC236}">
                <a16:creationId xmlns:a16="http://schemas.microsoft.com/office/drawing/2014/main" id="{DC4AB2C9-1A28-9B26-C176-591C4633601D}"/>
              </a:ext>
            </a:extLst>
          </p:cNvPr>
          <p:cNvSpPr txBox="1"/>
          <p:nvPr/>
        </p:nvSpPr>
        <p:spPr>
          <a:xfrm>
            <a:off x="3400365" y="4983648"/>
            <a:ext cx="2829212" cy="846386"/>
          </a:xfrm>
          <a:prstGeom prst="rect">
            <a:avLst/>
          </a:prstGeom>
          <a:noFill/>
        </p:spPr>
        <p:txBody>
          <a:bodyPr wrap="square" lIns="228600" tIns="228600" rIns="228600" bIns="0" rtlCol="0">
            <a:spAutoFit/>
          </a:bodyPr>
          <a:lstStyle/>
          <a:p>
            <a:pPr algn="ctr"/>
            <a:r>
              <a:rPr lang="fr-FR" sz="2000" b="1">
                <a:solidFill>
                  <a:schemeClr val="bg1"/>
                </a:solidFill>
              </a:rPr>
              <a:t>Anaïs</a:t>
            </a:r>
          </a:p>
          <a:p>
            <a:pPr algn="ctr"/>
            <a:r>
              <a:rPr lang="fr-FR" sz="2000">
                <a:solidFill>
                  <a:schemeClr val="bg1"/>
                </a:solidFill>
              </a:rPr>
              <a:t>Cinéma</a:t>
            </a:r>
          </a:p>
        </p:txBody>
      </p:sp>
      <p:sp>
        <p:nvSpPr>
          <p:cNvPr id="68" name="TextBox 67">
            <a:extLst>
              <a:ext uri="{FF2B5EF4-FFF2-40B4-BE49-F238E27FC236}">
                <a16:creationId xmlns:a16="http://schemas.microsoft.com/office/drawing/2014/main" id="{4DCD06B0-FC09-34A6-7F0C-E16DB9E866E2}"/>
              </a:ext>
            </a:extLst>
          </p:cNvPr>
          <p:cNvSpPr txBox="1"/>
          <p:nvPr/>
        </p:nvSpPr>
        <p:spPr>
          <a:xfrm>
            <a:off x="9193198" y="4983648"/>
            <a:ext cx="2829212" cy="846386"/>
          </a:xfrm>
          <a:prstGeom prst="rect">
            <a:avLst/>
          </a:prstGeom>
          <a:noFill/>
        </p:spPr>
        <p:txBody>
          <a:bodyPr wrap="square" lIns="228600" tIns="228600" rIns="228600" bIns="0" rtlCol="0">
            <a:spAutoFit/>
          </a:bodyPr>
          <a:lstStyle/>
          <a:p>
            <a:pPr algn="ctr"/>
            <a:r>
              <a:rPr lang="fr-FR" sz="2000" b="1">
                <a:solidFill>
                  <a:schemeClr val="bg1"/>
                </a:solidFill>
              </a:rPr>
              <a:t>Alex</a:t>
            </a:r>
          </a:p>
          <a:p>
            <a:pPr algn="ctr"/>
            <a:r>
              <a:rPr lang="fr-FR" sz="2000">
                <a:solidFill>
                  <a:schemeClr val="bg1"/>
                </a:solidFill>
              </a:rPr>
              <a:t>Administration</a:t>
            </a:r>
          </a:p>
        </p:txBody>
      </p:sp>
      <p:sp>
        <p:nvSpPr>
          <p:cNvPr id="2" name="L-Shape 1">
            <a:extLst>
              <a:ext uri="{FF2B5EF4-FFF2-40B4-BE49-F238E27FC236}">
                <a16:creationId xmlns:a16="http://schemas.microsoft.com/office/drawing/2014/main" id="{E3CE100D-936F-7BEC-6EBD-C56D844D838F}"/>
              </a:ext>
            </a:extLst>
          </p:cNvPr>
          <p:cNvSpPr/>
          <p:nvPr/>
        </p:nvSpPr>
        <p:spPr>
          <a:xfrm rot="18000000">
            <a:off x="2339628" y="5045986"/>
            <a:ext cx="1288696" cy="604177"/>
          </a:xfrm>
          <a:prstGeom prst="corner">
            <a:avLst/>
          </a:prstGeom>
          <a:solidFill>
            <a:srgbClr val="2BB673"/>
          </a:solidFill>
          <a:ln w="254000" cap="rnd">
            <a:solidFill>
              <a:srgbClr val="2BB673"/>
            </a:solidFill>
            <a:round/>
          </a:ln>
          <a:effectLst>
            <a:outerShdw dist="127000" dir="2700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Shape 2">
            <a:extLst>
              <a:ext uri="{FF2B5EF4-FFF2-40B4-BE49-F238E27FC236}">
                <a16:creationId xmlns:a16="http://schemas.microsoft.com/office/drawing/2014/main" id="{9B357030-30EE-A65F-1125-108EC4F66ACE}"/>
              </a:ext>
            </a:extLst>
          </p:cNvPr>
          <p:cNvSpPr/>
          <p:nvPr/>
        </p:nvSpPr>
        <p:spPr>
          <a:xfrm rot="18000000">
            <a:off x="5091046" y="3662507"/>
            <a:ext cx="1288696" cy="604177"/>
          </a:xfrm>
          <a:prstGeom prst="corner">
            <a:avLst/>
          </a:prstGeom>
          <a:solidFill>
            <a:srgbClr val="2BB673"/>
          </a:solidFill>
          <a:ln w="254000" cap="rnd">
            <a:solidFill>
              <a:srgbClr val="2BB673"/>
            </a:solidFill>
            <a:round/>
          </a:ln>
          <a:effectLst>
            <a:outerShdw dist="127000" dir="2700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Shape 6">
            <a:extLst>
              <a:ext uri="{FF2B5EF4-FFF2-40B4-BE49-F238E27FC236}">
                <a16:creationId xmlns:a16="http://schemas.microsoft.com/office/drawing/2014/main" id="{39623B10-8BA1-BE82-CE07-48609BFC6F63}"/>
              </a:ext>
            </a:extLst>
          </p:cNvPr>
          <p:cNvSpPr/>
          <p:nvPr/>
        </p:nvSpPr>
        <p:spPr>
          <a:xfrm rot="18000000">
            <a:off x="8099471" y="5045987"/>
            <a:ext cx="1288696" cy="604177"/>
          </a:xfrm>
          <a:prstGeom prst="corner">
            <a:avLst/>
          </a:prstGeom>
          <a:solidFill>
            <a:srgbClr val="2BB673"/>
          </a:solidFill>
          <a:ln w="254000" cap="rnd">
            <a:solidFill>
              <a:srgbClr val="2BB673"/>
            </a:solidFill>
            <a:round/>
          </a:ln>
          <a:effectLst>
            <a:outerShdw dist="127000" dir="2700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Shape 7">
            <a:extLst>
              <a:ext uri="{FF2B5EF4-FFF2-40B4-BE49-F238E27FC236}">
                <a16:creationId xmlns:a16="http://schemas.microsoft.com/office/drawing/2014/main" id="{18658F13-B158-A387-7A67-C7D02DD85272}"/>
              </a:ext>
            </a:extLst>
          </p:cNvPr>
          <p:cNvSpPr/>
          <p:nvPr/>
        </p:nvSpPr>
        <p:spPr>
          <a:xfrm rot="18000000">
            <a:off x="10710276" y="3831956"/>
            <a:ext cx="1288696" cy="604177"/>
          </a:xfrm>
          <a:prstGeom prst="corner">
            <a:avLst/>
          </a:prstGeom>
          <a:solidFill>
            <a:srgbClr val="2BB673"/>
          </a:solidFill>
          <a:ln w="254000" cap="rnd">
            <a:solidFill>
              <a:srgbClr val="2BB673"/>
            </a:solidFill>
            <a:round/>
          </a:ln>
          <a:effectLst>
            <a:outerShdw dist="127000" dir="2700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26990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500"/>
                                        <p:tgtEl>
                                          <p:spTgt spid="6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70"/>
                                        </p:tgtEl>
                                        <p:attrNameLst>
                                          <p:attrName>style.visibility</p:attrName>
                                        </p:attrNameLst>
                                      </p:cBhvr>
                                      <p:to>
                                        <p:strVal val="visible"/>
                                      </p:to>
                                    </p:set>
                                    <p:animEffect transition="in" filter="fade">
                                      <p:cBhvr>
                                        <p:cTn id="16" dur="500"/>
                                        <p:tgtEl>
                                          <p:spTgt spid="70"/>
                                        </p:tgtEl>
                                      </p:cBhvr>
                                    </p:animEffect>
                                  </p:childTnLst>
                                </p:cTn>
                              </p:par>
                              <p:par>
                                <p:cTn id="17" presetID="10" presetClass="entr" presetSubtype="0" fill="hold" grpId="0" nodeType="withEffect">
                                  <p:stCondLst>
                                    <p:cond delay="75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fade">
                                      <p:cBhvr>
                                        <p:cTn id="34" dur="500"/>
                                        <p:tgtEl>
                                          <p:spTgt spid="67"/>
                                        </p:tgtEl>
                                      </p:cBhvr>
                                    </p:animEffect>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childTnLst>
                          </p:cTn>
                        </p:par>
                        <p:par>
                          <p:cTn id="39" fill="hold">
                            <p:stCondLst>
                              <p:cond delay="3500"/>
                            </p:stCondLst>
                            <p:childTnLst>
                              <p:par>
                                <p:cTn id="40" presetID="10" presetClass="entr" presetSubtype="0" fill="hold" grpId="0" nodeType="after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par>
                          <p:cTn id="43" fill="hold">
                            <p:stCondLst>
                              <p:cond delay="4000"/>
                            </p:stCondLst>
                            <p:childTnLst>
                              <p:par>
                                <p:cTn id="44" presetID="10" presetClass="entr" presetSubtype="0" fill="hold" nodeType="after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500"/>
                                        <p:tgtEl>
                                          <p:spTgt spid="62"/>
                                        </p:tgtEl>
                                      </p:cBhvr>
                                    </p:animEffect>
                                  </p:childTnLst>
                                </p:cTn>
                              </p:par>
                            </p:childTnLst>
                          </p:cTn>
                        </p:par>
                        <p:par>
                          <p:cTn id="47" fill="hold">
                            <p:stCondLst>
                              <p:cond delay="4500"/>
                            </p:stCondLst>
                            <p:childTnLst>
                              <p:par>
                                <p:cTn id="48" presetID="10" presetClass="entr" presetSubtype="0" fill="hold" grpId="0" nodeType="after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childTnLst>
                                </p:cTn>
                              </p:par>
                            </p:childTnLst>
                          </p:cTn>
                        </p:par>
                        <p:par>
                          <p:cTn id="51" fill="hold">
                            <p:stCondLst>
                              <p:cond delay="50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1" grpId="0" animBg="1"/>
      <p:bldP spid="70" grpId="0" animBg="1"/>
      <p:bldP spid="69" grpId="0" animBg="1"/>
      <p:bldP spid="5" grpId="0"/>
      <p:bldP spid="6" grpId="0"/>
      <p:bldP spid="65" grpId="0"/>
      <p:bldP spid="66" grpId="0"/>
      <p:bldP spid="67" grpId="0"/>
      <p:bldP spid="68" grpId="0"/>
      <p:bldP spid="2" grpId="0" animBg="1"/>
      <p:bldP spid="3"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D6D047F3-B8B8-9A1B-4DBB-A91298EB9C0C}"/>
            </a:ext>
          </a:extLst>
        </p:cNvPr>
        <p:cNvGrpSpPr/>
        <p:nvPr/>
      </p:nvGrpSpPr>
      <p:grpSpPr>
        <a:xfrm>
          <a:off x="0" y="0"/>
          <a:ext cx="0" cy="0"/>
          <a:chOff x="0" y="0"/>
          <a:chExt cx="0" cy="0"/>
        </a:xfrm>
      </p:grpSpPr>
      <p:pic>
        <p:nvPicPr>
          <p:cNvPr id="112" name="Picture 111" descr="A white logo on a blue background&#10;&#10;AI-generated content may be incorrect.">
            <a:extLst>
              <a:ext uri="{FF2B5EF4-FFF2-40B4-BE49-F238E27FC236}">
                <a16:creationId xmlns:a16="http://schemas.microsoft.com/office/drawing/2014/main" id="{8E7AE385-F376-BAE6-22D8-85F239659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9220" y="1208031"/>
            <a:ext cx="1049952" cy="1049952"/>
          </a:xfrm>
          <a:prstGeom prst="rect">
            <a:avLst/>
          </a:prstGeom>
        </p:spPr>
      </p:pic>
      <p:pic>
        <p:nvPicPr>
          <p:cNvPr id="119" name="Picture 118" descr="A white logo on a blue background&#10;&#10;AI-generated content may be incorrect.">
            <a:extLst>
              <a:ext uri="{FF2B5EF4-FFF2-40B4-BE49-F238E27FC236}">
                <a16:creationId xmlns:a16="http://schemas.microsoft.com/office/drawing/2014/main" id="{BB95C24D-C177-5BA1-1048-3E6DA7A04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608" y="5688898"/>
            <a:ext cx="1049952" cy="1049952"/>
          </a:xfrm>
          <a:prstGeom prst="rect">
            <a:avLst/>
          </a:prstGeom>
        </p:spPr>
      </p:pic>
      <p:pic>
        <p:nvPicPr>
          <p:cNvPr id="114" name="Graphic 113">
            <a:extLst>
              <a:ext uri="{FF2B5EF4-FFF2-40B4-BE49-F238E27FC236}">
                <a16:creationId xmlns:a16="http://schemas.microsoft.com/office/drawing/2014/main" id="{4DDFCFFF-983F-820B-1942-46D56B9922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56146" y="1287494"/>
            <a:ext cx="914400" cy="914400"/>
          </a:xfrm>
          <a:prstGeom prst="rect">
            <a:avLst/>
          </a:prstGeom>
        </p:spPr>
      </p:pic>
      <p:pic>
        <p:nvPicPr>
          <p:cNvPr id="118" name="Picture 117" descr="A blue circle with a black background&#10;&#10;AI-generated content may be incorrect.">
            <a:extLst>
              <a:ext uri="{FF2B5EF4-FFF2-40B4-BE49-F238E27FC236}">
                <a16:creationId xmlns:a16="http://schemas.microsoft.com/office/drawing/2014/main" id="{A2D45A6C-170E-6C34-7A88-71BF05FC20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9000" y="5380748"/>
            <a:ext cx="948662" cy="948662"/>
          </a:xfrm>
          <a:prstGeom prst="rect">
            <a:avLst/>
          </a:prstGeom>
        </p:spPr>
      </p:pic>
      <p:pic>
        <p:nvPicPr>
          <p:cNvPr id="128" name="Graphic 127">
            <a:extLst>
              <a:ext uri="{FF2B5EF4-FFF2-40B4-BE49-F238E27FC236}">
                <a16:creationId xmlns:a16="http://schemas.microsoft.com/office/drawing/2014/main" id="{E210CA85-A4DA-CC39-ED46-38AB1F72C1F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flipH="1">
            <a:off x="157268" y="1382453"/>
            <a:ext cx="1606888" cy="1377332"/>
          </a:xfrm>
          <a:prstGeom prst="rect">
            <a:avLst/>
          </a:prstGeom>
        </p:spPr>
      </p:pic>
      <p:pic>
        <p:nvPicPr>
          <p:cNvPr id="127" name="Graphic 126">
            <a:extLst>
              <a:ext uri="{FF2B5EF4-FFF2-40B4-BE49-F238E27FC236}">
                <a16:creationId xmlns:a16="http://schemas.microsoft.com/office/drawing/2014/main" id="{BA811247-63F8-6AE8-42E6-B5B220C779C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13354" y="962565"/>
            <a:ext cx="1903412" cy="1631496"/>
          </a:xfrm>
          <a:prstGeom prst="rect">
            <a:avLst/>
          </a:prstGeom>
        </p:spPr>
      </p:pic>
      <p:pic>
        <p:nvPicPr>
          <p:cNvPr id="123" name="Graphic 122">
            <a:extLst>
              <a:ext uri="{FF2B5EF4-FFF2-40B4-BE49-F238E27FC236}">
                <a16:creationId xmlns:a16="http://schemas.microsoft.com/office/drawing/2014/main" id="{D8077890-7057-214B-8A72-CF9E971855D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1820" y="1138748"/>
            <a:ext cx="1606888" cy="1377333"/>
          </a:xfrm>
          <a:prstGeom prst="rect">
            <a:avLst/>
          </a:prstGeom>
        </p:spPr>
      </p:pic>
      <p:cxnSp>
        <p:nvCxnSpPr>
          <p:cNvPr id="91" name="Straight Connector 90">
            <a:extLst>
              <a:ext uri="{FF2B5EF4-FFF2-40B4-BE49-F238E27FC236}">
                <a16:creationId xmlns:a16="http://schemas.microsoft.com/office/drawing/2014/main" id="{3C6E4981-41C9-ECC9-A9B8-3E9D865D76F6}"/>
              </a:ext>
            </a:extLst>
          </p:cNvPr>
          <p:cNvCxnSpPr>
            <a:cxnSpLocks/>
          </p:cNvCxnSpPr>
          <p:nvPr/>
        </p:nvCxnSpPr>
        <p:spPr>
          <a:xfrm>
            <a:off x="6755943" y="2852146"/>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2352FAEB-DDEA-02C4-F9C0-66761A31DF07}"/>
              </a:ext>
            </a:extLst>
          </p:cNvPr>
          <p:cNvCxnSpPr>
            <a:cxnSpLocks/>
          </p:cNvCxnSpPr>
          <p:nvPr/>
        </p:nvCxnSpPr>
        <p:spPr>
          <a:xfrm>
            <a:off x="3984941" y="2896263"/>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08C22E1A-FAFB-BF77-F791-C5D235E4BCC7}"/>
              </a:ext>
            </a:extLst>
          </p:cNvPr>
          <p:cNvCxnSpPr>
            <a:cxnSpLocks/>
          </p:cNvCxnSpPr>
          <p:nvPr/>
        </p:nvCxnSpPr>
        <p:spPr>
          <a:xfrm>
            <a:off x="1225604" y="2878546"/>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57157F1A-154E-AD3C-BCFB-21A37F66EDC8}"/>
              </a:ext>
            </a:extLst>
          </p:cNvPr>
          <p:cNvCxnSpPr>
            <a:cxnSpLocks/>
          </p:cNvCxnSpPr>
          <p:nvPr/>
        </p:nvCxnSpPr>
        <p:spPr>
          <a:xfrm>
            <a:off x="9534196" y="2863099"/>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B7C5E964-8A77-679C-D44D-385197B76FF9}"/>
              </a:ext>
            </a:extLst>
          </p:cNvPr>
          <p:cNvCxnSpPr>
            <a:cxnSpLocks/>
          </p:cNvCxnSpPr>
          <p:nvPr/>
        </p:nvCxnSpPr>
        <p:spPr>
          <a:xfrm>
            <a:off x="8163331" y="4116447"/>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3A8C4C2E-CD3C-542F-3614-611F744D10FF}"/>
              </a:ext>
            </a:extLst>
          </p:cNvPr>
          <p:cNvCxnSpPr>
            <a:cxnSpLocks/>
          </p:cNvCxnSpPr>
          <p:nvPr/>
        </p:nvCxnSpPr>
        <p:spPr>
          <a:xfrm>
            <a:off x="5392329" y="4160564"/>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E5DED831-6921-C4E0-96F2-A67864C8DA84}"/>
              </a:ext>
            </a:extLst>
          </p:cNvPr>
          <p:cNvCxnSpPr>
            <a:cxnSpLocks/>
          </p:cNvCxnSpPr>
          <p:nvPr/>
        </p:nvCxnSpPr>
        <p:spPr>
          <a:xfrm>
            <a:off x="2632992" y="4142847"/>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2233A98B-2638-F121-B3B3-8C41ADDFDC34}"/>
              </a:ext>
            </a:extLst>
          </p:cNvPr>
          <p:cNvCxnSpPr>
            <a:cxnSpLocks/>
          </p:cNvCxnSpPr>
          <p:nvPr/>
        </p:nvCxnSpPr>
        <p:spPr>
          <a:xfrm>
            <a:off x="10941584" y="4127400"/>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BCBA39F4-CA63-50CF-0C05-60E46AAC0216}"/>
              </a:ext>
            </a:extLst>
          </p:cNvPr>
          <p:cNvCxnSpPr>
            <a:cxnSpLocks/>
            <a:endCxn id="45" idx="2"/>
          </p:cNvCxnSpPr>
          <p:nvPr/>
        </p:nvCxnSpPr>
        <p:spPr>
          <a:xfrm>
            <a:off x="1599810" y="3766546"/>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0DFD1D8A-40D2-E29C-58A2-6C03D2E15451}"/>
              </a:ext>
            </a:extLst>
          </p:cNvPr>
          <p:cNvCxnSpPr>
            <a:cxnSpLocks/>
          </p:cNvCxnSpPr>
          <p:nvPr/>
        </p:nvCxnSpPr>
        <p:spPr>
          <a:xfrm>
            <a:off x="3058947" y="3766546"/>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B2BEB1DB-61DC-6508-6B95-CAFD69EDA5F5}"/>
              </a:ext>
            </a:extLst>
          </p:cNvPr>
          <p:cNvCxnSpPr>
            <a:cxnSpLocks/>
          </p:cNvCxnSpPr>
          <p:nvPr/>
        </p:nvCxnSpPr>
        <p:spPr>
          <a:xfrm>
            <a:off x="4482725" y="3766546"/>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B30D55ED-C988-009B-5A23-65BD3035B1E4}"/>
              </a:ext>
            </a:extLst>
          </p:cNvPr>
          <p:cNvCxnSpPr>
            <a:cxnSpLocks/>
          </p:cNvCxnSpPr>
          <p:nvPr/>
        </p:nvCxnSpPr>
        <p:spPr>
          <a:xfrm>
            <a:off x="5901908" y="3766546"/>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819D07B7-BDAC-C6D7-9590-6895869D8AEB}"/>
              </a:ext>
            </a:extLst>
          </p:cNvPr>
          <p:cNvCxnSpPr>
            <a:cxnSpLocks/>
          </p:cNvCxnSpPr>
          <p:nvPr/>
        </p:nvCxnSpPr>
        <p:spPr>
          <a:xfrm>
            <a:off x="7270546" y="3766546"/>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3ADF65AC-42CD-8724-A4EA-DBE90DAF2A4E}"/>
              </a:ext>
            </a:extLst>
          </p:cNvPr>
          <p:cNvCxnSpPr>
            <a:cxnSpLocks/>
          </p:cNvCxnSpPr>
          <p:nvPr/>
        </p:nvCxnSpPr>
        <p:spPr>
          <a:xfrm>
            <a:off x="8616210" y="3782132"/>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C7925A34-CA32-9D2A-B874-E2C848A70CF6}"/>
              </a:ext>
            </a:extLst>
          </p:cNvPr>
          <p:cNvCxnSpPr>
            <a:cxnSpLocks/>
          </p:cNvCxnSpPr>
          <p:nvPr/>
        </p:nvCxnSpPr>
        <p:spPr>
          <a:xfrm>
            <a:off x="10009780" y="3782132"/>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CE61213D-21EC-29E0-723C-EFA84131BF39}"/>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L’IA est-elle récente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4" name="Right Triangle 3">
            <a:extLst>
              <a:ext uri="{FF2B5EF4-FFF2-40B4-BE49-F238E27FC236}">
                <a16:creationId xmlns:a16="http://schemas.microsoft.com/office/drawing/2014/main" id="{BA13CF70-2E7D-65F6-61B8-B94A9E73DF86}"/>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001990B-F774-41F6-59AF-3245BB635B56}"/>
              </a:ext>
            </a:extLst>
          </p:cNvPr>
          <p:cNvSpPr/>
          <p:nvPr/>
        </p:nvSpPr>
        <p:spPr>
          <a:xfrm>
            <a:off x="6308218"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sz="1800" b="1">
                <a:solidFill>
                  <a:srgbClr val="158189"/>
                </a:solidFill>
                <a:latin typeface="Arial" panose="020B0604020202020204" pitchFamily="34" charset="0"/>
                <a:cs typeface="Arial" panose="020B0604020202020204" pitchFamily="34" charset="0"/>
              </a:rPr>
              <a:t>1996</a:t>
            </a:r>
          </a:p>
        </p:txBody>
      </p:sp>
      <p:sp>
        <p:nvSpPr>
          <p:cNvPr id="40" name="Oval 39">
            <a:extLst>
              <a:ext uri="{FF2B5EF4-FFF2-40B4-BE49-F238E27FC236}">
                <a16:creationId xmlns:a16="http://schemas.microsoft.com/office/drawing/2014/main" id="{3E655619-6607-95EA-2440-7694870F82D6}"/>
              </a:ext>
            </a:extLst>
          </p:cNvPr>
          <p:cNvSpPr/>
          <p:nvPr/>
        </p:nvSpPr>
        <p:spPr>
          <a:xfrm>
            <a:off x="3536868"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CA" sz="1800" b="1">
                <a:solidFill>
                  <a:srgbClr val="158189"/>
                </a:solidFill>
                <a:latin typeface="Arial" panose="020B0604020202020204" pitchFamily="34" charset="0"/>
                <a:cs typeface="Arial" panose="020B0604020202020204" pitchFamily="34" charset="0"/>
              </a:rPr>
              <a:t>1973</a:t>
            </a:r>
            <a:endParaRPr lang="fr-FR" sz="1800" b="1">
              <a:solidFill>
                <a:srgbClr val="158189"/>
              </a:solidFill>
              <a:latin typeface="Arial" panose="020B0604020202020204" pitchFamily="34" charset="0"/>
              <a:cs typeface="Arial" panose="020B0604020202020204" pitchFamily="34" charset="0"/>
            </a:endParaRPr>
          </a:p>
        </p:txBody>
      </p:sp>
      <p:sp>
        <p:nvSpPr>
          <p:cNvPr id="41" name="Oval 40">
            <a:extLst>
              <a:ext uri="{FF2B5EF4-FFF2-40B4-BE49-F238E27FC236}">
                <a16:creationId xmlns:a16="http://schemas.microsoft.com/office/drawing/2014/main" id="{7212040B-835A-E8D5-4DB3-2607F9124E39}"/>
              </a:ext>
            </a:extLst>
          </p:cNvPr>
          <p:cNvSpPr/>
          <p:nvPr/>
        </p:nvSpPr>
        <p:spPr>
          <a:xfrm>
            <a:off x="9079568"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sz="1800" b="1">
                <a:solidFill>
                  <a:srgbClr val="158189"/>
                </a:solidFill>
                <a:latin typeface="Arial" panose="020B0604020202020204" pitchFamily="34" charset="0"/>
                <a:cs typeface="Arial" panose="020B0604020202020204" pitchFamily="34" charset="0"/>
              </a:rPr>
              <a:t>2018</a:t>
            </a:r>
          </a:p>
        </p:txBody>
      </p:sp>
      <p:sp>
        <p:nvSpPr>
          <p:cNvPr id="42" name="Oval 41">
            <a:extLst>
              <a:ext uri="{FF2B5EF4-FFF2-40B4-BE49-F238E27FC236}">
                <a16:creationId xmlns:a16="http://schemas.microsoft.com/office/drawing/2014/main" id="{F7752BBF-8E20-0523-8E80-91955A761B20}"/>
              </a:ext>
            </a:extLst>
          </p:cNvPr>
          <p:cNvSpPr/>
          <p:nvPr/>
        </p:nvSpPr>
        <p:spPr>
          <a:xfrm>
            <a:off x="7693893"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CA" sz="1800" b="1">
                <a:solidFill>
                  <a:srgbClr val="158189"/>
                </a:solidFill>
              </a:rPr>
              <a:t>2015</a:t>
            </a:r>
          </a:p>
        </p:txBody>
      </p:sp>
      <p:sp>
        <p:nvSpPr>
          <p:cNvPr id="43" name="Oval 42">
            <a:extLst>
              <a:ext uri="{FF2B5EF4-FFF2-40B4-BE49-F238E27FC236}">
                <a16:creationId xmlns:a16="http://schemas.microsoft.com/office/drawing/2014/main" id="{1F76DE89-8063-DEAF-A6EA-A3F4F8156443}"/>
              </a:ext>
            </a:extLst>
          </p:cNvPr>
          <p:cNvSpPr/>
          <p:nvPr/>
        </p:nvSpPr>
        <p:spPr>
          <a:xfrm>
            <a:off x="4922543"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sz="1800" b="1">
                <a:solidFill>
                  <a:srgbClr val="158189"/>
                </a:solidFill>
                <a:latin typeface="Arial" panose="020B0604020202020204" pitchFamily="34" charset="0"/>
                <a:cs typeface="Arial" panose="020B0604020202020204" pitchFamily="34" charset="0"/>
              </a:rPr>
              <a:t>1980</a:t>
            </a:r>
            <a:endParaRPr lang="fr-CA" sz="1800" b="1">
              <a:solidFill>
                <a:srgbClr val="158189"/>
              </a:solidFill>
              <a:latin typeface="Arial" panose="020B0604020202020204" pitchFamily="34" charset="0"/>
              <a:cs typeface="Arial" panose="020B0604020202020204" pitchFamily="34" charset="0"/>
            </a:endParaRPr>
          </a:p>
        </p:txBody>
      </p:sp>
      <p:sp>
        <p:nvSpPr>
          <p:cNvPr id="44" name="Oval 43">
            <a:extLst>
              <a:ext uri="{FF2B5EF4-FFF2-40B4-BE49-F238E27FC236}">
                <a16:creationId xmlns:a16="http://schemas.microsoft.com/office/drawing/2014/main" id="{54598862-19B3-F4D8-B099-85839B2BE5B5}"/>
              </a:ext>
            </a:extLst>
          </p:cNvPr>
          <p:cNvSpPr/>
          <p:nvPr/>
        </p:nvSpPr>
        <p:spPr>
          <a:xfrm>
            <a:off x="765518"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sz="1800" b="1">
                <a:solidFill>
                  <a:srgbClr val="158189"/>
                </a:solidFill>
                <a:latin typeface="Arial" panose="020B0604020202020204" pitchFamily="34" charset="0"/>
                <a:cs typeface="Arial" panose="020B0604020202020204" pitchFamily="34" charset="0"/>
              </a:rPr>
              <a:t>1950</a:t>
            </a:r>
          </a:p>
        </p:txBody>
      </p:sp>
      <p:sp>
        <p:nvSpPr>
          <p:cNvPr id="45" name="Oval 44">
            <a:extLst>
              <a:ext uri="{FF2B5EF4-FFF2-40B4-BE49-F238E27FC236}">
                <a16:creationId xmlns:a16="http://schemas.microsoft.com/office/drawing/2014/main" id="{38265F3F-82A3-2936-9E39-A42E4B3EC0F6}"/>
              </a:ext>
            </a:extLst>
          </p:cNvPr>
          <p:cNvSpPr/>
          <p:nvPr/>
        </p:nvSpPr>
        <p:spPr>
          <a:xfrm>
            <a:off x="2151193"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CA" sz="1800" b="1">
                <a:solidFill>
                  <a:srgbClr val="158189"/>
                </a:solidFill>
                <a:latin typeface="Arial" panose="020B0604020202020204" pitchFamily="34" charset="0"/>
                <a:cs typeface="Arial" panose="020B0604020202020204" pitchFamily="34" charset="0"/>
              </a:rPr>
              <a:t>1956</a:t>
            </a:r>
          </a:p>
        </p:txBody>
      </p:sp>
      <p:sp>
        <p:nvSpPr>
          <p:cNvPr id="47" name="Rectangle: Rounded Corners 46">
            <a:extLst>
              <a:ext uri="{FF2B5EF4-FFF2-40B4-BE49-F238E27FC236}">
                <a16:creationId xmlns:a16="http://schemas.microsoft.com/office/drawing/2014/main" id="{EE795DEE-063C-EF7F-DEB5-C801D1909696}"/>
              </a:ext>
            </a:extLst>
          </p:cNvPr>
          <p:cNvSpPr/>
          <p:nvPr/>
        </p:nvSpPr>
        <p:spPr>
          <a:xfrm>
            <a:off x="167794" y="2398903"/>
            <a:ext cx="2103120" cy="516424"/>
          </a:xfrm>
          <a:prstGeom prst="roundRect">
            <a:avLst>
              <a:gd name="adj" fmla="val 21527"/>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FR" sz="2000" b="1">
                <a:solidFill>
                  <a:srgbClr val="158189"/>
                </a:solidFill>
                <a:latin typeface="Arial" panose="020B0604020202020204" pitchFamily="34" charset="0"/>
                <a:cs typeface="Arial" panose="020B0604020202020204" pitchFamily="34" charset="0"/>
              </a:rPr>
              <a:t>Test de Turing</a:t>
            </a:r>
          </a:p>
        </p:txBody>
      </p:sp>
      <p:sp>
        <p:nvSpPr>
          <p:cNvPr id="55" name="Rectangle: Rounded Corners 54">
            <a:extLst>
              <a:ext uri="{FF2B5EF4-FFF2-40B4-BE49-F238E27FC236}">
                <a16:creationId xmlns:a16="http://schemas.microsoft.com/office/drawing/2014/main" id="{6BABE817-C786-BE6C-3665-9638CB80A90D}"/>
              </a:ext>
            </a:extLst>
          </p:cNvPr>
          <p:cNvSpPr/>
          <p:nvPr/>
        </p:nvSpPr>
        <p:spPr>
          <a:xfrm>
            <a:off x="1556833" y="4617766"/>
            <a:ext cx="2103120" cy="798490"/>
          </a:xfrm>
          <a:prstGeom prst="roundRect">
            <a:avLst>
              <a:gd name="adj" fmla="val 12895"/>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CA" sz="2000" b="1">
                <a:solidFill>
                  <a:srgbClr val="158189"/>
                </a:solidFill>
                <a:latin typeface="Arial" panose="020B0604020202020204" pitchFamily="34" charset="0"/>
                <a:cs typeface="Arial" panose="020B0604020202020204" pitchFamily="34" charset="0"/>
              </a:rPr>
              <a:t>Conférence de Dartmouth</a:t>
            </a:r>
            <a:endParaRPr lang="en-US" sz="2000" b="1">
              <a:solidFill>
                <a:srgbClr val="158189"/>
              </a:solidFill>
              <a:latin typeface="Arial" panose="020B0604020202020204" pitchFamily="34" charset="0"/>
              <a:cs typeface="Arial" panose="020B0604020202020204" pitchFamily="34" charset="0"/>
            </a:endParaRPr>
          </a:p>
        </p:txBody>
      </p:sp>
      <p:sp>
        <p:nvSpPr>
          <p:cNvPr id="56" name="Rectangle: Rounded Corners 55">
            <a:extLst>
              <a:ext uri="{FF2B5EF4-FFF2-40B4-BE49-F238E27FC236}">
                <a16:creationId xmlns:a16="http://schemas.microsoft.com/office/drawing/2014/main" id="{974F8C5A-963B-32F3-B0CA-B4FA1743B8EE}"/>
              </a:ext>
            </a:extLst>
          </p:cNvPr>
          <p:cNvSpPr/>
          <p:nvPr/>
        </p:nvSpPr>
        <p:spPr>
          <a:xfrm>
            <a:off x="2942508" y="2116836"/>
            <a:ext cx="2103120" cy="798490"/>
          </a:xfrm>
          <a:prstGeom prst="roundRect">
            <a:avLst>
              <a:gd name="adj" fmla="val 12895"/>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CA" sz="2000" b="1">
                <a:solidFill>
                  <a:srgbClr val="158189"/>
                </a:solidFill>
                <a:latin typeface="Arial" panose="020B0604020202020204" pitchFamily="34" charset="0"/>
                <a:cs typeface="Arial" panose="020B0604020202020204" pitchFamily="34" charset="0"/>
              </a:rPr>
              <a:t>Premier hiver </a:t>
            </a:r>
          </a:p>
          <a:p>
            <a:pPr algn="ctr"/>
            <a:r>
              <a:rPr lang="fr-CA" sz="2000" b="1">
                <a:solidFill>
                  <a:srgbClr val="158189"/>
                </a:solidFill>
                <a:latin typeface="Arial" panose="020B0604020202020204" pitchFamily="34" charset="0"/>
                <a:cs typeface="Arial" panose="020B0604020202020204" pitchFamily="34" charset="0"/>
              </a:rPr>
              <a:t>de l’IA</a:t>
            </a:r>
          </a:p>
        </p:txBody>
      </p:sp>
      <p:sp>
        <p:nvSpPr>
          <p:cNvPr id="57" name="Rectangle: Rounded Corners 56">
            <a:extLst>
              <a:ext uri="{FF2B5EF4-FFF2-40B4-BE49-F238E27FC236}">
                <a16:creationId xmlns:a16="http://schemas.microsoft.com/office/drawing/2014/main" id="{5DE6148B-0916-E39C-72BF-08E72B605E94}"/>
              </a:ext>
            </a:extLst>
          </p:cNvPr>
          <p:cNvSpPr/>
          <p:nvPr/>
        </p:nvSpPr>
        <p:spPr>
          <a:xfrm>
            <a:off x="4328183" y="4617765"/>
            <a:ext cx="2103120" cy="798490"/>
          </a:xfrm>
          <a:prstGeom prst="roundRect">
            <a:avLst>
              <a:gd name="adj" fmla="val 12895"/>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CA" sz="2000" b="1">
                <a:solidFill>
                  <a:srgbClr val="158189"/>
                </a:solidFill>
                <a:latin typeface="Arial" panose="020B0604020202020204" pitchFamily="34" charset="0"/>
                <a:cs typeface="Arial" panose="020B0604020202020204" pitchFamily="34" charset="0"/>
              </a:rPr>
              <a:t>Premier été</a:t>
            </a:r>
          </a:p>
          <a:p>
            <a:pPr algn="ctr"/>
            <a:r>
              <a:rPr lang="fr-CA" sz="2000" b="1">
                <a:solidFill>
                  <a:srgbClr val="158189"/>
                </a:solidFill>
                <a:latin typeface="Arial" panose="020B0604020202020204" pitchFamily="34" charset="0"/>
                <a:cs typeface="Arial" panose="020B0604020202020204" pitchFamily="34" charset="0"/>
              </a:rPr>
              <a:t>de l’IA</a:t>
            </a:r>
          </a:p>
        </p:txBody>
      </p:sp>
      <p:sp>
        <p:nvSpPr>
          <p:cNvPr id="61" name="Rectangle: Rounded Corners 60">
            <a:extLst>
              <a:ext uri="{FF2B5EF4-FFF2-40B4-BE49-F238E27FC236}">
                <a16:creationId xmlns:a16="http://schemas.microsoft.com/office/drawing/2014/main" id="{C8ADA2A8-ADFE-CA43-5A0D-80DF45E79BEF}"/>
              </a:ext>
            </a:extLst>
          </p:cNvPr>
          <p:cNvSpPr/>
          <p:nvPr/>
        </p:nvSpPr>
        <p:spPr>
          <a:xfrm>
            <a:off x="5717222" y="2398903"/>
            <a:ext cx="2103120" cy="516424"/>
          </a:xfrm>
          <a:prstGeom prst="roundRect">
            <a:avLst>
              <a:gd name="adj" fmla="val 21527"/>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FR" sz="2000" b="1" err="1">
                <a:solidFill>
                  <a:srgbClr val="158189"/>
                </a:solidFill>
                <a:latin typeface="Arial" panose="020B0604020202020204" pitchFamily="34" charset="0"/>
                <a:cs typeface="Arial" panose="020B0604020202020204" pitchFamily="34" charset="0"/>
              </a:rPr>
              <a:t>DeepBlue</a:t>
            </a:r>
            <a:endParaRPr lang="fr-FR" sz="2000" b="1">
              <a:solidFill>
                <a:srgbClr val="158189"/>
              </a:solidFill>
              <a:latin typeface="Arial" panose="020B0604020202020204" pitchFamily="34" charset="0"/>
              <a:cs typeface="Arial" panose="020B0604020202020204" pitchFamily="34" charset="0"/>
            </a:endParaRPr>
          </a:p>
        </p:txBody>
      </p:sp>
      <p:sp>
        <p:nvSpPr>
          <p:cNvPr id="63" name="Rectangle: Rounded Corners 62">
            <a:extLst>
              <a:ext uri="{FF2B5EF4-FFF2-40B4-BE49-F238E27FC236}">
                <a16:creationId xmlns:a16="http://schemas.microsoft.com/office/drawing/2014/main" id="{DF92CA40-999F-0A9B-140B-762DA49ED230}"/>
              </a:ext>
            </a:extLst>
          </p:cNvPr>
          <p:cNvSpPr/>
          <p:nvPr/>
        </p:nvSpPr>
        <p:spPr>
          <a:xfrm>
            <a:off x="8487173" y="2398903"/>
            <a:ext cx="2099189" cy="516424"/>
          </a:xfrm>
          <a:prstGeom prst="roundRect">
            <a:avLst>
              <a:gd name="adj" fmla="val 21527"/>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FR" sz="2000" b="1">
                <a:solidFill>
                  <a:srgbClr val="158189"/>
                </a:solidFill>
                <a:latin typeface="Arial" panose="020B0604020202020204" pitchFamily="34" charset="0"/>
                <a:cs typeface="Arial" panose="020B0604020202020204" pitchFamily="34" charset="0"/>
              </a:rPr>
              <a:t>GPT-2</a:t>
            </a:r>
          </a:p>
        </p:txBody>
      </p:sp>
      <p:sp>
        <p:nvSpPr>
          <p:cNvPr id="64" name="Rectangle: Rounded Corners 63">
            <a:extLst>
              <a:ext uri="{FF2B5EF4-FFF2-40B4-BE49-F238E27FC236}">
                <a16:creationId xmlns:a16="http://schemas.microsoft.com/office/drawing/2014/main" id="{71EE04A5-4D43-3F5E-F33F-EA7DE6A4076B}"/>
              </a:ext>
            </a:extLst>
          </p:cNvPr>
          <p:cNvSpPr/>
          <p:nvPr/>
        </p:nvSpPr>
        <p:spPr>
          <a:xfrm>
            <a:off x="9870883" y="4621647"/>
            <a:ext cx="2099189" cy="798485"/>
          </a:xfrm>
          <a:prstGeom prst="roundRect">
            <a:avLst>
              <a:gd name="adj" fmla="val 14046"/>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CA" sz="2000" b="1">
                <a:solidFill>
                  <a:srgbClr val="158189"/>
                </a:solidFill>
              </a:rPr>
              <a:t>Démocratisation de GPT-3</a:t>
            </a:r>
          </a:p>
        </p:txBody>
      </p:sp>
      <p:sp>
        <p:nvSpPr>
          <p:cNvPr id="65" name="Rectangle: Rounded Corners 64">
            <a:extLst>
              <a:ext uri="{FF2B5EF4-FFF2-40B4-BE49-F238E27FC236}">
                <a16:creationId xmlns:a16="http://schemas.microsoft.com/office/drawing/2014/main" id="{C28277B3-9ACC-2F03-F036-CDA91791F488}"/>
              </a:ext>
            </a:extLst>
          </p:cNvPr>
          <p:cNvSpPr/>
          <p:nvPr/>
        </p:nvSpPr>
        <p:spPr>
          <a:xfrm>
            <a:off x="7099533" y="4617764"/>
            <a:ext cx="2103120" cy="516424"/>
          </a:xfrm>
          <a:prstGeom prst="roundRect">
            <a:avLst>
              <a:gd name="adj" fmla="val 21527"/>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CA" sz="2000" b="1" err="1">
                <a:solidFill>
                  <a:srgbClr val="158189"/>
                </a:solidFill>
              </a:rPr>
              <a:t>AlphaGo</a:t>
            </a:r>
            <a:endParaRPr lang="en-US" sz="2000" b="1">
              <a:solidFill>
                <a:srgbClr val="158189"/>
              </a:solidFill>
            </a:endParaRPr>
          </a:p>
        </p:txBody>
      </p:sp>
      <p:sp>
        <p:nvSpPr>
          <p:cNvPr id="74" name="Oval 73">
            <a:extLst>
              <a:ext uri="{FF2B5EF4-FFF2-40B4-BE49-F238E27FC236}">
                <a16:creationId xmlns:a16="http://schemas.microsoft.com/office/drawing/2014/main" id="{57B098E7-77DA-CFBF-8C3E-1362A618FFC7}"/>
              </a:ext>
            </a:extLst>
          </p:cNvPr>
          <p:cNvSpPr/>
          <p:nvPr/>
        </p:nvSpPr>
        <p:spPr>
          <a:xfrm>
            <a:off x="10465243"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sz="1800" b="1">
                <a:solidFill>
                  <a:srgbClr val="158189"/>
                </a:solidFill>
                <a:latin typeface="Arial" panose="020B0604020202020204" pitchFamily="34" charset="0"/>
                <a:cs typeface="Arial" panose="020B0604020202020204" pitchFamily="34" charset="0"/>
              </a:rPr>
              <a:t>2022</a:t>
            </a:r>
          </a:p>
        </p:txBody>
      </p:sp>
      <p:cxnSp>
        <p:nvCxnSpPr>
          <p:cNvPr id="76" name="Straight Connector 75">
            <a:extLst>
              <a:ext uri="{FF2B5EF4-FFF2-40B4-BE49-F238E27FC236}">
                <a16:creationId xmlns:a16="http://schemas.microsoft.com/office/drawing/2014/main" id="{EE5D6B4B-914D-E843-AA0B-50A7C56B784A}"/>
              </a:ext>
            </a:extLst>
          </p:cNvPr>
          <p:cNvCxnSpPr>
            <a:cxnSpLocks/>
          </p:cNvCxnSpPr>
          <p:nvPr/>
        </p:nvCxnSpPr>
        <p:spPr>
          <a:xfrm>
            <a:off x="1563884" y="3766546"/>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E74A6154-4AC5-4074-45DF-10E7B344B4C7}"/>
              </a:ext>
            </a:extLst>
          </p:cNvPr>
          <p:cNvCxnSpPr>
            <a:cxnSpLocks/>
          </p:cNvCxnSpPr>
          <p:nvPr/>
        </p:nvCxnSpPr>
        <p:spPr>
          <a:xfrm>
            <a:off x="2975641" y="3766546"/>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372B502D-FBAD-D565-2810-268D03A8D73A}"/>
              </a:ext>
            </a:extLst>
          </p:cNvPr>
          <p:cNvCxnSpPr>
            <a:cxnSpLocks/>
          </p:cNvCxnSpPr>
          <p:nvPr/>
        </p:nvCxnSpPr>
        <p:spPr>
          <a:xfrm>
            <a:off x="4399419" y="3766546"/>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55B692AE-F983-2A61-7A65-F0B3FCE196EB}"/>
              </a:ext>
            </a:extLst>
          </p:cNvPr>
          <p:cNvCxnSpPr>
            <a:cxnSpLocks/>
          </p:cNvCxnSpPr>
          <p:nvPr/>
        </p:nvCxnSpPr>
        <p:spPr>
          <a:xfrm>
            <a:off x="5804817" y="3766546"/>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F64D33A1-B90D-4D8B-D966-D0319ABB36F7}"/>
              </a:ext>
            </a:extLst>
          </p:cNvPr>
          <p:cNvCxnSpPr>
            <a:cxnSpLocks/>
          </p:cNvCxnSpPr>
          <p:nvPr/>
        </p:nvCxnSpPr>
        <p:spPr>
          <a:xfrm>
            <a:off x="7173455" y="3766546"/>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B5888C9D-69AA-FA17-2406-848B9F521042}"/>
              </a:ext>
            </a:extLst>
          </p:cNvPr>
          <p:cNvCxnSpPr>
            <a:cxnSpLocks/>
          </p:cNvCxnSpPr>
          <p:nvPr/>
        </p:nvCxnSpPr>
        <p:spPr>
          <a:xfrm>
            <a:off x="8519119" y="3782132"/>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978DF022-130A-858F-6251-BE6F28A0E2C9}"/>
              </a:ext>
            </a:extLst>
          </p:cNvPr>
          <p:cNvCxnSpPr>
            <a:cxnSpLocks/>
          </p:cNvCxnSpPr>
          <p:nvPr/>
        </p:nvCxnSpPr>
        <p:spPr>
          <a:xfrm>
            <a:off x="9912689" y="3782132"/>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39B8D823-8FDC-70B1-EFF0-E3C845763202}"/>
              </a:ext>
            </a:extLst>
          </p:cNvPr>
          <p:cNvCxnSpPr>
            <a:cxnSpLocks/>
          </p:cNvCxnSpPr>
          <p:nvPr/>
        </p:nvCxnSpPr>
        <p:spPr>
          <a:xfrm rot="5400000">
            <a:off x="6527343" y="3143815"/>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1CE75A1C-3706-ADFF-92A5-D25908509A93}"/>
              </a:ext>
            </a:extLst>
          </p:cNvPr>
          <p:cNvCxnSpPr>
            <a:cxnSpLocks/>
          </p:cNvCxnSpPr>
          <p:nvPr/>
        </p:nvCxnSpPr>
        <p:spPr>
          <a:xfrm rot="5400000">
            <a:off x="3756341" y="3101797"/>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1D60A395-7F55-41FA-5657-CE5865DC543C}"/>
              </a:ext>
            </a:extLst>
          </p:cNvPr>
          <p:cNvCxnSpPr>
            <a:cxnSpLocks/>
          </p:cNvCxnSpPr>
          <p:nvPr/>
        </p:nvCxnSpPr>
        <p:spPr>
          <a:xfrm rot="5400000">
            <a:off x="997004" y="3143815"/>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7A5FB5A1-AE27-3F32-495C-0C68A5673781}"/>
              </a:ext>
            </a:extLst>
          </p:cNvPr>
          <p:cNvCxnSpPr>
            <a:cxnSpLocks/>
          </p:cNvCxnSpPr>
          <p:nvPr/>
        </p:nvCxnSpPr>
        <p:spPr>
          <a:xfrm rot="5400000">
            <a:off x="9305596" y="3128368"/>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6A9AD0C4-D430-2EAF-DFF1-83C14DAAD1DE}"/>
              </a:ext>
            </a:extLst>
          </p:cNvPr>
          <p:cNvCxnSpPr>
            <a:cxnSpLocks/>
          </p:cNvCxnSpPr>
          <p:nvPr/>
        </p:nvCxnSpPr>
        <p:spPr>
          <a:xfrm rot="5400000">
            <a:off x="7934731" y="4408116"/>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185F7A70-0945-6C0C-847B-C2E5C60E6684}"/>
              </a:ext>
            </a:extLst>
          </p:cNvPr>
          <p:cNvCxnSpPr>
            <a:cxnSpLocks/>
          </p:cNvCxnSpPr>
          <p:nvPr/>
        </p:nvCxnSpPr>
        <p:spPr>
          <a:xfrm rot="5400000">
            <a:off x="5163729" y="4425833"/>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45B12535-575C-85F6-D026-B7A98545E88C}"/>
              </a:ext>
            </a:extLst>
          </p:cNvPr>
          <p:cNvCxnSpPr>
            <a:cxnSpLocks/>
          </p:cNvCxnSpPr>
          <p:nvPr/>
        </p:nvCxnSpPr>
        <p:spPr>
          <a:xfrm rot="5400000">
            <a:off x="2404392" y="4408116"/>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D9483844-F36B-63CE-A6BF-1936D5BB5C63}"/>
              </a:ext>
            </a:extLst>
          </p:cNvPr>
          <p:cNvCxnSpPr>
            <a:cxnSpLocks/>
          </p:cNvCxnSpPr>
          <p:nvPr/>
        </p:nvCxnSpPr>
        <p:spPr>
          <a:xfrm rot="5400000">
            <a:off x="10712984" y="4392669"/>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pic>
        <p:nvPicPr>
          <p:cNvPr id="121" name="Graphic 120">
            <a:extLst>
              <a:ext uri="{FF2B5EF4-FFF2-40B4-BE49-F238E27FC236}">
                <a16:creationId xmlns:a16="http://schemas.microsoft.com/office/drawing/2014/main" id="{511C066E-769A-BF63-1A5F-E10E9953A27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44906" y="5322868"/>
            <a:ext cx="1824066" cy="1563484"/>
          </a:xfrm>
          <a:prstGeom prst="rect">
            <a:avLst/>
          </a:prstGeom>
        </p:spPr>
      </p:pic>
      <p:pic>
        <p:nvPicPr>
          <p:cNvPr id="125" name="Graphic 124">
            <a:extLst>
              <a:ext uri="{FF2B5EF4-FFF2-40B4-BE49-F238E27FC236}">
                <a16:creationId xmlns:a16="http://schemas.microsoft.com/office/drawing/2014/main" id="{3CC08A90-6941-0B48-74F1-8E1250621D9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33950" y="5367907"/>
            <a:ext cx="1674268" cy="1435086"/>
          </a:xfrm>
          <a:prstGeom prst="rect">
            <a:avLst/>
          </a:prstGeom>
        </p:spPr>
      </p:pic>
      <p:sp>
        <p:nvSpPr>
          <p:cNvPr id="5" name="ZoneTexte 4">
            <a:extLst>
              <a:ext uri="{FF2B5EF4-FFF2-40B4-BE49-F238E27FC236}">
                <a16:creationId xmlns:a16="http://schemas.microsoft.com/office/drawing/2014/main" id="{9C9354F4-1361-1E2B-C969-889E72110625}"/>
              </a:ext>
            </a:extLst>
          </p:cNvPr>
          <p:cNvSpPr txBox="1"/>
          <p:nvPr/>
        </p:nvSpPr>
        <p:spPr>
          <a:xfrm>
            <a:off x="7770224" y="79653"/>
            <a:ext cx="4479111" cy="246221"/>
          </a:xfrm>
          <a:prstGeom prst="rect">
            <a:avLst/>
          </a:prstGeom>
          <a:noFill/>
        </p:spPr>
        <p:txBody>
          <a:bodyPr wrap="none" rtlCol="0">
            <a:spAutoFit/>
          </a:bodyPr>
          <a:lstStyle/>
          <a:p>
            <a:r>
              <a:rPr lang="fr-CA" sz="1000" dirty="0">
                <a:latin typeface="Arial" panose="020B0604020202020204" pitchFamily="34" charset="0"/>
                <a:cs typeface="Arial" panose="020B0604020202020204" pitchFamily="34" charset="0"/>
              </a:rPr>
              <a:t>(réalisé à partir de </a:t>
            </a:r>
            <a:r>
              <a:rPr lang="fr-CA" sz="1000" dirty="0" err="1">
                <a:latin typeface="Arial" panose="020B0604020202020204" pitchFamily="34" charset="0"/>
                <a:cs typeface="Arial" panose="020B0604020202020204" pitchFamily="34" charset="0"/>
              </a:rPr>
              <a:t>Joussemet</a:t>
            </a:r>
            <a:r>
              <a:rPr lang="fr-CA" sz="1000" dirty="0">
                <a:latin typeface="Arial" panose="020B0604020202020204" pitchFamily="34" charset="0"/>
                <a:cs typeface="Arial" panose="020B0604020202020204" pitchFamily="34" charset="0"/>
              </a:rPr>
              <a:t> et Meurs</a:t>
            </a:r>
            <a:r>
              <a:rPr lang="fr-CA" sz="1000">
                <a:latin typeface="Arial" panose="020B0604020202020204" pitchFamily="34" charset="0"/>
                <a:cs typeface="Arial" panose="020B0604020202020204" pitchFamily="34" charset="0"/>
              </a:rPr>
              <a:t>, 2024 ; </a:t>
            </a:r>
            <a:r>
              <a:rPr lang="fr-CA" sz="1000" dirty="0">
                <a:latin typeface="Arial" panose="020B0604020202020204" pitchFamily="34" charset="0"/>
                <a:cs typeface="Arial" panose="020B0604020202020204" pitchFamily="34" charset="0"/>
              </a:rPr>
              <a:t>Université de Genève, 2024) </a:t>
            </a:r>
          </a:p>
        </p:txBody>
      </p:sp>
    </p:spTree>
    <p:extLst>
      <p:ext uri="{BB962C8B-B14F-4D97-AF65-F5344CB8AC3E}">
        <p14:creationId xmlns:p14="http://schemas.microsoft.com/office/powerpoint/2010/main" val="21957362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22" presetClass="entr" presetSubtype="8" fill="hold" nodeType="withEffect">
                                  <p:stCondLst>
                                    <p:cond delay="500"/>
                                  </p:stCondLst>
                                  <p:childTnLst>
                                    <p:set>
                                      <p:cBhvr>
                                        <p:cTn id="12" dur="1" fill="hold">
                                          <p:stCondLst>
                                            <p:cond delay="0"/>
                                          </p:stCondLst>
                                        </p:cTn>
                                        <p:tgtEl>
                                          <p:spTgt spid="75"/>
                                        </p:tgtEl>
                                        <p:attrNameLst>
                                          <p:attrName>style.visibility</p:attrName>
                                        </p:attrNameLst>
                                      </p:cBhvr>
                                      <p:to>
                                        <p:strVal val="visible"/>
                                      </p:to>
                                    </p:set>
                                    <p:animEffect transition="in" filter="wipe(left)">
                                      <p:cBhvr>
                                        <p:cTn id="13" dur="500"/>
                                        <p:tgtEl>
                                          <p:spTgt spid="75"/>
                                        </p:tgtEl>
                                      </p:cBhvr>
                                    </p:animEffect>
                                  </p:childTnLst>
                                </p:cTn>
                              </p:par>
                              <p:par>
                                <p:cTn id="14" presetID="22" presetClass="entr" presetSubtype="8" fill="hold" nodeType="withEffect">
                                  <p:stCondLst>
                                    <p:cond delay="500"/>
                                  </p:stCondLst>
                                  <p:childTnLst>
                                    <p:set>
                                      <p:cBhvr>
                                        <p:cTn id="15" dur="1" fill="hold">
                                          <p:stCondLst>
                                            <p:cond delay="0"/>
                                          </p:stCondLst>
                                        </p:cTn>
                                        <p:tgtEl>
                                          <p:spTgt spid="76"/>
                                        </p:tgtEl>
                                        <p:attrNameLst>
                                          <p:attrName>style.visibility</p:attrName>
                                        </p:attrNameLst>
                                      </p:cBhvr>
                                      <p:to>
                                        <p:strVal val="visible"/>
                                      </p:to>
                                    </p:set>
                                    <p:animEffect transition="in" filter="wipe(left)">
                                      <p:cBhvr>
                                        <p:cTn id="16" dur="500"/>
                                        <p:tgtEl>
                                          <p:spTgt spid="76"/>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22" presetClass="entr" presetSubtype="4" fill="hold" nodeType="withEffect">
                                  <p:stCondLst>
                                    <p:cond delay="500"/>
                                  </p:stCondLst>
                                  <p:childTnLst>
                                    <p:set>
                                      <p:cBhvr>
                                        <p:cTn id="21" dur="1" fill="hold">
                                          <p:stCondLst>
                                            <p:cond delay="0"/>
                                          </p:stCondLst>
                                        </p:cTn>
                                        <p:tgtEl>
                                          <p:spTgt spid="99"/>
                                        </p:tgtEl>
                                        <p:attrNameLst>
                                          <p:attrName>style.visibility</p:attrName>
                                        </p:attrNameLst>
                                      </p:cBhvr>
                                      <p:to>
                                        <p:strVal val="visible"/>
                                      </p:to>
                                    </p:set>
                                    <p:animEffect transition="in" filter="wipe(down)">
                                      <p:cBhvr>
                                        <p:cTn id="22" dur="500"/>
                                        <p:tgtEl>
                                          <p:spTgt spid="99"/>
                                        </p:tgtEl>
                                      </p:cBhvr>
                                    </p:animEffect>
                                  </p:childTnLst>
                                </p:cTn>
                              </p:par>
                              <p:par>
                                <p:cTn id="23" presetID="22" presetClass="entr" presetSubtype="4" fill="hold" nodeType="withEffect">
                                  <p:stCondLst>
                                    <p:cond delay="500"/>
                                  </p:stCondLst>
                                  <p:childTnLst>
                                    <p:set>
                                      <p:cBhvr>
                                        <p:cTn id="24" dur="1" fill="hold">
                                          <p:stCondLst>
                                            <p:cond delay="0"/>
                                          </p:stCondLst>
                                        </p:cTn>
                                        <p:tgtEl>
                                          <p:spTgt spid="100"/>
                                        </p:tgtEl>
                                        <p:attrNameLst>
                                          <p:attrName>style.visibility</p:attrName>
                                        </p:attrNameLst>
                                      </p:cBhvr>
                                      <p:to>
                                        <p:strVal val="visible"/>
                                      </p:to>
                                    </p:set>
                                    <p:animEffect transition="in" filter="wipe(down)">
                                      <p:cBhvr>
                                        <p:cTn id="25" dur="500"/>
                                        <p:tgtEl>
                                          <p:spTgt spid="100"/>
                                        </p:tgtEl>
                                      </p:cBhvr>
                                    </p:animEffect>
                                  </p:childTnLst>
                                </p:cTn>
                              </p:par>
                              <p:par>
                                <p:cTn id="26" presetID="10" presetClass="entr" presetSubtype="0" fill="hold" nodeType="withEffect">
                                  <p:stCondLst>
                                    <p:cond delay="500"/>
                                  </p:stCondLst>
                                  <p:childTnLst>
                                    <p:set>
                                      <p:cBhvr>
                                        <p:cTn id="27" dur="1" fill="hold">
                                          <p:stCondLst>
                                            <p:cond delay="0"/>
                                          </p:stCondLst>
                                        </p:cTn>
                                        <p:tgtEl>
                                          <p:spTgt spid="123"/>
                                        </p:tgtEl>
                                        <p:attrNameLst>
                                          <p:attrName>style.visibility</p:attrName>
                                        </p:attrNameLst>
                                      </p:cBhvr>
                                      <p:to>
                                        <p:strVal val="visible"/>
                                      </p:to>
                                    </p:set>
                                    <p:animEffect transition="in" filter="fade">
                                      <p:cBhvr>
                                        <p:cTn id="28" dur="1000"/>
                                        <p:tgtEl>
                                          <p:spTgt spid="123"/>
                                        </p:tgtEl>
                                      </p:cBhvr>
                                    </p:animEffect>
                                  </p:childTnLst>
                                </p:cTn>
                              </p:par>
                              <p:par>
                                <p:cTn id="29" presetID="42" presetClass="path" presetSubtype="0" accel="50000" decel="50000" fill="hold" nodeType="withEffect">
                                  <p:stCondLst>
                                    <p:cond delay="500"/>
                                  </p:stCondLst>
                                  <p:childTnLst>
                                    <p:animMotion origin="layout" path="M -4.58333E-6 4.81481E-6 L -4.58333E-6 0.08333 " pathEditMode="relative" rAng="0" ptsTypes="AA">
                                      <p:cBhvr>
                                        <p:cTn id="30" dur="1000" spd="-100000" fill="hold"/>
                                        <p:tgtEl>
                                          <p:spTgt spid="123"/>
                                        </p:tgtEl>
                                        <p:attrNameLst>
                                          <p:attrName>ppt_x</p:attrName>
                                          <p:attrName>ppt_y</p:attrName>
                                        </p:attrNameLst>
                                      </p:cBhvr>
                                      <p:rCtr x="0" y="4167"/>
                                    </p:animMotion>
                                  </p:childTnLst>
                                </p:cTn>
                              </p:par>
                              <p:par>
                                <p:cTn id="31" presetID="10" presetClass="entr" presetSubtype="0" fill="hold" nodeType="withEffect">
                                  <p:stCondLst>
                                    <p:cond delay="500"/>
                                  </p:stCondLst>
                                  <p:childTnLst>
                                    <p:set>
                                      <p:cBhvr>
                                        <p:cTn id="32" dur="1" fill="hold">
                                          <p:stCondLst>
                                            <p:cond delay="0"/>
                                          </p:stCondLst>
                                        </p:cTn>
                                        <p:tgtEl>
                                          <p:spTgt spid="128"/>
                                        </p:tgtEl>
                                        <p:attrNameLst>
                                          <p:attrName>style.visibility</p:attrName>
                                        </p:attrNameLst>
                                      </p:cBhvr>
                                      <p:to>
                                        <p:strVal val="visible"/>
                                      </p:to>
                                    </p:set>
                                    <p:animEffect transition="in" filter="fade">
                                      <p:cBhvr>
                                        <p:cTn id="33" dur="1000"/>
                                        <p:tgtEl>
                                          <p:spTgt spid="128"/>
                                        </p:tgtEl>
                                      </p:cBhvr>
                                    </p:animEffect>
                                  </p:childTnLst>
                                </p:cTn>
                              </p:par>
                              <p:par>
                                <p:cTn id="34" presetID="42" presetClass="path" presetSubtype="0" accel="50000" decel="50000" fill="hold" nodeType="withEffect">
                                  <p:stCondLst>
                                    <p:cond delay="500"/>
                                  </p:stCondLst>
                                  <p:childTnLst>
                                    <p:animMotion origin="layout" path="M 3.95833E-6 -1.85185E-6 L 3.95833E-6 0.06505 " pathEditMode="relative" rAng="0" ptsTypes="AA">
                                      <p:cBhvr>
                                        <p:cTn id="35" dur="1000" spd="-100000" fill="hold"/>
                                        <p:tgtEl>
                                          <p:spTgt spid="128"/>
                                        </p:tgtEl>
                                        <p:attrNameLst>
                                          <p:attrName>ppt_x</p:attrName>
                                          <p:attrName>ppt_y</p:attrName>
                                        </p:attrNameLst>
                                      </p:cBhvr>
                                      <p:rCtr x="0" y="3241"/>
                                    </p:animMotion>
                                  </p:childTnLst>
                                </p:cTn>
                              </p:par>
                              <p:par>
                                <p:cTn id="36" presetID="10" presetClass="entr" presetSubtype="0" fill="hold" grpId="0" nodeType="withEffect">
                                  <p:stCondLst>
                                    <p:cond delay="75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22" presetClass="entr" presetSubtype="8" fill="hold" nodeType="withEffect">
                                  <p:stCondLst>
                                    <p:cond delay="1000"/>
                                  </p:stCondLst>
                                  <p:childTnLst>
                                    <p:set>
                                      <p:cBhvr>
                                        <p:cTn id="40" dur="1" fill="hold">
                                          <p:stCondLst>
                                            <p:cond delay="0"/>
                                          </p:stCondLst>
                                        </p:cTn>
                                        <p:tgtEl>
                                          <p:spTgt spid="79"/>
                                        </p:tgtEl>
                                        <p:attrNameLst>
                                          <p:attrName>style.visibility</p:attrName>
                                        </p:attrNameLst>
                                      </p:cBhvr>
                                      <p:to>
                                        <p:strVal val="visible"/>
                                      </p:to>
                                    </p:set>
                                    <p:animEffect transition="in" filter="wipe(left)">
                                      <p:cBhvr>
                                        <p:cTn id="41" dur="500"/>
                                        <p:tgtEl>
                                          <p:spTgt spid="79"/>
                                        </p:tgtEl>
                                      </p:cBhvr>
                                    </p:animEffect>
                                  </p:childTnLst>
                                </p:cTn>
                              </p:par>
                              <p:par>
                                <p:cTn id="42" presetID="22" presetClass="entr" presetSubtype="8" fill="hold" nodeType="withEffect">
                                  <p:stCondLst>
                                    <p:cond delay="1000"/>
                                  </p:stCondLst>
                                  <p:childTnLst>
                                    <p:set>
                                      <p:cBhvr>
                                        <p:cTn id="43" dur="1" fill="hold">
                                          <p:stCondLst>
                                            <p:cond delay="0"/>
                                          </p:stCondLst>
                                        </p:cTn>
                                        <p:tgtEl>
                                          <p:spTgt spid="80"/>
                                        </p:tgtEl>
                                        <p:attrNameLst>
                                          <p:attrName>style.visibility</p:attrName>
                                        </p:attrNameLst>
                                      </p:cBhvr>
                                      <p:to>
                                        <p:strVal val="visible"/>
                                      </p:to>
                                    </p:set>
                                    <p:animEffect transition="in" filter="wipe(left)">
                                      <p:cBhvr>
                                        <p:cTn id="44" dur="500"/>
                                        <p:tgtEl>
                                          <p:spTgt spid="80"/>
                                        </p:tgtEl>
                                      </p:cBhvr>
                                    </p:animEffect>
                                  </p:childTnLst>
                                </p:cTn>
                              </p:par>
                              <p:par>
                                <p:cTn id="45" presetID="10" presetClass="entr" presetSubtype="0" fill="hold" grpId="0" nodeType="withEffect">
                                  <p:stCondLst>
                                    <p:cond delay="100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par>
                                <p:cTn id="48" presetID="10" presetClass="entr" presetSubtype="0" fill="hold" nodeType="withEffect">
                                  <p:stCondLst>
                                    <p:cond delay="1000"/>
                                  </p:stCondLst>
                                  <p:childTnLst>
                                    <p:set>
                                      <p:cBhvr>
                                        <p:cTn id="49" dur="1" fill="hold">
                                          <p:stCondLst>
                                            <p:cond delay="0"/>
                                          </p:stCondLst>
                                        </p:cTn>
                                        <p:tgtEl>
                                          <p:spTgt spid="107"/>
                                        </p:tgtEl>
                                        <p:attrNameLst>
                                          <p:attrName>style.visibility</p:attrName>
                                        </p:attrNameLst>
                                      </p:cBhvr>
                                      <p:to>
                                        <p:strVal val="visible"/>
                                      </p:to>
                                    </p:set>
                                    <p:animEffect transition="in" filter="fade">
                                      <p:cBhvr>
                                        <p:cTn id="50" dur="500"/>
                                        <p:tgtEl>
                                          <p:spTgt spid="107"/>
                                        </p:tgtEl>
                                      </p:cBhvr>
                                    </p:animEffect>
                                  </p:childTnLst>
                                </p:cTn>
                              </p:par>
                              <p:par>
                                <p:cTn id="51" presetID="10" presetClass="entr" presetSubtype="0" fill="hold" nodeType="withEffect">
                                  <p:stCondLst>
                                    <p:cond delay="1000"/>
                                  </p:stCondLst>
                                  <p:childTnLst>
                                    <p:set>
                                      <p:cBhvr>
                                        <p:cTn id="52" dur="1" fill="hold">
                                          <p:stCondLst>
                                            <p:cond delay="0"/>
                                          </p:stCondLst>
                                        </p:cTn>
                                        <p:tgtEl>
                                          <p:spTgt spid="108"/>
                                        </p:tgtEl>
                                        <p:attrNameLst>
                                          <p:attrName>style.visibility</p:attrName>
                                        </p:attrNameLst>
                                      </p:cBhvr>
                                      <p:to>
                                        <p:strVal val="visible"/>
                                      </p:to>
                                    </p:set>
                                    <p:animEffect transition="in" filter="fade">
                                      <p:cBhvr>
                                        <p:cTn id="53" dur="500"/>
                                        <p:tgtEl>
                                          <p:spTgt spid="108"/>
                                        </p:tgtEl>
                                      </p:cBhvr>
                                    </p:animEffect>
                                  </p:childTnLst>
                                </p:cTn>
                              </p:par>
                              <p:par>
                                <p:cTn id="54" presetID="10" presetClass="entr" presetSubtype="0" fill="hold" nodeType="withEffect">
                                  <p:stCondLst>
                                    <p:cond delay="1000"/>
                                  </p:stCondLst>
                                  <p:childTnLst>
                                    <p:set>
                                      <p:cBhvr>
                                        <p:cTn id="55" dur="1" fill="hold">
                                          <p:stCondLst>
                                            <p:cond delay="0"/>
                                          </p:stCondLst>
                                        </p:cTn>
                                        <p:tgtEl>
                                          <p:spTgt spid="121"/>
                                        </p:tgtEl>
                                        <p:attrNameLst>
                                          <p:attrName>style.visibility</p:attrName>
                                        </p:attrNameLst>
                                      </p:cBhvr>
                                      <p:to>
                                        <p:strVal val="visible"/>
                                      </p:to>
                                    </p:set>
                                    <p:animEffect transition="in" filter="fade">
                                      <p:cBhvr>
                                        <p:cTn id="56" dur="1000"/>
                                        <p:tgtEl>
                                          <p:spTgt spid="121"/>
                                        </p:tgtEl>
                                      </p:cBhvr>
                                    </p:animEffect>
                                  </p:childTnLst>
                                </p:cTn>
                              </p:par>
                              <p:par>
                                <p:cTn id="57" presetID="64" presetClass="path" presetSubtype="0" accel="50000" decel="50000" fill="hold" nodeType="withEffect">
                                  <p:stCondLst>
                                    <p:cond delay="1000"/>
                                  </p:stCondLst>
                                  <p:childTnLst>
                                    <p:animMotion origin="layout" path="M -1.66667E-6 3.7037E-6 L -1.66667E-6 -0.08287 " pathEditMode="relative" rAng="0" ptsTypes="AA">
                                      <p:cBhvr>
                                        <p:cTn id="58" dur="1000" spd="-100000" fill="hold"/>
                                        <p:tgtEl>
                                          <p:spTgt spid="121"/>
                                        </p:tgtEl>
                                        <p:attrNameLst>
                                          <p:attrName>ppt_x</p:attrName>
                                          <p:attrName>ppt_y</p:attrName>
                                        </p:attrNameLst>
                                      </p:cBhvr>
                                      <p:rCtr x="0" y="-4144"/>
                                    </p:animMotion>
                                  </p:childTnLst>
                                </p:cTn>
                              </p:par>
                              <p:par>
                                <p:cTn id="59" presetID="10" presetClass="entr" presetSubtype="0" fill="hold" grpId="0" nodeType="withEffect">
                                  <p:stCondLst>
                                    <p:cond delay="125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par>
                                <p:cTn id="62" presetID="22" presetClass="entr" presetSubtype="4" fill="hold" nodeType="withEffect">
                                  <p:stCondLst>
                                    <p:cond delay="1500"/>
                                  </p:stCondLst>
                                  <p:childTnLst>
                                    <p:set>
                                      <p:cBhvr>
                                        <p:cTn id="63" dur="1" fill="hold">
                                          <p:stCondLst>
                                            <p:cond delay="0"/>
                                          </p:stCondLst>
                                        </p:cTn>
                                        <p:tgtEl>
                                          <p:spTgt spid="81"/>
                                        </p:tgtEl>
                                        <p:attrNameLst>
                                          <p:attrName>style.visibility</p:attrName>
                                        </p:attrNameLst>
                                      </p:cBhvr>
                                      <p:to>
                                        <p:strVal val="visible"/>
                                      </p:to>
                                    </p:set>
                                    <p:animEffect transition="in" filter="wipe(down)">
                                      <p:cBhvr>
                                        <p:cTn id="64" dur="500"/>
                                        <p:tgtEl>
                                          <p:spTgt spid="81"/>
                                        </p:tgtEl>
                                      </p:cBhvr>
                                    </p:animEffect>
                                  </p:childTnLst>
                                </p:cTn>
                              </p:par>
                              <p:par>
                                <p:cTn id="65" presetID="22" presetClass="entr" presetSubtype="4" fill="hold" nodeType="withEffect">
                                  <p:stCondLst>
                                    <p:cond delay="1500"/>
                                  </p:stCondLst>
                                  <p:childTnLst>
                                    <p:set>
                                      <p:cBhvr>
                                        <p:cTn id="66" dur="1" fill="hold">
                                          <p:stCondLst>
                                            <p:cond delay="0"/>
                                          </p:stCondLst>
                                        </p:cTn>
                                        <p:tgtEl>
                                          <p:spTgt spid="82"/>
                                        </p:tgtEl>
                                        <p:attrNameLst>
                                          <p:attrName>style.visibility</p:attrName>
                                        </p:attrNameLst>
                                      </p:cBhvr>
                                      <p:to>
                                        <p:strVal val="visible"/>
                                      </p:to>
                                    </p:set>
                                    <p:animEffect transition="in" filter="wipe(down)">
                                      <p:cBhvr>
                                        <p:cTn id="67" dur="500"/>
                                        <p:tgtEl>
                                          <p:spTgt spid="82"/>
                                        </p:tgtEl>
                                      </p:cBhvr>
                                    </p:animEffect>
                                  </p:childTnLst>
                                </p:cTn>
                              </p:par>
                              <p:par>
                                <p:cTn id="68" presetID="10" presetClass="entr" presetSubtype="0" fill="hold" grpId="0" nodeType="withEffect">
                                  <p:stCondLst>
                                    <p:cond delay="1500"/>
                                  </p:stCondLst>
                                  <p:childTnLst>
                                    <p:set>
                                      <p:cBhvr>
                                        <p:cTn id="69" dur="1" fill="hold">
                                          <p:stCondLst>
                                            <p:cond delay="0"/>
                                          </p:stCondLst>
                                        </p:cTn>
                                        <p:tgtEl>
                                          <p:spTgt spid="56"/>
                                        </p:tgtEl>
                                        <p:attrNameLst>
                                          <p:attrName>style.visibility</p:attrName>
                                        </p:attrNameLst>
                                      </p:cBhvr>
                                      <p:to>
                                        <p:strVal val="visible"/>
                                      </p:to>
                                    </p:set>
                                    <p:animEffect transition="in" filter="fade">
                                      <p:cBhvr>
                                        <p:cTn id="70" dur="500"/>
                                        <p:tgtEl>
                                          <p:spTgt spid="56"/>
                                        </p:tgtEl>
                                      </p:cBhvr>
                                    </p:animEffect>
                                  </p:childTnLst>
                                </p:cTn>
                              </p:par>
                              <p:par>
                                <p:cTn id="71" presetID="22" presetClass="entr" presetSubtype="4" fill="hold" nodeType="withEffect">
                                  <p:stCondLst>
                                    <p:cond delay="1500"/>
                                  </p:stCondLst>
                                  <p:childTnLst>
                                    <p:set>
                                      <p:cBhvr>
                                        <p:cTn id="72" dur="1" fill="hold">
                                          <p:stCondLst>
                                            <p:cond delay="0"/>
                                          </p:stCondLst>
                                        </p:cTn>
                                        <p:tgtEl>
                                          <p:spTgt spid="97"/>
                                        </p:tgtEl>
                                        <p:attrNameLst>
                                          <p:attrName>style.visibility</p:attrName>
                                        </p:attrNameLst>
                                      </p:cBhvr>
                                      <p:to>
                                        <p:strVal val="visible"/>
                                      </p:to>
                                    </p:set>
                                    <p:animEffect transition="in" filter="wipe(down)">
                                      <p:cBhvr>
                                        <p:cTn id="73" dur="500"/>
                                        <p:tgtEl>
                                          <p:spTgt spid="97"/>
                                        </p:tgtEl>
                                      </p:cBhvr>
                                    </p:animEffect>
                                  </p:childTnLst>
                                </p:cTn>
                              </p:par>
                              <p:par>
                                <p:cTn id="74" presetID="22" presetClass="entr" presetSubtype="4" fill="hold" nodeType="withEffect">
                                  <p:stCondLst>
                                    <p:cond delay="1500"/>
                                  </p:stCondLst>
                                  <p:childTnLst>
                                    <p:set>
                                      <p:cBhvr>
                                        <p:cTn id="75" dur="1" fill="hold">
                                          <p:stCondLst>
                                            <p:cond delay="0"/>
                                          </p:stCondLst>
                                        </p:cTn>
                                        <p:tgtEl>
                                          <p:spTgt spid="98"/>
                                        </p:tgtEl>
                                        <p:attrNameLst>
                                          <p:attrName>style.visibility</p:attrName>
                                        </p:attrNameLst>
                                      </p:cBhvr>
                                      <p:to>
                                        <p:strVal val="visible"/>
                                      </p:to>
                                    </p:set>
                                    <p:animEffect transition="in" filter="wipe(down)">
                                      <p:cBhvr>
                                        <p:cTn id="76" dur="500"/>
                                        <p:tgtEl>
                                          <p:spTgt spid="98"/>
                                        </p:tgtEl>
                                      </p:cBhvr>
                                    </p:animEffect>
                                  </p:childTnLst>
                                </p:cTn>
                              </p:par>
                              <p:par>
                                <p:cTn id="77" presetID="10" presetClass="entr" presetSubtype="0" fill="hold" nodeType="withEffect">
                                  <p:stCondLst>
                                    <p:cond delay="1500"/>
                                  </p:stCondLst>
                                  <p:childTnLst>
                                    <p:set>
                                      <p:cBhvr>
                                        <p:cTn id="78" dur="1" fill="hold">
                                          <p:stCondLst>
                                            <p:cond delay="0"/>
                                          </p:stCondLst>
                                        </p:cTn>
                                        <p:tgtEl>
                                          <p:spTgt spid="127"/>
                                        </p:tgtEl>
                                        <p:attrNameLst>
                                          <p:attrName>style.visibility</p:attrName>
                                        </p:attrNameLst>
                                      </p:cBhvr>
                                      <p:to>
                                        <p:strVal val="visible"/>
                                      </p:to>
                                    </p:set>
                                    <p:animEffect transition="in" filter="fade">
                                      <p:cBhvr>
                                        <p:cTn id="79" dur="1000"/>
                                        <p:tgtEl>
                                          <p:spTgt spid="127"/>
                                        </p:tgtEl>
                                      </p:cBhvr>
                                    </p:animEffect>
                                  </p:childTnLst>
                                </p:cTn>
                              </p:par>
                              <p:par>
                                <p:cTn id="80" presetID="42" presetClass="path" presetSubtype="0" accel="50000" decel="50000" fill="hold" nodeType="withEffect">
                                  <p:stCondLst>
                                    <p:cond delay="1500"/>
                                  </p:stCondLst>
                                  <p:childTnLst>
                                    <p:animMotion origin="layout" path="M -2.08333E-7 7.40741E-7 L -2.08333E-7 0.0618 " pathEditMode="relative" rAng="0" ptsTypes="AA">
                                      <p:cBhvr>
                                        <p:cTn id="81" dur="1000" spd="-100000" fill="hold"/>
                                        <p:tgtEl>
                                          <p:spTgt spid="127"/>
                                        </p:tgtEl>
                                        <p:attrNameLst>
                                          <p:attrName>ppt_x</p:attrName>
                                          <p:attrName>ppt_y</p:attrName>
                                        </p:attrNameLst>
                                      </p:cBhvr>
                                      <p:rCtr x="0" y="3079"/>
                                    </p:animMotion>
                                  </p:childTnLst>
                                </p:cTn>
                              </p:par>
                              <p:par>
                                <p:cTn id="82" presetID="10" presetClass="entr" presetSubtype="0" fill="hold" grpId="0" nodeType="withEffect">
                                  <p:stCondLst>
                                    <p:cond delay="175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500"/>
                                        <p:tgtEl>
                                          <p:spTgt spid="43"/>
                                        </p:tgtEl>
                                      </p:cBhvr>
                                    </p:animEffect>
                                  </p:childTnLst>
                                </p:cTn>
                              </p:par>
                              <p:par>
                                <p:cTn id="85" presetID="22" presetClass="entr" presetSubtype="8" fill="hold" nodeType="withEffect">
                                  <p:stCondLst>
                                    <p:cond delay="2000"/>
                                  </p:stCondLst>
                                  <p:childTnLst>
                                    <p:set>
                                      <p:cBhvr>
                                        <p:cTn id="86" dur="1" fill="hold">
                                          <p:stCondLst>
                                            <p:cond delay="0"/>
                                          </p:stCondLst>
                                        </p:cTn>
                                        <p:tgtEl>
                                          <p:spTgt spid="83"/>
                                        </p:tgtEl>
                                        <p:attrNameLst>
                                          <p:attrName>style.visibility</p:attrName>
                                        </p:attrNameLst>
                                      </p:cBhvr>
                                      <p:to>
                                        <p:strVal val="visible"/>
                                      </p:to>
                                    </p:set>
                                    <p:animEffect transition="in" filter="wipe(left)">
                                      <p:cBhvr>
                                        <p:cTn id="87" dur="500"/>
                                        <p:tgtEl>
                                          <p:spTgt spid="83"/>
                                        </p:tgtEl>
                                      </p:cBhvr>
                                    </p:animEffect>
                                  </p:childTnLst>
                                </p:cTn>
                              </p:par>
                              <p:par>
                                <p:cTn id="88" presetID="22" presetClass="entr" presetSubtype="8" fill="hold" nodeType="withEffect">
                                  <p:stCondLst>
                                    <p:cond delay="2000"/>
                                  </p:stCondLst>
                                  <p:childTnLst>
                                    <p:set>
                                      <p:cBhvr>
                                        <p:cTn id="89" dur="1" fill="hold">
                                          <p:stCondLst>
                                            <p:cond delay="0"/>
                                          </p:stCondLst>
                                        </p:cTn>
                                        <p:tgtEl>
                                          <p:spTgt spid="84"/>
                                        </p:tgtEl>
                                        <p:attrNameLst>
                                          <p:attrName>style.visibility</p:attrName>
                                        </p:attrNameLst>
                                      </p:cBhvr>
                                      <p:to>
                                        <p:strVal val="visible"/>
                                      </p:to>
                                    </p:set>
                                    <p:animEffect transition="in" filter="wipe(left)">
                                      <p:cBhvr>
                                        <p:cTn id="90" dur="500"/>
                                        <p:tgtEl>
                                          <p:spTgt spid="84"/>
                                        </p:tgtEl>
                                      </p:cBhvr>
                                    </p:animEffect>
                                  </p:childTnLst>
                                </p:cTn>
                              </p:par>
                              <p:par>
                                <p:cTn id="91" presetID="10" presetClass="entr" presetSubtype="0" fill="hold" grpId="0" nodeType="withEffect">
                                  <p:stCondLst>
                                    <p:cond delay="2000"/>
                                  </p:stCondLst>
                                  <p:childTnLst>
                                    <p:set>
                                      <p:cBhvr>
                                        <p:cTn id="92" dur="1" fill="hold">
                                          <p:stCondLst>
                                            <p:cond delay="0"/>
                                          </p:stCondLst>
                                        </p:cTn>
                                        <p:tgtEl>
                                          <p:spTgt spid="57"/>
                                        </p:tgtEl>
                                        <p:attrNameLst>
                                          <p:attrName>style.visibility</p:attrName>
                                        </p:attrNameLst>
                                      </p:cBhvr>
                                      <p:to>
                                        <p:strVal val="visible"/>
                                      </p:to>
                                    </p:set>
                                    <p:animEffect transition="in" filter="fade">
                                      <p:cBhvr>
                                        <p:cTn id="93" dur="500"/>
                                        <p:tgtEl>
                                          <p:spTgt spid="57"/>
                                        </p:tgtEl>
                                      </p:cBhvr>
                                    </p:animEffect>
                                  </p:childTnLst>
                                </p:cTn>
                              </p:par>
                              <p:par>
                                <p:cTn id="94" presetID="10" presetClass="entr" presetSubtype="0" fill="hold" nodeType="withEffect">
                                  <p:stCondLst>
                                    <p:cond delay="2000"/>
                                  </p:stCondLst>
                                  <p:childTnLst>
                                    <p:set>
                                      <p:cBhvr>
                                        <p:cTn id="95" dur="1" fill="hold">
                                          <p:stCondLst>
                                            <p:cond delay="0"/>
                                          </p:stCondLst>
                                        </p:cTn>
                                        <p:tgtEl>
                                          <p:spTgt spid="105"/>
                                        </p:tgtEl>
                                        <p:attrNameLst>
                                          <p:attrName>style.visibility</p:attrName>
                                        </p:attrNameLst>
                                      </p:cBhvr>
                                      <p:to>
                                        <p:strVal val="visible"/>
                                      </p:to>
                                    </p:set>
                                    <p:animEffect transition="in" filter="fade">
                                      <p:cBhvr>
                                        <p:cTn id="96" dur="500"/>
                                        <p:tgtEl>
                                          <p:spTgt spid="105"/>
                                        </p:tgtEl>
                                      </p:cBhvr>
                                    </p:animEffect>
                                  </p:childTnLst>
                                </p:cTn>
                              </p:par>
                              <p:par>
                                <p:cTn id="97" presetID="10" presetClass="entr" presetSubtype="0" fill="hold" nodeType="withEffect">
                                  <p:stCondLst>
                                    <p:cond delay="2000"/>
                                  </p:stCondLst>
                                  <p:childTnLst>
                                    <p:set>
                                      <p:cBhvr>
                                        <p:cTn id="98" dur="1" fill="hold">
                                          <p:stCondLst>
                                            <p:cond delay="0"/>
                                          </p:stCondLst>
                                        </p:cTn>
                                        <p:tgtEl>
                                          <p:spTgt spid="106"/>
                                        </p:tgtEl>
                                        <p:attrNameLst>
                                          <p:attrName>style.visibility</p:attrName>
                                        </p:attrNameLst>
                                      </p:cBhvr>
                                      <p:to>
                                        <p:strVal val="visible"/>
                                      </p:to>
                                    </p:set>
                                    <p:animEffect transition="in" filter="fade">
                                      <p:cBhvr>
                                        <p:cTn id="99" dur="500"/>
                                        <p:tgtEl>
                                          <p:spTgt spid="106"/>
                                        </p:tgtEl>
                                      </p:cBhvr>
                                    </p:animEffect>
                                  </p:childTnLst>
                                </p:cTn>
                              </p:par>
                              <p:par>
                                <p:cTn id="100" presetID="10" presetClass="entr" presetSubtype="0" fill="hold" nodeType="withEffect">
                                  <p:stCondLst>
                                    <p:cond delay="2000"/>
                                  </p:stCondLst>
                                  <p:childTnLst>
                                    <p:set>
                                      <p:cBhvr>
                                        <p:cTn id="101" dur="1" fill="hold">
                                          <p:stCondLst>
                                            <p:cond delay="0"/>
                                          </p:stCondLst>
                                        </p:cTn>
                                        <p:tgtEl>
                                          <p:spTgt spid="125"/>
                                        </p:tgtEl>
                                        <p:attrNameLst>
                                          <p:attrName>style.visibility</p:attrName>
                                        </p:attrNameLst>
                                      </p:cBhvr>
                                      <p:to>
                                        <p:strVal val="visible"/>
                                      </p:to>
                                    </p:set>
                                    <p:animEffect transition="in" filter="fade">
                                      <p:cBhvr>
                                        <p:cTn id="102" dur="1000"/>
                                        <p:tgtEl>
                                          <p:spTgt spid="125"/>
                                        </p:tgtEl>
                                      </p:cBhvr>
                                    </p:animEffect>
                                  </p:childTnLst>
                                </p:cTn>
                              </p:par>
                              <p:par>
                                <p:cTn id="103" presetID="64" presetClass="path" presetSubtype="0" accel="50000" decel="50000" fill="hold" nodeType="withEffect">
                                  <p:stCondLst>
                                    <p:cond delay="2000"/>
                                  </p:stCondLst>
                                  <p:childTnLst>
                                    <p:animMotion origin="layout" path="M 2.08333E-6 1.48148E-6 L 2.08333E-6 -0.07871 " pathEditMode="relative" rAng="0" ptsTypes="AA">
                                      <p:cBhvr>
                                        <p:cTn id="104" dur="1000" spd="-100000" fill="hold"/>
                                        <p:tgtEl>
                                          <p:spTgt spid="125"/>
                                        </p:tgtEl>
                                        <p:attrNameLst>
                                          <p:attrName>ppt_x</p:attrName>
                                          <p:attrName>ppt_y</p:attrName>
                                        </p:attrNameLst>
                                      </p:cBhvr>
                                      <p:rCtr x="0" y="-3935"/>
                                    </p:animMotion>
                                  </p:childTnLst>
                                </p:cTn>
                              </p:par>
                              <p:par>
                                <p:cTn id="105" presetID="10" presetClass="entr" presetSubtype="0" fill="hold" grpId="0" nodeType="withEffect">
                                  <p:stCondLst>
                                    <p:cond delay="225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500"/>
                                        <p:tgtEl>
                                          <p:spTgt spid="39"/>
                                        </p:tgtEl>
                                      </p:cBhvr>
                                    </p:animEffect>
                                  </p:childTnLst>
                                </p:cTn>
                              </p:par>
                              <p:par>
                                <p:cTn id="108" presetID="22" presetClass="entr" presetSubtype="8" fill="hold" nodeType="withEffect">
                                  <p:stCondLst>
                                    <p:cond delay="2500"/>
                                  </p:stCondLst>
                                  <p:childTnLst>
                                    <p:set>
                                      <p:cBhvr>
                                        <p:cTn id="109" dur="1" fill="hold">
                                          <p:stCondLst>
                                            <p:cond delay="0"/>
                                          </p:stCondLst>
                                        </p:cTn>
                                        <p:tgtEl>
                                          <p:spTgt spid="85"/>
                                        </p:tgtEl>
                                        <p:attrNameLst>
                                          <p:attrName>style.visibility</p:attrName>
                                        </p:attrNameLst>
                                      </p:cBhvr>
                                      <p:to>
                                        <p:strVal val="visible"/>
                                      </p:to>
                                    </p:set>
                                    <p:animEffect transition="in" filter="wipe(left)">
                                      <p:cBhvr>
                                        <p:cTn id="110" dur="500"/>
                                        <p:tgtEl>
                                          <p:spTgt spid="85"/>
                                        </p:tgtEl>
                                      </p:cBhvr>
                                    </p:animEffect>
                                  </p:childTnLst>
                                </p:cTn>
                              </p:par>
                              <p:par>
                                <p:cTn id="111" presetID="22" presetClass="entr" presetSubtype="8" fill="hold" nodeType="withEffect">
                                  <p:stCondLst>
                                    <p:cond delay="2500"/>
                                  </p:stCondLst>
                                  <p:childTnLst>
                                    <p:set>
                                      <p:cBhvr>
                                        <p:cTn id="112" dur="1" fill="hold">
                                          <p:stCondLst>
                                            <p:cond delay="0"/>
                                          </p:stCondLst>
                                        </p:cTn>
                                        <p:tgtEl>
                                          <p:spTgt spid="86"/>
                                        </p:tgtEl>
                                        <p:attrNameLst>
                                          <p:attrName>style.visibility</p:attrName>
                                        </p:attrNameLst>
                                      </p:cBhvr>
                                      <p:to>
                                        <p:strVal val="visible"/>
                                      </p:to>
                                    </p:set>
                                    <p:animEffect transition="in" filter="wipe(left)">
                                      <p:cBhvr>
                                        <p:cTn id="113" dur="500"/>
                                        <p:tgtEl>
                                          <p:spTgt spid="86"/>
                                        </p:tgtEl>
                                      </p:cBhvr>
                                    </p:animEffect>
                                  </p:childTnLst>
                                </p:cTn>
                              </p:par>
                              <p:par>
                                <p:cTn id="114" presetID="10" presetClass="entr" presetSubtype="0" fill="hold" grpId="0" nodeType="withEffect">
                                  <p:stCondLst>
                                    <p:cond delay="2500"/>
                                  </p:stCondLst>
                                  <p:childTnLst>
                                    <p:set>
                                      <p:cBhvr>
                                        <p:cTn id="115" dur="1" fill="hold">
                                          <p:stCondLst>
                                            <p:cond delay="0"/>
                                          </p:stCondLst>
                                        </p:cTn>
                                        <p:tgtEl>
                                          <p:spTgt spid="61"/>
                                        </p:tgtEl>
                                        <p:attrNameLst>
                                          <p:attrName>style.visibility</p:attrName>
                                        </p:attrNameLst>
                                      </p:cBhvr>
                                      <p:to>
                                        <p:strVal val="visible"/>
                                      </p:to>
                                    </p:set>
                                    <p:animEffect transition="in" filter="fade">
                                      <p:cBhvr>
                                        <p:cTn id="116" dur="500"/>
                                        <p:tgtEl>
                                          <p:spTgt spid="61"/>
                                        </p:tgtEl>
                                      </p:cBhvr>
                                    </p:animEffect>
                                  </p:childTnLst>
                                </p:cTn>
                              </p:par>
                              <p:par>
                                <p:cTn id="117" presetID="22" presetClass="entr" presetSubtype="4" fill="hold" nodeType="withEffect">
                                  <p:stCondLst>
                                    <p:cond delay="2500"/>
                                  </p:stCondLst>
                                  <p:childTnLst>
                                    <p:set>
                                      <p:cBhvr>
                                        <p:cTn id="118" dur="1" fill="hold">
                                          <p:stCondLst>
                                            <p:cond delay="0"/>
                                          </p:stCondLst>
                                        </p:cTn>
                                        <p:tgtEl>
                                          <p:spTgt spid="91"/>
                                        </p:tgtEl>
                                        <p:attrNameLst>
                                          <p:attrName>style.visibility</p:attrName>
                                        </p:attrNameLst>
                                      </p:cBhvr>
                                      <p:to>
                                        <p:strVal val="visible"/>
                                      </p:to>
                                    </p:set>
                                    <p:animEffect transition="in" filter="wipe(down)">
                                      <p:cBhvr>
                                        <p:cTn id="119" dur="500"/>
                                        <p:tgtEl>
                                          <p:spTgt spid="91"/>
                                        </p:tgtEl>
                                      </p:cBhvr>
                                    </p:animEffect>
                                  </p:childTnLst>
                                </p:cTn>
                              </p:par>
                              <p:par>
                                <p:cTn id="120" presetID="22" presetClass="entr" presetSubtype="4" fill="hold" nodeType="withEffect">
                                  <p:stCondLst>
                                    <p:cond delay="2500"/>
                                  </p:stCondLst>
                                  <p:childTnLst>
                                    <p:set>
                                      <p:cBhvr>
                                        <p:cTn id="121" dur="1" fill="hold">
                                          <p:stCondLst>
                                            <p:cond delay="0"/>
                                          </p:stCondLst>
                                        </p:cTn>
                                        <p:tgtEl>
                                          <p:spTgt spid="92"/>
                                        </p:tgtEl>
                                        <p:attrNameLst>
                                          <p:attrName>style.visibility</p:attrName>
                                        </p:attrNameLst>
                                      </p:cBhvr>
                                      <p:to>
                                        <p:strVal val="visible"/>
                                      </p:to>
                                    </p:set>
                                    <p:animEffect transition="in" filter="wipe(down)">
                                      <p:cBhvr>
                                        <p:cTn id="122" dur="500"/>
                                        <p:tgtEl>
                                          <p:spTgt spid="92"/>
                                        </p:tgtEl>
                                      </p:cBhvr>
                                    </p:animEffect>
                                  </p:childTnLst>
                                </p:cTn>
                              </p:par>
                              <p:par>
                                <p:cTn id="123" presetID="10" presetClass="entr" presetSubtype="0" fill="hold" nodeType="withEffect">
                                  <p:stCondLst>
                                    <p:cond delay="2500"/>
                                  </p:stCondLst>
                                  <p:childTnLst>
                                    <p:set>
                                      <p:cBhvr>
                                        <p:cTn id="124" dur="1" fill="hold">
                                          <p:stCondLst>
                                            <p:cond delay="0"/>
                                          </p:stCondLst>
                                        </p:cTn>
                                        <p:tgtEl>
                                          <p:spTgt spid="114"/>
                                        </p:tgtEl>
                                        <p:attrNameLst>
                                          <p:attrName>style.visibility</p:attrName>
                                        </p:attrNameLst>
                                      </p:cBhvr>
                                      <p:to>
                                        <p:strVal val="visible"/>
                                      </p:to>
                                    </p:set>
                                    <p:animEffect transition="in" filter="fade">
                                      <p:cBhvr>
                                        <p:cTn id="125" dur="1000"/>
                                        <p:tgtEl>
                                          <p:spTgt spid="114"/>
                                        </p:tgtEl>
                                      </p:cBhvr>
                                    </p:animEffect>
                                  </p:childTnLst>
                                </p:cTn>
                              </p:par>
                              <p:par>
                                <p:cTn id="126" presetID="42" presetClass="path" presetSubtype="0" accel="50000" decel="50000" fill="hold" nodeType="withEffect">
                                  <p:stCondLst>
                                    <p:cond delay="2500"/>
                                  </p:stCondLst>
                                  <p:childTnLst>
                                    <p:animMotion origin="layout" path="M -4.16667E-6 1.85185E-6 L -4.16667E-6 0.06551 " pathEditMode="relative" rAng="0" ptsTypes="AA">
                                      <p:cBhvr>
                                        <p:cTn id="127" dur="1000" spd="-100000" fill="hold"/>
                                        <p:tgtEl>
                                          <p:spTgt spid="114"/>
                                        </p:tgtEl>
                                        <p:attrNameLst>
                                          <p:attrName>ppt_x</p:attrName>
                                          <p:attrName>ppt_y</p:attrName>
                                        </p:attrNameLst>
                                      </p:cBhvr>
                                      <p:rCtr x="0" y="3264"/>
                                    </p:animMotion>
                                  </p:childTnLst>
                                </p:cTn>
                              </p:par>
                              <p:par>
                                <p:cTn id="128" presetID="10" presetClass="entr" presetSubtype="0" fill="hold" grpId="0" nodeType="withEffect">
                                  <p:stCondLst>
                                    <p:cond delay="2750"/>
                                  </p:stCondLst>
                                  <p:childTnLst>
                                    <p:set>
                                      <p:cBhvr>
                                        <p:cTn id="129" dur="1" fill="hold">
                                          <p:stCondLst>
                                            <p:cond delay="0"/>
                                          </p:stCondLst>
                                        </p:cTn>
                                        <p:tgtEl>
                                          <p:spTgt spid="42"/>
                                        </p:tgtEl>
                                        <p:attrNameLst>
                                          <p:attrName>style.visibility</p:attrName>
                                        </p:attrNameLst>
                                      </p:cBhvr>
                                      <p:to>
                                        <p:strVal val="visible"/>
                                      </p:to>
                                    </p:set>
                                    <p:animEffect transition="in" filter="fade">
                                      <p:cBhvr>
                                        <p:cTn id="130" dur="500"/>
                                        <p:tgtEl>
                                          <p:spTgt spid="42"/>
                                        </p:tgtEl>
                                      </p:cBhvr>
                                    </p:animEffect>
                                  </p:childTnLst>
                                </p:cTn>
                              </p:par>
                              <p:par>
                                <p:cTn id="131" presetID="22" presetClass="entr" presetSubtype="4" fill="hold" nodeType="withEffect">
                                  <p:stCondLst>
                                    <p:cond delay="3000"/>
                                  </p:stCondLst>
                                  <p:childTnLst>
                                    <p:set>
                                      <p:cBhvr>
                                        <p:cTn id="132" dur="1" fill="hold">
                                          <p:stCondLst>
                                            <p:cond delay="0"/>
                                          </p:stCondLst>
                                        </p:cTn>
                                        <p:tgtEl>
                                          <p:spTgt spid="87"/>
                                        </p:tgtEl>
                                        <p:attrNameLst>
                                          <p:attrName>style.visibility</p:attrName>
                                        </p:attrNameLst>
                                      </p:cBhvr>
                                      <p:to>
                                        <p:strVal val="visible"/>
                                      </p:to>
                                    </p:set>
                                    <p:animEffect transition="in" filter="wipe(down)">
                                      <p:cBhvr>
                                        <p:cTn id="133" dur="500"/>
                                        <p:tgtEl>
                                          <p:spTgt spid="87"/>
                                        </p:tgtEl>
                                      </p:cBhvr>
                                    </p:animEffect>
                                  </p:childTnLst>
                                </p:cTn>
                              </p:par>
                              <p:par>
                                <p:cTn id="134" presetID="22" presetClass="entr" presetSubtype="4" fill="hold" nodeType="withEffect">
                                  <p:stCondLst>
                                    <p:cond delay="3000"/>
                                  </p:stCondLst>
                                  <p:childTnLst>
                                    <p:set>
                                      <p:cBhvr>
                                        <p:cTn id="135" dur="1" fill="hold">
                                          <p:stCondLst>
                                            <p:cond delay="0"/>
                                          </p:stCondLst>
                                        </p:cTn>
                                        <p:tgtEl>
                                          <p:spTgt spid="88"/>
                                        </p:tgtEl>
                                        <p:attrNameLst>
                                          <p:attrName>style.visibility</p:attrName>
                                        </p:attrNameLst>
                                      </p:cBhvr>
                                      <p:to>
                                        <p:strVal val="visible"/>
                                      </p:to>
                                    </p:set>
                                    <p:animEffect transition="in" filter="wipe(down)">
                                      <p:cBhvr>
                                        <p:cTn id="136" dur="500"/>
                                        <p:tgtEl>
                                          <p:spTgt spid="88"/>
                                        </p:tgtEl>
                                      </p:cBhvr>
                                    </p:animEffect>
                                  </p:childTnLst>
                                </p:cTn>
                              </p:par>
                              <p:par>
                                <p:cTn id="137" presetID="10" presetClass="entr" presetSubtype="0" fill="hold" grpId="0" nodeType="withEffect">
                                  <p:stCondLst>
                                    <p:cond delay="3000"/>
                                  </p:stCondLst>
                                  <p:childTnLst>
                                    <p:set>
                                      <p:cBhvr>
                                        <p:cTn id="138" dur="1" fill="hold">
                                          <p:stCondLst>
                                            <p:cond delay="0"/>
                                          </p:stCondLst>
                                        </p:cTn>
                                        <p:tgtEl>
                                          <p:spTgt spid="65"/>
                                        </p:tgtEl>
                                        <p:attrNameLst>
                                          <p:attrName>style.visibility</p:attrName>
                                        </p:attrNameLst>
                                      </p:cBhvr>
                                      <p:to>
                                        <p:strVal val="visible"/>
                                      </p:to>
                                    </p:set>
                                    <p:animEffect transition="in" filter="fade">
                                      <p:cBhvr>
                                        <p:cTn id="139" dur="500"/>
                                        <p:tgtEl>
                                          <p:spTgt spid="65"/>
                                        </p:tgtEl>
                                      </p:cBhvr>
                                    </p:animEffect>
                                  </p:childTnLst>
                                </p:cTn>
                              </p:par>
                              <p:par>
                                <p:cTn id="140" presetID="10" presetClass="entr" presetSubtype="0" fill="hold" nodeType="withEffect">
                                  <p:stCondLst>
                                    <p:cond delay="3000"/>
                                  </p:stCondLst>
                                  <p:childTnLst>
                                    <p:set>
                                      <p:cBhvr>
                                        <p:cTn id="141" dur="1" fill="hold">
                                          <p:stCondLst>
                                            <p:cond delay="0"/>
                                          </p:stCondLst>
                                        </p:cTn>
                                        <p:tgtEl>
                                          <p:spTgt spid="103"/>
                                        </p:tgtEl>
                                        <p:attrNameLst>
                                          <p:attrName>style.visibility</p:attrName>
                                        </p:attrNameLst>
                                      </p:cBhvr>
                                      <p:to>
                                        <p:strVal val="visible"/>
                                      </p:to>
                                    </p:set>
                                    <p:animEffect transition="in" filter="fade">
                                      <p:cBhvr>
                                        <p:cTn id="142" dur="500"/>
                                        <p:tgtEl>
                                          <p:spTgt spid="103"/>
                                        </p:tgtEl>
                                      </p:cBhvr>
                                    </p:animEffect>
                                  </p:childTnLst>
                                </p:cTn>
                              </p:par>
                              <p:par>
                                <p:cTn id="143" presetID="10" presetClass="entr" presetSubtype="0" fill="hold" nodeType="withEffect">
                                  <p:stCondLst>
                                    <p:cond delay="3000"/>
                                  </p:stCondLst>
                                  <p:childTnLst>
                                    <p:set>
                                      <p:cBhvr>
                                        <p:cTn id="144" dur="1" fill="hold">
                                          <p:stCondLst>
                                            <p:cond delay="0"/>
                                          </p:stCondLst>
                                        </p:cTn>
                                        <p:tgtEl>
                                          <p:spTgt spid="104"/>
                                        </p:tgtEl>
                                        <p:attrNameLst>
                                          <p:attrName>style.visibility</p:attrName>
                                        </p:attrNameLst>
                                      </p:cBhvr>
                                      <p:to>
                                        <p:strVal val="visible"/>
                                      </p:to>
                                    </p:set>
                                    <p:animEffect transition="in" filter="fade">
                                      <p:cBhvr>
                                        <p:cTn id="145" dur="500"/>
                                        <p:tgtEl>
                                          <p:spTgt spid="104"/>
                                        </p:tgtEl>
                                      </p:cBhvr>
                                    </p:animEffect>
                                  </p:childTnLst>
                                </p:cTn>
                              </p:par>
                              <p:par>
                                <p:cTn id="146" presetID="10" presetClass="entr" presetSubtype="0" fill="hold" nodeType="withEffect">
                                  <p:stCondLst>
                                    <p:cond delay="3000"/>
                                  </p:stCondLst>
                                  <p:childTnLst>
                                    <p:set>
                                      <p:cBhvr>
                                        <p:cTn id="147" dur="1" fill="hold">
                                          <p:stCondLst>
                                            <p:cond delay="0"/>
                                          </p:stCondLst>
                                        </p:cTn>
                                        <p:tgtEl>
                                          <p:spTgt spid="118"/>
                                        </p:tgtEl>
                                        <p:attrNameLst>
                                          <p:attrName>style.visibility</p:attrName>
                                        </p:attrNameLst>
                                      </p:cBhvr>
                                      <p:to>
                                        <p:strVal val="visible"/>
                                      </p:to>
                                    </p:set>
                                    <p:animEffect transition="in" filter="fade">
                                      <p:cBhvr>
                                        <p:cTn id="148" dur="1000"/>
                                        <p:tgtEl>
                                          <p:spTgt spid="118"/>
                                        </p:tgtEl>
                                      </p:cBhvr>
                                    </p:animEffect>
                                  </p:childTnLst>
                                </p:cTn>
                              </p:par>
                              <p:par>
                                <p:cTn id="149" presetID="64" presetClass="path" presetSubtype="0" accel="50000" decel="50000" fill="hold" nodeType="withEffect">
                                  <p:stCondLst>
                                    <p:cond delay="3000"/>
                                  </p:stCondLst>
                                  <p:childTnLst>
                                    <p:animMotion origin="layout" path="M -1.25E-6 -3.7037E-6 L -1.25E-6 -0.10509 " pathEditMode="relative" rAng="0" ptsTypes="AA">
                                      <p:cBhvr>
                                        <p:cTn id="150" dur="1000" spd="-100000" fill="hold"/>
                                        <p:tgtEl>
                                          <p:spTgt spid="118"/>
                                        </p:tgtEl>
                                        <p:attrNameLst>
                                          <p:attrName>ppt_x</p:attrName>
                                          <p:attrName>ppt_y</p:attrName>
                                        </p:attrNameLst>
                                      </p:cBhvr>
                                      <p:rCtr x="0" y="-5255"/>
                                    </p:animMotion>
                                  </p:childTnLst>
                                </p:cTn>
                              </p:par>
                              <p:par>
                                <p:cTn id="151" presetID="10" presetClass="entr" presetSubtype="0" fill="hold" grpId="0" nodeType="withEffect">
                                  <p:stCondLst>
                                    <p:cond delay="3250"/>
                                  </p:stCondLst>
                                  <p:childTnLst>
                                    <p:set>
                                      <p:cBhvr>
                                        <p:cTn id="152" dur="1" fill="hold">
                                          <p:stCondLst>
                                            <p:cond delay="0"/>
                                          </p:stCondLst>
                                        </p:cTn>
                                        <p:tgtEl>
                                          <p:spTgt spid="41"/>
                                        </p:tgtEl>
                                        <p:attrNameLst>
                                          <p:attrName>style.visibility</p:attrName>
                                        </p:attrNameLst>
                                      </p:cBhvr>
                                      <p:to>
                                        <p:strVal val="visible"/>
                                      </p:to>
                                    </p:set>
                                    <p:animEffect transition="in" filter="fade">
                                      <p:cBhvr>
                                        <p:cTn id="153" dur="500"/>
                                        <p:tgtEl>
                                          <p:spTgt spid="41"/>
                                        </p:tgtEl>
                                      </p:cBhvr>
                                    </p:animEffect>
                                  </p:childTnLst>
                                </p:cTn>
                              </p:par>
                              <p:par>
                                <p:cTn id="154" presetID="22" presetClass="entr" presetSubtype="4" fill="hold" nodeType="withEffect">
                                  <p:stCondLst>
                                    <p:cond delay="3500"/>
                                  </p:stCondLst>
                                  <p:childTnLst>
                                    <p:set>
                                      <p:cBhvr>
                                        <p:cTn id="155" dur="1" fill="hold">
                                          <p:stCondLst>
                                            <p:cond delay="0"/>
                                          </p:stCondLst>
                                        </p:cTn>
                                        <p:tgtEl>
                                          <p:spTgt spid="89"/>
                                        </p:tgtEl>
                                        <p:attrNameLst>
                                          <p:attrName>style.visibility</p:attrName>
                                        </p:attrNameLst>
                                      </p:cBhvr>
                                      <p:to>
                                        <p:strVal val="visible"/>
                                      </p:to>
                                    </p:set>
                                    <p:animEffect transition="in" filter="wipe(down)">
                                      <p:cBhvr>
                                        <p:cTn id="156" dur="500"/>
                                        <p:tgtEl>
                                          <p:spTgt spid="89"/>
                                        </p:tgtEl>
                                      </p:cBhvr>
                                    </p:animEffect>
                                  </p:childTnLst>
                                </p:cTn>
                              </p:par>
                              <p:par>
                                <p:cTn id="157" presetID="22" presetClass="entr" presetSubtype="4" fill="hold" nodeType="withEffect">
                                  <p:stCondLst>
                                    <p:cond delay="3500"/>
                                  </p:stCondLst>
                                  <p:childTnLst>
                                    <p:set>
                                      <p:cBhvr>
                                        <p:cTn id="158" dur="1" fill="hold">
                                          <p:stCondLst>
                                            <p:cond delay="0"/>
                                          </p:stCondLst>
                                        </p:cTn>
                                        <p:tgtEl>
                                          <p:spTgt spid="90"/>
                                        </p:tgtEl>
                                        <p:attrNameLst>
                                          <p:attrName>style.visibility</p:attrName>
                                        </p:attrNameLst>
                                      </p:cBhvr>
                                      <p:to>
                                        <p:strVal val="visible"/>
                                      </p:to>
                                    </p:set>
                                    <p:animEffect transition="in" filter="wipe(down)">
                                      <p:cBhvr>
                                        <p:cTn id="159" dur="500"/>
                                        <p:tgtEl>
                                          <p:spTgt spid="90"/>
                                        </p:tgtEl>
                                      </p:cBhvr>
                                    </p:animEffect>
                                  </p:childTnLst>
                                </p:cTn>
                              </p:par>
                              <p:par>
                                <p:cTn id="160" presetID="10" presetClass="entr" presetSubtype="0" fill="hold" grpId="0" nodeType="withEffect">
                                  <p:stCondLst>
                                    <p:cond delay="3500"/>
                                  </p:stCondLst>
                                  <p:childTnLst>
                                    <p:set>
                                      <p:cBhvr>
                                        <p:cTn id="161" dur="1" fill="hold">
                                          <p:stCondLst>
                                            <p:cond delay="0"/>
                                          </p:stCondLst>
                                        </p:cTn>
                                        <p:tgtEl>
                                          <p:spTgt spid="63"/>
                                        </p:tgtEl>
                                        <p:attrNameLst>
                                          <p:attrName>style.visibility</p:attrName>
                                        </p:attrNameLst>
                                      </p:cBhvr>
                                      <p:to>
                                        <p:strVal val="visible"/>
                                      </p:to>
                                    </p:set>
                                    <p:animEffect transition="in" filter="fade">
                                      <p:cBhvr>
                                        <p:cTn id="162" dur="500"/>
                                        <p:tgtEl>
                                          <p:spTgt spid="63"/>
                                        </p:tgtEl>
                                      </p:cBhvr>
                                    </p:animEffect>
                                  </p:childTnLst>
                                </p:cTn>
                              </p:par>
                              <p:par>
                                <p:cTn id="163" presetID="22" presetClass="entr" presetSubtype="4" fill="hold" nodeType="withEffect">
                                  <p:stCondLst>
                                    <p:cond delay="3500"/>
                                  </p:stCondLst>
                                  <p:childTnLst>
                                    <p:set>
                                      <p:cBhvr>
                                        <p:cTn id="164" dur="1" fill="hold">
                                          <p:stCondLst>
                                            <p:cond delay="0"/>
                                          </p:stCondLst>
                                        </p:cTn>
                                        <p:tgtEl>
                                          <p:spTgt spid="101"/>
                                        </p:tgtEl>
                                        <p:attrNameLst>
                                          <p:attrName>style.visibility</p:attrName>
                                        </p:attrNameLst>
                                      </p:cBhvr>
                                      <p:to>
                                        <p:strVal val="visible"/>
                                      </p:to>
                                    </p:set>
                                    <p:animEffect transition="in" filter="wipe(down)">
                                      <p:cBhvr>
                                        <p:cTn id="165" dur="500"/>
                                        <p:tgtEl>
                                          <p:spTgt spid="101"/>
                                        </p:tgtEl>
                                      </p:cBhvr>
                                    </p:animEffect>
                                  </p:childTnLst>
                                </p:cTn>
                              </p:par>
                              <p:par>
                                <p:cTn id="166" presetID="22" presetClass="entr" presetSubtype="4" fill="hold" nodeType="withEffect">
                                  <p:stCondLst>
                                    <p:cond delay="3500"/>
                                  </p:stCondLst>
                                  <p:childTnLst>
                                    <p:set>
                                      <p:cBhvr>
                                        <p:cTn id="167" dur="1" fill="hold">
                                          <p:stCondLst>
                                            <p:cond delay="0"/>
                                          </p:stCondLst>
                                        </p:cTn>
                                        <p:tgtEl>
                                          <p:spTgt spid="102"/>
                                        </p:tgtEl>
                                        <p:attrNameLst>
                                          <p:attrName>style.visibility</p:attrName>
                                        </p:attrNameLst>
                                      </p:cBhvr>
                                      <p:to>
                                        <p:strVal val="visible"/>
                                      </p:to>
                                    </p:set>
                                    <p:animEffect transition="in" filter="wipe(down)">
                                      <p:cBhvr>
                                        <p:cTn id="168" dur="500"/>
                                        <p:tgtEl>
                                          <p:spTgt spid="102"/>
                                        </p:tgtEl>
                                      </p:cBhvr>
                                    </p:animEffect>
                                  </p:childTnLst>
                                </p:cTn>
                              </p:par>
                              <p:par>
                                <p:cTn id="169" presetID="10" presetClass="entr" presetSubtype="0" fill="hold" nodeType="withEffect">
                                  <p:stCondLst>
                                    <p:cond delay="3500"/>
                                  </p:stCondLst>
                                  <p:childTnLst>
                                    <p:set>
                                      <p:cBhvr>
                                        <p:cTn id="170" dur="1" fill="hold">
                                          <p:stCondLst>
                                            <p:cond delay="0"/>
                                          </p:stCondLst>
                                        </p:cTn>
                                        <p:tgtEl>
                                          <p:spTgt spid="112"/>
                                        </p:tgtEl>
                                        <p:attrNameLst>
                                          <p:attrName>style.visibility</p:attrName>
                                        </p:attrNameLst>
                                      </p:cBhvr>
                                      <p:to>
                                        <p:strVal val="visible"/>
                                      </p:to>
                                    </p:set>
                                    <p:animEffect transition="in" filter="fade">
                                      <p:cBhvr>
                                        <p:cTn id="171" dur="1000"/>
                                        <p:tgtEl>
                                          <p:spTgt spid="112"/>
                                        </p:tgtEl>
                                      </p:cBhvr>
                                    </p:animEffect>
                                  </p:childTnLst>
                                </p:cTn>
                              </p:par>
                              <p:par>
                                <p:cTn id="172" presetID="42" presetClass="path" presetSubtype="0" accel="50000" decel="50000" fill="hold" nodeType="withEffect">
                                  <p:stCondLst>
                                    <p:cond delay="3500"/>
                                  </p:stCondLst>
                                  <p:childTnLst>
                                    <p:animMotion origin="layout" path="M -1.04167E-6 3.7037E-6 L -1.04167E-6 0.0787 " pathEditMode="relative" rAng="0" ptsTypes="AA">
                                      <p:cBhvr>
                                        <p:cTn id="173" dur="1000" spd="-100000" fill="hold"/>
                                        <p:tgtEl>
                                          <p:spTgt spid="112"/>
                                        </p:tgtEl>
                                        <p:attrNameLst>
                                          <p:attrName>ppt_x</p:attrName>
                                          <p:attrName>ppt_y</p:attrName>
                                        </p:attrNameLst>
                                      </p:cBhvr>
                                      <p:rCtr x="0" y="3935"/>
                                    </p:animMotion>
                                  </p:childTnLst>
                                </p:cTn>
                              </p:par>
                              <p:par>
                                <p:cTn id="174" presetID="10" presetClass="entr" presetSubtype="0" fill="hold" grpId="0" nodeType="withEffect">
                                  <p:stCondLst>
                                    <p:cond delay="3750"/>
                                  </p:stCondLst>
                                  <p:childTnLst>
                                    <p:set>
                                      <p:cBhvr>
                                        <p:cTn id="175" dur="1" fill="hold">
                                          <p:stCondLst>
                                            <p:cond delay="0"/>
                                          </p:stCondLst>
                                        </p:cTn>
                                        <p:tgtEl>
                                          <p:spTgt spid="74"/>
                                        </p:tgtEl>
                                        <p:attrNameLst>
                                          <p:attrName>style.visibility</p:attrName>
                                        </p:attrNameLst>
                                      </p:cBhvr>
                                      <p:to>
                                        <p:strVal val="visible"/>
                                      </p:to>
                                    </p:set>
                                    <p:animEffect transition="in" filter="fade">
                                      <p:cBhvr>
                                        <p:cTn id="176" dur="500"/>
                                        <p:tgtEl>
                                          <p:spTgt spid="74"/>
                                        </p:tgtEl>
                                      </p:cBhvr>
                                    </p:animEffect>
                                  </p:childTnLst>
                                </p:cTn>
                              </p:par>
                              <p:par>
                                <p:cTn id="177" presetID="10" presetClass="entr" presetSubtype="0" fill="hold" grpId="0" nodeType="withEffect">
                                  <p:stCondLst>
                                    <p:cond delay="3750"/>
                                  </p:stCondLst>
                                  <p:childTnLst>
                                    <p:set>
                                      <p:cBhvr>
                                        <p:cTn id="178" dur="1" fill="hold">
                                          <p:stCondLst>
                                            <p:cond delay="0"/>
                                          </p:stCondLst>
                                        </p:cTn>
                                        <p:tgtEl>
                                          <p:spTgt spid="64"/>
                                        </p:tgtEl>
                                        <p:attrNameLst>
                                          <p:attrName>style.visibility</p:attrName>
                                        </p:attrNameLst>
                                      </p:cBhvr>
                                      <p:to>
                                        <p:strVal val="visible"/>
                                      </p:to>
                                    </p:set>
                                    <p:animEffect transition="in" filter="fade">
                                      <p:cBhvr>
                                        <p:cTn id="179" dur="500"/>
                                        <p:tgtEl>
                                          <p:spTgt spid="64"/>
                                        </p:tgtEl>
                                      </p:cBhvr>
                                    </p:animEffect>
                                  </p:childTnLst>
                                </p:cTn>
                              </p:par>
                              <p:par>
                                <p:cTn id="180" presetID="10" presetClass="entr" presetSubtype="0" fill="hold" nodeType="withEffect">
                                  <p:stCondLst>
                                    <p:cond delay="3750"/>
                                  </p:stCondLst>
                                  <p:childTnLst>
                                    <p:set>
                                      <p:cBhvr>
                                        <p:cTn id="181" dur="1" fill="hold">
                                          <p:stCondLst>
                                            <p:cond delay="0"/>
                                          </p:stCondLst>
                                        </p:cTn>
                                        <p:tgtEl>
                                          <p:spTgt spid="109"/>
                                        </p:tgtEl>
                                        <p:attrNameLst>
                                          <p:attrName>style.visibility</p:attrName>
                                        </p:attrNameLst>
                                      </p:cBhvr>
                                      <p:to>
                                        <p:strVal val="visible"/>
                                      </p:to>
                                    </p:set>
                                    <p:animEffect transition="in" filter="fade">
                                      <p:cBhvr>
                                        <p:cTn id="182" dur="500"/>
                                        <p:tgtEl>
                                          <p:spTgt spid="109"/>
                                        </p:tgtEl>
                                      </p:cBhvr>
                                    </p:animEffect>
                                  </p:childTnLst>
                                </p:cTn>
                              </p:par>
                              <p:par>
                                <p:cTn id="183" presetID="10" presetClass="entr" presetSubtype="0" fill="hold" nodeType="withEffect">
                                  <p:stCondLst>
                                    <p:cond delay="3750"/>
                                  </p:stCondLst>
                                  <p:childTnLst>
                                    <p:set>
                                      <p:cBhvr>
                                        <p:cTn id="184" dur="1" fill="hold">
                                          <p:stCondLst>
                                            <p:cond delay="0"/>
                                          </p:stCondLst>
                                        </p:cTn>
                                        <p:tgtEl>
                                          <p:spTgt spid="110"/>
                                        </p:tgtEl>
                                        <p:attrNameLst>
                                          <p:attrName>style.visibility</p:attrName>
                                        </p:attrNameLst>
                                      </p:cBhvr>
                                      <p:to>
                                        <p:strVal val="visible"/>
                                      </p:to>
                                    </p:set>
                                    <p:animEffect transition="in" filter="fade">
                                      <p:cBhvr>
                                        <p:cTn id="185" dur="500"/>
                                        <p:tgtEl>
                                          <p:spTgt spid="110"/>
                                        </p:tgtEl>
                                      </p:cBhvr>
                                    </p:animEffect>
                                  </p:childTnLst>
                                </p:cTn>
                              </p:par>
                              <p:par>
                                <p:cTn id="186" presetID="10" presetClass="entr" presetSubtype="0" fill="hold" nodeType="withEffect">
                                  <p:stCondLst>
                                    <p:cond delay="3750"/>
                                  </p:stCondLst>
                                  <p:childTnLst>
                                    <p:set>
                                      <p:cBhvr>
                                        <p:cTn id="187" dur="1" fill="hold">
                                          <p:stCondLst>
                                            <p:cond delay="0"/>
                                          </p:stCondLst>
                                        </p:cTn>
                                        <p:tgtEl>
                                          <p:spTgt spid="119"/>
                                        </p:tgtEl>
                                        <p:attrNameLst>
                                          <p:attrName>style.visibility</p:attrName>
                                        </p:attrNameLst>
                                      </p:cBhvr>
                                      <p:to>
                                        <p:strVal val="visible"/>
                                      </p:to>
                                    </p:set>
                                    <p:animEffect transition="in" filter="fade">
                                      <p:cBhvr>
                                        <p:cTn id="188" dur="1000"/>
                                        <p:tgtEl>
                                          <p:spTgt spid="119"/>
                                        </p:tgtEl>
                                      </p:cBhvr>
                                    </p:animEffect>
                                  </p:childTnLst>
                                </p:cTn>
                              </p:par>
                              <p:par>
                                <p:cTn id="189" presetID="64" presetClass="path" presetSubtype="0" accel="50000" decel="50000" fill="hold" nodeType="withEffect">
                                  <p:stCondLst>
                                    <p:cond delay="3750"/>
                                  </p:stCondLst>
                                  <p:childTnLst>
                                    <p:animMotion origin="layout" path="M 4.16667E-6 1.48148E-6 L 4.16667E-6 -0.09884 " pathEditMode="relative" rAng="0" ptsTypes="AA">
                                      <p:cBhvr>
                                        <p:cTn id="190" dur="1000" spd="-100000" fill="hold"/>
                                        <p:tgtEl>
                                          <p:spTgt spid="119"/>
                                        </p:tgtEl>
                                        <p:attrNameLst>
                                          <p:attrName>ppt_x</p:attrName>
                                          <p:attrName>ppt_y</p:attrName>
                                        </p:attrNameLst>
                                      </p:cBhvr>
                                      <p:rCtr x="0" y="-4954"/>
                                    </p:animMotion>
                                  </p:childTnLst>
                                </p:cTn>
                              </p:par>
                              <p:par>
                                <p:cTn id="191" presetID="10" presetClass="entr" presetSubtype="0" fill="hold" grpId="0" nodeType="withEffect">
                                  <p:stCondLst>
                                    <p:cond delay="3750"/>
                                  </p:stCondLst>
                                  <p:childTnLst>
                                    <p:set>
                                      <p:cBhvr>
                                        <p:cTn id="192" dur="1" fill="hold">
                                          <p:stCondLst>
                                            <p:cond delay="0"/>
                                          </p:stCondLst>
                                        </p:cTn>
                                        <p:tgtEl>
                                          <p:spTgt spid="5"/>
                                        </p:tgtEl>
                                        <p:attrNameLst>
                                          <p:attrName>style.visibility</p:attrName>
                                        </p:attrNameLst>
                                      </p:cBhvr>
                                      <p:to>
                                        <p:strVal val="visible"/>
                                      </p:to>
                                    </p:set>
                                    <p:animEffect transition="in" filter="fade">
                                      <p:cBhvr>
                                        <p:cTn id="19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9" grpId="0" animBg="1"/>
      <p:bldP spid="40" grpId="0" animBg="1"/>
      <p:bldP spid="41" grpId="0" animBg="1"/>
      <p:bldP spid="42" grpId="0" animBg="1"/>
      <p:bldP spid="43" grpId="0" animBg="1"/>
      <p:bldP spid="44" grpId="0" animBg="1"/>
      <p:bldP spid="45" grpId="0" animBg="1"/>
      <p:bldP spid="47" grpId="0" animBg="1"/>
      <p:bldP spid="55" grpId="0" animBg="1"/>
      <p:bldP spid="56" grpId="0" animBg="1"/>
      <p:bldP spid="57" grpId="0" animBg="1"/>
      <p:bldP spid="61" grpId="0" animBg="1"/>
      <p:bldP spid="63" grpId="0" animBg="1"/>
      <p:bldP spid="64" grpId="0" animBg="1"/>
      <p:bldP spid="65" grpId="0" animBg="1"/>
      <p:bldP spid="7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4354019-5487-4FE3-7C1B-F8E815330702}"/>
            </a:ext>
          </a:extLst>
        </p:cNvPr>
        <p:cNvGrpSpPr/>
        <p:nvPr/>
      </p:nvGrpSpPr>
      <p:grpSpPr>
        <a:xfrm>
          <a:off x="0" y="0"/>
          <a:ext cx="0" cy="0"/>
          <a:chOff x="0" y="0"/>
          <a:chExt cx="0" cy="0"/>
        </a:xfrm>
      </p:grpSpPr>
      <p:pic>
        <p:nvPicPr>
          <p:cNvPr id="112" name="Picture 111" descr="A white logo on a blue background&#10;&#10;AI-generated content may be incorrect.">
            <a:extLst>
              <a:ext uri="{FF2B5EF4-FFF2-40B4-BE49-F238E27FC236}">
                <a16:creationId xmlns:a16="http://schemas.microsoft.com/office/drawing/2014/main" id="{87F11712-21C3-52D6-6ACE-57CEC339F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9220" y="1208031"/>
            <a:ext cx="1049952" cy="1049952"/>
          </a:xfrm>
          <a:prstGeom prst="rect">
            <a:avLst/>
          </a:prstGeom>
        </p:spPr>
      </p:pic>
      <p:pic>
        <p:nvPicPr>
          <p:cNvPr id="119" name="Picture 118" descr="A white logo on a blue background&#10;&#10;AI-generated content may be incorrect.">
            <a:extLst>
              <a:ext uri="{FF2B5EF4-FFF2-40B4-BE49-F238E27FC236}">
                <a16:creationId xmlns:a16="http://schemas.microsoft.com/office/drawing/2014/main" id="{8026D560-227C-65D7-6D99-6CB0A1958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6608" y="5688898"/>
            <a:ext cx="1049952" cy="1049952"/>
          </a:xfrm>
          <a:prstGeom prst="rect">
            <a:avLst/>
          </a:prstGeom>
        </p:spPr>
      </p:pic>
      <p:pic>
        <p:nvPicPr>
          <p:cNvPr id="114" name="Graphic 113">
            <a:extLst>
              <a:ext uri="{FF2B5EF4-FFF2-40B4-BE49-F238E27FC236}">
                <a16:creationId xmlns:a16="http://schemas.microsoft.com/office/drawing/2014/main" id="{2ADAB76C-3E3C-78D7-EF1E-F8B3F097DF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6146" y="1287494"/>
            <a:ext cx="914400" cy="914400"/>
          </a:xfrm>
          <a:prstGeom prst="rect">
            <a:avLst/>
          </a:prstGeom>
        </p:spPr>
      </p:pic>
      <p:pic>
        <p:nvPicPr>
          <p:cNvPr id="118" name="Picture 117" descr="A blue circle with a black background&#10;&#10;AI-generated content may be incorrect.">
            <a:extLst>
              <a:ext uri="{FF2B5EF4-FFF2-40B4-BE49-F238E27FC236}">
                <a16:creationId xmlns:a16="http://schemas.microsoft.com/office/drawing/2014/main" id="{8D9D1E01-082D-1333-30B6-96BECFE1C9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9000" y="5380748"/>
            <a:ext cx="948662" cy="948662"/>
          </a:xfrm>
          <a:prstGeom prst="rect">
            <a:avLst/>
          </a:prstGeom>
        </p:spPr>
      </p:pic>
      <p:pic>
        <p:nvPicPr>
          <p:cNvPr id="128" name="Graphic 127">
            <a:extLst>
              <a:ext uri="{FF2B5EF4-FFF2-40B4-BE49-F238E27FC236}">
                <a16:creationId xmlns:a16="http://schemas.microsoft.com/office/drawing/2014/main" id="{67367529-F5AB-010F-18CC-A802C8654DB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flipH="1">
            <a:off x="157268" y="1382453"/>
            <a:ext cx="1606888" cy="1377332"/>
          </a:xfrm>
          <a:prstGeom prst="rect">
            <a:avLst/>
          </a:prstGeom>
        </p:spPr>
      </p:pic>
      <p:pic>
        <p:nvPicPr>
          <p:cNvPr id="127" name="Graphic 126">
            <a:extLst>
              <a:ext uri="{FF2B5EF4-FFF2-40B4-BE49-F238E27FC236}">
                <a16:creationId xmlns:a16="http://schemas.microsoft.com/office/drawing/2014/main" id="{68EF2BC6-AAEF-007A-5A5C-9E504462AD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13354" y="962565"/>
            <a:ext cx="1903412" cy="1631496"/>
          </a:xfrm>
          <a:prstGeom prst="rect">
            <a:avLst/>
          </a:prstGeom>
        </p:spPr>
      </p:pic>
      <p:pic>
        <p:nvPicPr>
          <p:cNvPr id="123" name="Graphic 122">
            <a:extLst>
              <a:ext uri="{FF2B5EF4-FFF2-40B4-BE49-F238E27FC236}">
                <a16:creationId xmlns:a16="http://schemas.microsoft.com/office/drawing/2014/main" id="{1F0C94FA-C18F-E793-DB3D-04541E1EBB8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1820" y="1138748"/>
            <a:ext cx="1606888" cy="1377333"/>
          </a:xfrm>
          <a:prstGeom prst="rect">
            <a:avLst/>
          </a:prstGeom>
        </p:spPr>
      </p:pic>
      <p:cxnSp>
        <p:nvCxnSpPr>
          <p:cNvPr id="91" name="Straight Connector 90">
            <a:extLst>
              <a:ext uri="{FF2B5EF4-FFF2-40B4-BE49-F238E27FC236}">
                <a16:creationId xmlns:a16="http://schemas.microsoft.com/office/drawing/2014/main" id="{77360823-B2A1-3D9D-B843-FE2A54F952F2}"/>
              </a:ext>
            </a:extLst>
          </p:cNvPr>
          <p:cNvCxnSpPr>
            <a:cxnSpLocks/>
          </p:cNvCxnSpPr>
          <p:nvPr/>
        </p:nvCxnSpPr>
        <p:spPr>
          <a:xfrm>
            <a:off x="6755943" y="2852146"/>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62AA9FF3-32C8-D945-63F9-5B5DBF2727C9}"/>
              </a:ext>
            </a:extLst>
          </p:cNvPr>
          <p:cNvCxnSpPr>
            <a:cxnSpLocks/>
          </p:cNvCxnSpPr>
          <p:nvPr/>
        </p:nvCxnSpPr>
        <p:spPr>
          <a:xfrm>
            <a:off x="3984941" y="2896263"/>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FD4CCF81-00FB-744A-7BE9-E556647C18FE}"/>
              </a:ext>
            </a:extLst>
          </p:cNvPr>
          <p:cNvCxnSpPr>
            <a:cxnSpLocks/>
          </p:cNvCxnSpPr>
          <p:nvPr/>
        </p:nvCxnSpPr>
        <p:spPr>
          <a:xfrm>
            <a:off x="1225604" y="2878546"/>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601D2568-ADED-32C2-1202-ED047E722924}"/>
              </a:ext>
            </a:extLst>
          </p:cNvPr>
          <p:cNvCxnSpPr>
            <a:cxnSpLocks/>
          </p:cNvCxnSpPr>
          <p:nvPr/>
        </p:nvCxnSpPr>
        <p:spPr>
          <a:xfrm>
            <a:off x="9534196" y="2863099"/>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B3716291-5F5A-6AAD-E092-480E58451AE3}"/>
              </a:ext>
            </a:extLst>
          </p:cNvPr>
          <p:cNvCxnSpPr>
            <a:cxnSpLocks/>
          </p:cNvCxnSpPr>
          <p:nvPr/>
        </p:nvCxnSpPr>
        <p:spPr>
          <a:xfrm>
            <a:off x="8163331" y="4116447"/>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DB5F2A25-AF0A-ED01-7A97-681A4BD0ADAA}"/>
              </a:ext>
            </a:extLst>
          </p:cNvPr>
          <p:cNvCxnSpPr>
            <a:cxnSpLocks/>
          </p:cNvCxnSpPr>
          <p:nvPr/>
        </p:nvCxnSpPr>
        <p:spPr>
          <a:xfrm>
            <a:off x="5392329" y="4160564"/>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C1F3FAEE-0BB1-AC8F-086D-ADFFF4140697}"/>
              </a:ext>
            </a:extLst>
          </p:cNvPr>
          <p:cNvCxnSpPr>
            <a:cxnSpLocks/>
          </p:cNvCxnSpPr>
          <p:nvPr/>
        </p:nvCxnSpPr>
        <p:spPr>
          <a:xfrm>
            <a:off x="2632992" y="4142847"/>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174DD31A-AF17-712E-5908-9083AE48EE97}"/>
              </a:ext>
            </a:extLst>
          </p:cNvPr>
          <p:cNvCxnSpPr>
            <a:cxnSpLocks/>
          </p:cNvCxnSpPr>
          <p:nvPr/>
        </p:nvCxnSpPr>
        <p:spPr>
          <a:xfrm>
            <a:off x="10941584" y="4127400"/>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4F0C2872-9CCD-05B2-15FA-F878E252E2B1}"/>
              </a:ext>
            </a:extLst>
          </p:cNvPr>
          <p:cNvCxnSpPr>
            <a:cxnSpLocks/>
            <a:endCxn id="45" idx="2"/>
          </p:cNvCxnSpPr>
          <p:nvPr/>
        </p:nvCxnSpPr>
        <p:spPr>
          <a:xfrm>
            <a:off x="1599810" y="3766546"/>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5B4B07AB-948B-90F4-54A7-DE5AD945ABBB}"/>
              </a:ext>
            </a:extLst>
          </p:cNvPr>
          <p:cNvCxnSpPr>
            <a:cxnSpLocks/>
          </p:cNvCxnSpPr>
          <p:nvPr/>
        </p:nvCxnSpPr>
        <p:spPr>
          <a:xfrm>
            <a:off x="3058947" y="3766546"/>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7CC8911B-1D2F-164C-C66B-9A9F034F007F}"/>
              </a:ext>
            </a:extLst>
          </p:cNvPr>
          <p:cNvCxnSpPr>
            <a:cxnSpLocks/>
          </p:cNvCxnSpPr>
          <p:nvPr/>
        </p:nvCxnSpPr>
        <p:spPr>
          <a:xfrm>
            <a:off x="4482725" y="3766546"/>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A1D5F87D-4C15-63E2-E28C-4CE27258F823}"/>
              </a:ext>
            </a:extLst>
          </p:cNvPr>
          <p:cNvCxnSpPr>
            <a:cxnSpLocks/>
          </p:cNvCxnSpPr>
          <p:nvPr/>
        </p:nvCxnSpPr>
        <p:spPr>
          <a:xfrm>
            <a:off x="5901908" y="3766546"/>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8D076ABD-BB2F-81C9-022C-FA7C3E6CDE1D}"/>
              </a:ext>
            </a:extLst>
          </p:cNvPr>
          <p:cNvCxnSpPr>
            <a:cxnSpLocks/>
          </p:cNvCxnSpPr>
          <p:nvPr/>
        </p:nvCxnSpPr>
        <p:spPr>
          <a:xfrm>
            <a:off x="7270546" y="3766546"/>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174755ED-0E50-8678-B0AA-9189E95C5FD2}"/>
              </a:ext>
            </a:extLst>
          </p:cNvPr>
          <p:cNvCxnSpPr>
            <a:cxnSpLocks/>
          </p:cNvCxnSpPr>
          <p:nvPr/>
        </p:nvCxnSpPr>
        <p:spPr>
          <a:xfrm>
            <a:off x="8616210" y="3782132"/>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9E0D8FA3-0617-2AAA-2D46-127926D2CEFD}"/>
              </a:ext>
            </a:extLst>
          </p:cNvPr>
          <p:cNvCxnSpPr>
            <a:cxnSpLocks/>
          </p:cNvCxnSpPr>
          <p:nvPr/>
        </p:nvCxnSpPr>
        <p:spPr>
          <a:xfrm>
            <a:off x="10009780" y="3782132"/>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61EBED69-02FD-108B-377B-CF2628243575}"/>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L’IA est-elle récente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4" name="Right Triangle 3">
            <a:extLst>
              <a:ext uri="{FF2B5EF4-FFF2-40B4-BE49-F238E27FC236}">
                <a16:creationId xmlns:a16="http://schemas.microsoft.com/office/drawing/2014/main" id="{25CAB219-53F8-FDBF-EF5F-37AEDBD0307F}"/>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0069028E-9EFB-7BDD-0D78-A52BA452F8D0}"/>
              </a:ext>
            </a:extLst>
          </p:cNvPr>
          <p:cNvSpPr/>
          <p:nvPr/>
        </p:nvSpPr>
        <p:spPr>
          <a:xfrm>
            <a:off x="6308218"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sz="1800" b="1">
                <a:solidFill>
                  <a:srgbClr val="158189"/>
                </a:solidFill>
                <a:latin typeface="Arial" panose="020B0604020202020204" pitchFamily="34" charset="0"/>
                <a:cs typeface="Arial" panose="020B0604020202020204" pitchFamily="34" charset="0"/>
              </a:rPr>
              <a:t>1996</a:t>
            </a:r>
          </a:p>
        </p:txBody>
      </p:sp>
      <p:sp>
        <p:nvSpPr>
          <p:cNvPr id="40" name="Oval 39">
            <a:extLst>
              <a:ext uri="{FF2B5EF4-FFF2-40B4-BE49-F238E27FC236}">
                <a16:creationId xmlns:a16="http://schemas.microsoft.com/office/drawing/2014/main" id="{E4068028-C2B9-9ECF-1A2C-E032B3798303}"/>
              </a:ext>
            </a:extLst>
          </p:cNvPr>
          <p:cNvSpPr/>
          <p:nvPr/>
        </p:nvSpPr>
        <p:spPr>
          <a:xfrm>
            <a:off x="3536868"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CA" sz="1800" b="1">
                <a:solidFill>
                  <a:srgbClr val="158189"/>
                </a:solidFill>
                <a:latin typeface="Arial" panose="020B0604020202020204" pitchFamily="34" charset="0"/>
                <a:cs typeface="Arial" panose="020B0604020202020204" pitchFamily="34" charset="0"/>
              </a:rPr>
              <a:t>1973</a:t>
            </a:r>
            <a:endParaRPr lang="fr-FR" sz="1800" b="1">
              <a:solidFill>
                <a:srgbClr val="158189"/>
              </a:solidFill>
              <a:latin typeface="Arial" panose="020B0604020202020204" pitchFamily="34" charset="0"/>
              <a:cs typeface="Arial" panose="020B0604020202020204" pitchFamily="34" charset="0"/>
            </a:endParaRPr>
          </a:p>
        </p:txBody>
      </p:sp>
      <p:sp>
        <p:nvSpPr>
          <p:cNvPr id="41" name="Oval 40">
            <a:extLst>
              <a:ext uri="{FF2B5EF4-FFF2-40B4-BE49-F238E27FC236}">
                <a16:creationId xmlns:a16="http://schemas.microsoft.com/office/drawing/2014/main" id="{EE589E53-95D8-9068-4073-095E5540CFC7}"/>
              </a:ext>
            </a:extLst>
          </p:cNvPr>
          <p:cNvSpPr/>
          <p:nvPr/>
        </p:nvSpPr>
        <p:spPr>
          <a:xfrm>
            <a:off x="9079568"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sz="1800" b="1">
                <a:solidFill>
                  <a:srgbClr val="158189"/>
                </a:solidFill>
                <a:latin typeface="Arial" panose="020B0604020202020204" pitchFamily="34" charset="0"/>
                <a:cs typeface="Arial" panose="020B0604020202020204" pitchFamily="34" charset="0"/>
              </a:rPr>
              <a:t>2018</a:t>
            </a:r>
          </a:p>
        </p:txBody>
      </p:sp>
      <p:sp>
        <p:nvSpPr>
          <p:cNvPr id="42" name="Oval 41">
            <a:extLst>
              <a:ext uri="{FF2B5EF4-FFF2-40B4-BE49-F238E27FC236}">
                <a16:creationId xmlns:a16="http://schemas.microsoft.com/office/drawing/2014/main" id="{7FCD687A-6154-39EF-983C-23562AB05AB9}"/>
              </a:ext>
            </a:extLst>
          </p:cNvPr>
          <p:cNvSpPr/>
          <p:nvPr/>
        </p:nvSpPr>
        <p:spPr>
          <a:xfrm>
            <a:off x="7693893"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CA" sz="1800" b="1">
                <a:solidFill>
                  <a:srgbClr val="158189"/>
                </a:solidFill>
              </a:rPr>
              <a:t>2015</a:t>
            </a:r>
          </a:p>
        </p:txBody>
      </p:sp>
      <p:sp>
        <p:nvSpPr>
          <p:cNvPr id="43" name="Oval 42">
            <a:extLst>
              <a:ext uri="{FF2B5EF4-FFF2-40B4-BE49-F238E27FC236}">
                <a16:creationId xmlns:a16="http://schemas.microsoft.com/office/drawing/2014/main" id="{C198BF99-1DDE-60E5-F337-D8F2369E0359}"/>
              </a:ext>
            </a:extLst>
          </p:cNvPr>
          <p:cNvSpPr/>
          <p:nvPr/>
        </p:nvSpPr>
        <p:spPr>
          <a:xfrm>
            <a:off x="4922543"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sz="1800" b="1">
                <a:solidFill>
                  <a:srgbClr val="158189"/>
                </a:solidFill>
                <a:latin typeface="Arial" panose="020B0604020202020204" pitchFamily="34" charset="0"/>
                <a:cs typeface="Arial" panose="020B0604020202020204" pitchFamily="34" charset="0"/>
              </a:rPr>
              <a:t>1980</a:t>
            </a:r>
            <a:endParaRPr lang="fr-CA" sz="1800" b="1">
              <a:solidFill>
                <a:srgbClr val="158189"/>
              </a:solidFill>
              <a:latin typeface="Arial" panose="020B0604020202020204" pitchFamily="34" charset="0"/>
              <a:cs typeface="Arial" panose="020B0604020202020204" pitchFamily="34" charset="0"/>
            </a:endParaRPr>
          </a:p>
        </p:txBody>
      </p:sp>
      <p:sp>
        <p:nvSpPr>
          <p:cNvPr id="44" name="Oval 43">
            <a:extLst>
              <a:ext uri="{FF2B5EF4-FFF2-40B4-BE49-F238E27FC236}">
                <a16:creationId xmlns:a16="http://schemas.microsoft.com/office/drawing/2014/main" id="{3A37207E-DA13-B414-E064-6A202C1338E0}"/>
              </a:ext>
            </a:extLst>
          </p:cNvPr>
          <p:cNvSpPr/>
          <p:nvPr/>
        </p:nvSpPr>
        <p:spPr>
          <a:xfrm>
            <a:off x="765518"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sz="1800" b="1">
                <a:solidFill>
                  <a:srgbClr val="158189"/>
                </a:solidFill>
                <a:latin typeface="Arial" panose="020B0604020202020204" pitchFamily="34" charset="0"/>
                <a:cs typeface="Arial" panose="020B0604020202020204" pitchFamily="34" charset="0"/>
              </a:rPr>
              <a:t>1950</a:t>
            </a:r>
          </a:p>
        </p:txBody>
      </p:sp>
      <p:sp>
        <p:nvSpPr>
          <p:cNvPr id="45" name="Oval 44">
            <a:extLst>
              <a:ext uri="{FF2B5EF4-FFF2-40B4-BE49-F238E27FC236}">
                <a16:creationId xmlns:a16="http://schemas.microsoft.com/office/drawing/2014/main" id="{BA061A11-5D7A-FFF9-6AFA-0D3B0B5639F0}"/>
              </a:ext>
            </a:extLst>
          </p:cNvPr>
          <p:cNvSpPr/>
          <p:nvPr/>
        </p:nvSpPr>
        <p:spPr>
          <a:xfrm>
            <a:off x="2151193"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CA" sz="1800" b="1">
                <a:solidFill>
                  <a:srgbClr val="158189"/>
                </a:solidFill>
                <a:latin typeface="Arial" panose="020B0604020202020204" pitchFamily="34" charset="0"/>
                <a:cs typeface="Arial" panose="020B0604020202020204" pitchFamily="34" charset="0"/>
              </a:rPr>
              <a:t>1956</a:t>
            </a:r>
          </a:p>
        </p:txBody>
      </p:sp>
      <p:sp>
        <p:nvSpPr>
          <p:cNvPr id="47" name="Rectangle: Rounded Corners 46">
            <a:extLst>
              <a:ext uri="{FF2B5EF4-FFF2-40B4-BE49-F238E27FC236}">
                <a16:creationId xmlns:a16="http://schemas.microsoft.com/office/drawing/2014/main" id="{22F923B4-8AB0-9A10-5BA4-17692E06AF6B}"/>
              </a:ext>
            </a:extLst>
          </p:cNvPr>
          <p:cNvSpPr/>
          <p:nvPr/>
        </p:nvSpPr>
        <p:spPr>
          <a:xfrm>
            <a:off x="167794" y="2398903"/>
            <a:ext cx="2103120" cy="516424"/>
          </a:xfrm>
          <a:prstGeom prst="roundRect">
            <a:avLst>
              <a:gd name="adj" fmla="val 21527"/>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FR" sz="2000" b="1">
                <a:solidFill>
                  <a:srgbClr val="158189"/>
                </a:solidFill>
                <a:latin typeface="Arial" panose="020B0604020202020204" pitchFamily="34" charset="0"/>
                <a:cs typeface="Arial" panose="020B0604020202020204" pitchFamily="34" charset="0"/>
              </a:rPr>
              <a:t>Test de Turing</a:t>
            </a:r>
          </a:p>
        </p:txBody>
      </p:sp>
      <p:sp>
        <p:nvSpPr>
          <p:cNvPr id="55" name="Rectangle: Rounded Corners 54">
            <a:extLst>
              <a:ext uri="{FF2B5EF4-FFF2-40B4-BE49-F238E27FC236}">
                <a16:creationId xmlns:a16="http://schemas.microsoft.com/office/drawing/2014/main" id="{7329766A-34A5-CDB1-774F-C5470F6B47C1}"/>
              </a:ext>
            </a:extLst>
          </p:cNvPr>
          <p:cNvSpPr/>
          <p:nvPr/>
        </p:nvSpPr>
        <p:spPr>
          <a:xfrm>
            <a:off x="1556833" y="4617766"/>
            <a:ext cx="2103120" cy="798490"/>
          </a:xfrm>
          <a:prstGeom prst="roundRect">
            <a:avLst>
              <a:gd name="adj" fmla="val 12895"/>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CA" sz="2000" b="1">
                <a:solidFill>
                  <a:srgbClr val="158189"/>
                </a:solidFill>
                <a:latin typeface="Arial" panose="020B0604020202020204" pitchFamily="34" charset="0"/>
                <a:cs typeface="Arial" panose="020B0604020202020204" pitchFamily="34" charset="0"/>
              </a:rPr>
              <a:t>Conférence de Dartmouth</a:t>
            </a:r>
            <a:endParaRPr lang="en-US" sz="2000" b="1">
              <a:solidFill>
                <a:srgbClr val="158189"/>
              </a:solidFill>
              <a:latin typeface="Arial" panose="020B0604020202020204" pitchFamily="34" charset="0"/>
              <a:cs typeface="Arial" panose="020B0604020202020204" pitchFamily="34" charset="0"/>
            </a:endParaRPr>
          </a:p>
        </p:txBody>
      </p:sp>
      <p:sp>
        <p:nvSpPr>
          <p:cNvPr id="56" name="Rectangle: Rounded Corners 55">
            <a:extLst>
              <a:ext uri="{FF2B5EF4-FFF2-40B4-BE49-F238E27FC236}">
                <a16:creationId xmlns:a16="http://schemas.microsoft.com/office/drawing/2014/main" id="{05CFB77E-EB7C-7AFB-3329-6F5DEE983171}"/>
              </a:ext>
            </a:extLst>
          </p:cNvPr>
          <p:cNvSpPr/>
          <p:nvPr/>
        </p:nvSpPr>
        <p:spPr>
          <a:xfrm>
            <a:off x="2942508" y="2116836"/>
            <a:ext cx="2103120" cy="798490"/>
          </a:xfrm>
          <a:prstGeom prst="roundRect">
            <a:avLst>
              <a:gd name="adj" fmla="val 12895"/>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CA" sz="2000" b="1">
                <a:solidFill>
                  <a:srgbClr val="158189"/>
                </a:solidFill>
                <a:latin typeface="Arial" panose="020B0604020202020204" pitchFamily="34" charset="0"/>
                <a:cs typeface="Arial" panose="020B0604020202020204" pitchFamily="34" charset="0"/>
              </a:rPr>
              <a:t>Premier hiver </a:t>
            </a:r>
          </a:p>
          <a:p>
            <a:pPr algn="ctr"/>
            <a:r>
              <a:rPr lang="fr-CA" sz="2000" b="1">
                <a:solidFill>
                  <a:srgbClr val="158189"/>
                </a:solidFill>
                <a:latin typeface="Arial" panose="020B0604020202020204" pitchFamily="34" charset="0"/>
                <a:cs typeface="Arial" panose="020B0604020202020204" pitchFamily="34" charset="0"/>
              </a:rPr>
              <a:t>de l’IA</a:t>
            </a:r>
          </a:p>
        </p:txBody>
      </p:sp>
      <p:sp>
        <p:nvSpPr>
          <p:cNvPr id="57" name="Rectangle: Rounded Corners 56">
            <a:extLst>
              <a:ext uri="{FF2B5EF4-FFF2-40B4-BE49-F238E27FC236}">
                <a16:creationId xmlns:a16="http://schemas.microsoft.com/office/drawing/2014/main" id="{A14D0322-1778-D07F-B569-F65BF95EEBA6}"/>
              </a:ext>
            </a:extLst>
          </p:cNvPr>
          <p:cNvSpPr/>
          <p:nvPr/>
        </p:nvSpPr>
        <p:spPr>
          <a:xfrm>
            <a:off x="4328183" y="4617765"/>
            <a:ext cx="2103120" cy="798490"/>
          </a:xfrm>
          <a:prstGeom prst="roundRect">
            <a:avLst>
              <a:gd name="adj" fmla="val 12895"/>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CA" sz="2000" b="1">
                <a:solidFill>
                  <a:srgbClr val="158189"/>
                </a:solidFill>
                <a:latin typeface="Arial" panose="020B0604020202020204" pitchFamily="34" charset="0"/>
                <a:cs typeface="Arial" panose="020B0604020202020204" pitchFamily="34" charset="0"/>
              </a:rPr>
              <a:t>Premier été</a:t>
            </a:r>
          </a:p>
          <a:p>
            <a:pPr algn="ctr"/>
            <a:r>
              <a:rPr lang="fr-CA" sz="2000" b="1">
                <a:solidFill>
                  <a:srgbClr val="158189"/>
                </a:solidFill>
                <a:latin typeface="Arial" panose="020B0604020202020204" pitchFamily="34" charset="0"/>
                <a:cs typeface="Arial" panose="020B0604020202020204" pitchFamily="34" charset="0"/>
              </a:rPr>
              <a:t>de l’IA</a:t>
            </a:r>
          </a:p>
        </p:txBody>
      </p:sp>
      <p:sp>
        <p:nvSpPr>
          <p:cNvPr id="61" name="Rectangle: Rounded Corners 60">
            <a:extLst>
              <a:ext uri="{FF2B5EF4-FFF2-40B4-BE49-F238E27FC236}">
                <a16:creationId xmlns:a16="http://schemas.microsoft.com/office/drawing/2014/main" id="{F76B1630-4904-670D-CE5E-ABB96FA894A0}"/>
              </a:ext>
            </a:extLst>
          </p:cNvPr>
          <p:cNvSpPr/>
          <p:nvPr/>
        </p:nvSpPr>
        <p:spPr>
          <a:xfrm>
            <a:off x="5717222" y="2398903"/>
            <a:ext cx="2103120" cy="516424"/>
          </a:xfrm>
          <a:prstGeom prst="roundRect">
            <a:avLst>
              <a:gd name="adj" fmla="val 21527"/>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FR" sz="2000" b="1" err="1">
                <a:solidFill>
                  <a:srgbClr val="158189"/>
                </a:solidFill>
                <a:latin typeface="Arial" panose="020B0604020202020204" pitchFamily="34" charset="0"/>
                <a:cs typeface="Arial" panose="020B0604020202020204" pitchFamily="34" charset="0"/>
              </a:rPr>
              <a:t>DeepBlue</a:t>
            </a:r>
            <a:endParaRPr lang="fr-FR" sz="2000" b="1">
              <a:solidFill>
                <a:srgbClr val="158189"/>
              </a:solidFill>
              <a:latin typeface="Arial" panose="020B0604020202020204" pitchFamily="34" charset="0"/>
              <a:cs typeface="Arial" panose="020B0604020202020204" pitchFamily="34" charset="0"/>
            </a:endParaRPr>
          </a:p>
        </p:txBody>
      </p:sp>
      <p:sp>
        <p:nvSpPr>
          <p:cNvPr id="63" name="Rectangle: Rounded Corners 62">
            <a:extLst>
              <a:ext uri="{FF2B5EF4-FFF2-40B4-BE49-F238E27FC236}">
                <a16:creationId xmlns:a16="http://schemas.microsoft.com/office/drawing/2014/main" id="{1B19BDA6-9645-F7BA-4304-8E972D93EB99}"/>
              </a:ext>
            </a:extLst>
          </p:cNvPr>
          <p:cNvSpPr/>
          <p:nvPr/>
        </p:nvSpPr>
        <p:spPr>
          <a:xfrm>
            <a:off x="8487173" y="2398903"/>
            <a:ext cx="2099189" cy="516424"/>
          </a:xfrm>
          <a:prstGeom prst="roundRect">
            <a:avLst>
              <a:gd name="adj" fmla="val 21527"/>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FR" sz="2000" b="1">
                <a:solidFill>
                  <a:srgbClr val="158189"/>
                </a:solidFill>
                <a:latin typeface="Arial" panose="020B0604020202020204" pitchFamily="34" charset="0"/>
                <a:cs typeface="Arial" panose="020B0604020202020204" pitchFamily="34" charset="0"/>
              </a:rPr>
              <a:t>GPT-2</a:t>
            </a:r>
          </a:p>
        </p:txBody>
      </p:sp>
      <p:sp>
        <p:nvSpPr>
          <p:cNvPr id="64" name="Rectangle: Rounded Corners 63">
            <a:extLst>
              <a:ext uri="{FF2B5EF4-FFF2-40B4-BE49-F238E27FC236}">
                <a16:creationId xmlns:a16="http://schemas.microsoft.com/office/drawing/2014/main" id="{7BC95976-9DFE-E109-1799-A7E442D67460}"/>
              </a:ext>
            </a:extLst>
          </p:cNvPr>
          <p:cNvSpPr/>
          <p:nvPr/>
        </p:nvSpPr>
        <p:spPr>
          <a:xfrm>
            <a:off x="9870883" y="4621647"/>
            <a:ext cx="2099189" cy="798485"/>
          </a:xfrm>
          <a:prstGeom prst="roundRect">
            <a:avLst>
              <a:gd name="adj" fmla="val 14046"/>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CA" sz="2000" b="1">
                <a:solidFill>
                  <a:srgbClr val="158189"/>
                </a:solidFill>
              </a:rPr>
              <a:t>Démocratisation de GPT-3</a:t>
            </a:r>
          </a:p>
        </p:txBody>
      </p:sp>
      <p:sp>
        <p:nvSpPr>
          <p:cNvPr id="65" name="Rectangle: Rounded Corners 64">
            <a:extLst>
              <a:ext uri="{FF2B5EF4-FFF2-40B4-BE49-F238E27FC236}">
                <a16:creationId xmlns:a16="http://schemas.microsoft.com/office/drawing/2014/main" id="{85441C71-0209-EF68-31EB-B74FF4160F89}"/>
              </a:ext>
            </a:extLst>
          </p:cNvPr>
          <p:cNvSpPr/>
          <p:nvPr/>
        </p:nvSpPr>
        <p:spPr>
          <a:xfrm>
            <a:off x="7099533" y="4617764"/>
            <a:ext cx="2103120" cy="516424"/>
          </a:xfrm>
          <a:prstGeom prst="roundRect">
            <a:avLst>
              <a:gd name="adj" fmla="val 21527"/>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CA" sz="2000" b="1" err="1">
                <a:solidFill>
                  <a:srgbClr val="158189"/>
                </a:solidFill>
              </a:rPr>
              <a:t>AlphaGo</a:t>
            </a:r>
            <a:endParaRPr lang="en-US" sz="2000" b="1">
              <a:solidFill>
                <a:srgbClr val="158189"/>
              </a:solidFill>
            </a:endParaRPr>
          </a:p>
        </p:txBody>
      </p:sp>
      <p:sp>
        <p:nvSpPr>
          <p:cNvPr id="74" name="Oval 73">
            <a:extLst>
              <a:ext uri="{FF2B5EF4-FFF2-40B4-BE49-F238E27FC236}">
                <a16:creationId xmlns:a16="http://schemas.microsoft.com/office/drawing/2014/main" id="{E69F87A2-8D41-0B59-7080-F3CFB01B4797}"/>
              </a:ext>
            </a:extLst>
          </p:cNvPr>
          <p:cNvSpPr/>
          <p:nvPr/>
        </p:nvSpPr>
        <p:spPr>
          <a:xfrm>
            <a:off x="10465243"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sz="1800" b="1">
                <a:solidFill>
                  <a:srgbClr val="158189"/>
                </a:solidFill>
                <a:latin typeface="Arial" panose="020B0604020202020204" pitchFamily="34" charset="0"/>
                <a:cs typeface="Arial" panose="020B0604020202020204" pitchFamily="34" charset="0"/>
              </a:rPr>
              <a:t>2022</a:t>
            </a:r>
          </a:p>
        </p:txBody>
      </p:sp>
      <p:cxnSp>
        <p:nvCxnSpPr>
          <p:cNvPr id="76" name="Straight Connector 75">
            <a:extLst>
              <a:ext uri="{FF2B5EF4-FFF2-40B4-BE49-F238E27FC236}">
                <a16:creationId xmlns:a16="http://schemas.microsoft.com/office/drawing/2014/main" id="{63BC960B-BC57-2F0E-2441-8BE212871BEB}"/>
              </a:ext>
            </a:extLst>
          </p:cNvPr>
          <p:cNvCxnSpPr>
            <a:cxnSpLocks/>
          </p:cNvCxnSpPr>
          <p:nvPr/>
        </p:nvCxnSpPr>
        <p:spPr>
          <a:xfrm>
            <a:off x="1563884" y="3766546"/>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2CD7E84D-0832-564D-D3D0-B5A249BD080D}"/>
              </a:ext>
            </a:extLst>
          </p:cNvPr>
          <p:cNvCxnSpPr>
            <a:cxnSpLocks/>
          </p:cNvCxnSpPr>
          <p:nvPr/>
        </p:nvCxnSpPr>
        <p:spPr>
          <a:xfrm>
            <a:off x="2975641" y="3766546"/>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470293DE-BF5F-66C2-8509-1A535FA4B641}"/>
              </a:ext>
            </a:extLst>
          </p:cNvPr>
          <p:cNvCxnSpPr>
            <a:cxnSpLocks/>
          </p:cNvCxnSpPr>
          <p:nvPr/>
        </p:nvCxnSpPr>
        <p:spPr>
          <a:xfrm>
            <a:off x="4399419" y="3766546"/>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3FA9A407-DECD-4F20-0DB3-93AED8F6A47C}"/>
              </a:ext>
            </a:extLst>
          </p:cNvPr>
          <p:cNvCxnSpPr>
            <a:cxnSpLocks/>
          </p:cNvCxnSpPr>
          <p:nvPr/>
        </p:nvCxnSpPr>
        <p:spPr>
          <a:xfrm>
            <a:off x="5804817" y="3766546"/>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F8E5A058-F4FC-2037-D41B-21661DEF57C8}"/>
              </a:ext>
            </a:extLst>
          </p:cNvPr>
          <p:cNvCxnSpPr>
            <a:cxnSpLocks/>
          </p:cNvCxnSpPr>
          <p:nvPr/>
        </p:nvCxnSpPr>
        <p:spPr>
          <a:xfrm>
            <a:off x="7173455" y="3766546"/>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48CCA32D-79CB-53A9-69A6-06FA2C433A6F}"/>
              </a:ext>
            </a:extLst>
          </p:cNvPr>
          <p:cNvCxnSpPr>
            <a:cxnSpLocks/>
          </p:cNvCxnSpPr>
          <p:nvPr/>
        </p:nvCxnSpPr>
        <p:spPr>
          <a:xfrm>
            <a:off x="8519119" y="3782132"/>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958A3BB2-A655-A05B-BA35-5739B92EF927}"/>
              </a:ext>
            </a:extLst>
          </p:cNvPr>
          <p:cNvCxnSpPr>
            <a:cxnSpLocks/>
          </p:cNvCxnSpPr>
          <p:nvPr/>
        </p:nvCxnSpPr>
        <p:spPr>
          <a:xfrm>
            <a:off x="9912689" y="3782132"/>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115DEB70-FECA-6BF3-0F44-DCF164E5E90C}"/>
              </a:ext>
            </a:extLst>
          </p:cNvPr>
          <p:cNvCxnSpPr>
            <a:cxnSpLocks/>
          </p:cNvCxnSpPr>
          <p:nvPr/>
        </p:nvCxnSpPr>
        <p:spPr>
          <a:xfrm rot="5400000">
            <a:off x="6527343" y="3143815"/>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F56EEEB0-E68A-DF62-8739-6FFD49484614}"/>
              </a:ext>
            </a:extLst>
          </p:cNvPr>
          <p:cNvCxnSpPr>
            <a:cxnSpLocks/>
          </p:cNvCxnSpPr>
          <p:nvPr/>
        </p:nvCxnSpPr>
        <p:spPr>
          <a:xfrm rot="5400000">
            <a:off x="3756341" y="3101797"/>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ABF3C3E1-7226-A7A1-5EC5-0CB704D2627A}"/>
              </a:ext>
            </a:extLst>
          </p:cNvPr>
          <p:cNvCxnSpPr>
            <a:cxnSpLocks/>
          </p:cNvCxnSpPr>
          <p:nvPr/>
        </p:nvCxnSpPr>
        <p:spPr>
          <a:xfrm rot="5400000">
            <a:off x="997004" y="3143815"/>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2665D792-F70E-6926-1D47-2229DE90DFE0}"/>
              </a:ext>
            </a:extLst>
          </p:cNvPr>
          <p:cNvCxnSpPr>
            <a:cxnSpLocks/>
          </p:cNvCxnSpPr>
          <p:nvPr/>
        </p:nvCxnSpPr>
        <p:spPr>
          <a:xfrm rot="5400000">
            <a:off x="9305596" y="3128368"/>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E978B238-D7BD-7200-4C16-D298DFA863FB}"/>
              </a:ext>
            </a:extLst>
          </p:cNvPr>
          <p:cNvCxnSpPr>
            <a:cxnSpLocks/>
          </p:cNvCxnSpPr>
          <p:nvPr/>
        </p:nvCxnSpPr>
        <p:spPr>
          <a:xfrm rot="5400000">
            <a:off x="7934731" y="4408116"/>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0C8E1605-05A4-CE33-D24A-EDAB3356E40C}"/>
              </a:ext>
            </a:extLst>
          </p:cNvPr>
          <p:cNvCxnSpPr>
            <a:cxnSpLocks/>
          </p:cNvCxnSpPr>
          <p:nvPr/>
        </p:nvCxnSpPr>
        <p:spPr>
          <a:xfrm rot="5400000">
            <a:off x="5163729" y="4425833"/>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A6AA3039-034C-F28D-593B-F3D76F95EFF2}"/>
              </a:ext>
            </a:extLst>
          </p:cNvPr>
          <p:cNvCxnSpPr>
            <a:cxnSpLocks/>
          </p:cNvCxnSpPr>
          <p:nvPr/>
        </p:nvCxnSpPr>
        <p:spPr>
          <a:xfrm rot="5400000">
            <a:off x="2404392" y="4408116"/>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36B3E4F7-2C86-C6D9-7834-AD67864F71B9}"/>
              </a:ext>
            </a:extLst>
          </p:cNvPr>
          <p:cNvCxnSpPr>
            <a:cxnSpLocks/>
          </p:cNvCxnSpPr>
          <p:nvPr/>
        </p:nvCxnSpPr>
        <p:spPr>
          <a:xfrm rot="5400000">
            <a:off x="10712984" y="4392669"/>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pic>
        <p:nvPicPr>
          <p:cNvPr id="121" name="Graphic 120">
            <a:extLst>
              <a:ext uri="{FF2B5EF4-FFF2-40B4-BE49-F238E27FC236}">
                <a16:creationId xmlns:a16="http://schemas.microsoft.com/office/drawing/2014/main" id="{8B181AF4-02DB-78A5-3159-F447E4559BF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44906" y="5322868"/>
            <a:ext cx="1824066" cy="1563484"/>
          </a:xfrm>
          <a:prstGeom prst="rect">
            <a:avLst/>
          </a:prstGeom>
        </p:spPr>
      </p:pic>
      <p:pic>
        <p:nvPicPr>
          <p:cNvPr id="125" name="Graphic 124">
            <a:extLst>
              <a:ext uri="{FF2B5EF4-FFF2-40B4-BE49-F238E27FC236}">
                <a16:creationId xmlns:a16="http://schemas.microsoft.com/office/drawing/2014/main" id="{2ECA6C7A-A3CF-53A2-8D41-697501D3940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33950" y="5367907"/>
            <a:ext cx="1674268" cy="1435086"/>
          </a:xfrm>
          <a:prstGeom prst="rect">
            <a:avLst/>
          </a:prstGeom>
        </p:spPr>
      </p:pic>
      <p:sp>
        <p:nvSpPr>
          <p:cNvPr id="5" name="ZoneTexte 4">
            <a:extLst>
              <a:ext uri="{FF2B5EF4-FFF2-40B4-BE49-F238E27FC236}">
                <a16:creationId xmlns:a16="http://schemas.microsoft.com/office/drawing/2014/main" id="{33F27342-6E51-88D7-8A13-88ABC4675D2B}"/>
              </a:ext>
            </a:extLst>
          </p:cNvPr>
          <p:cNvSpPr txBox="1"/>
          <p:nvPr/>
        </p:nvSpPr>
        <p:spPr>
          <a:xfrm>
            <a:off x="7770224" y="79653"/>
            <a:ext cx="4479111"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(réalisé à partir de Joussemet et Meurs, 2024 ; Université de Genève, 2024) </a:t>
            </a:r>
          </a:p>
        </p:txBody>
      </p:sp>
      <p:sp>
        <p:nvSpPr>
          <p:cNvPr id="2" name="Rectangle 1">
            <a:extLst>
              <a:ext uri="{FF2B5EF4-FFF2-40B4-BE49-F238E27FC236}">
                <a16:creationId xmlns:a16="http://schemas.microsoft.com/office/drawing/2014/main" id="{B617FDF3-0626-3F18-B67A-CF9C76EA56E0}"/>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2EF823DD-9199-1CA0-C347-3FDC7D8FF70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747740" y="1116631"/>
            <a:ext cx="2696520" cy="2311303"/>
          </a:xfrm>
          <a:prstGeom prst="rect">
            <a:avLst/>
          </a:prstGeom>
        </p:spPr>
      </p:pic>
      <p:sp>
        <p:nvSpPr>
          <p:cNvPr id="7" name="Rectangle: Rounded Corners 6">
            <a:extLst>
              <a:ext uri="{FF2B5EF4-FFF2-40B4-BE49-F238E27FC236}">
                <a16:creationId xmlns:a16="http://schemas.microsoft.com/office/drawing/2014/main" id="{9394E049-FA8D-118E-F7FB-4E05F8859342}"/>
              </a:ext>
            </a:extLst>
          </p:cNvPr>
          <p:cNvSpPr/>
          <p:nvPr/>
        </p:nvSpPr>
        <p:spPr>
          <a:xfrm>
            <a:off x="2252393" y="3710692"/>
            <a:ext cx="7687214" cy="1250615"/>
          </a:xfrm>
          <a:prstGeom prst="roundRect">
            <a:avLst>
              <a:gd name="adj" fmla="val 16135"/>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en-US" sz="2000" b="1" dirty="0" err="1">
                <a:solidFill>
                  <a:schemeClr val="tx1"/>
                </a:solidFill>
                <a:latin typeface="Arial" panose="020B0604020202020204" pitchFamily="34" charset="0"/>
                <a:cs typeface="Arial" panose="020B0604020202020204" pitchFamily="34" charset="0"/>
              </a:rPr>
              <a:t>L’intelligence</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artificielle</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n’est</a:t>
            </a:r>
            <a:r>
              <a:rPr lang="en-US" sz="2000" b="1" dirty="0">
                <a:solidFill>
                  <a:schemeClr val="tx1"/>
                </a:solidFill>
                <a:latin typeface="Arial" panose="020B0604020202020204" pitchFamily="34" charset="0"/>
                <a:cs typeface="Arial" panose="020B0604020202020204" pitchFamily="34" charset="0"/>
              </a:rPr>
              <a:t> pas nouvelle. </a:t>
            </a:r>
          </a:p>
          <a:p>
            <a:pPr algn="ctr"/>
            <a:r>
              <a:rPr lang="en-US" sz="2000" b="1" dirty="0">
                <a:solidFill>
                  <a:schemeClr val="tx1"/>
                </a:solidFill>
                <a:latin typeface="Arial" panose="020B0604020202020204" pitchFamily="34" charset="0"/>
                <a:cs typeface="Arial" panose="020B0604020202020204" pitchFamily="34" charset="0"/>
              </a:rPr>
              <a:t>Son </a:t>
            </a:r>
            <a:r>
              <a:rPr lang="en-US" sz="2000" b="1" dirty="0" err="1">
                <a:solidFill>
                  <a:schemeClr val="tx1"/>
                </a:solidFill>
                <a:latin typeface="Arial" panose="020B0604020202020204" pitchFamily="34" charset="0"/>
                <a:cs typeface="Arial" panose="020B0604020202020204" pitchFamily="34" charset="0"/>
              </a:rPr>
              <a:t>développement</a:t>
            </a:r>
            <a:r>
              <a:rPr lang="en-US" sz="2000" b="1" dirty="0">
                <a:solidFill>
                  <a:schemeClr val="tx1"/>
                </a:solidFill>
                <a:latin typeface="Arial" panose="020B0604020202020204" pitchFamily="34" charset="0"/>
                <a:cs typeface="Arial" panose="020B0604020202020204" pitchFamily="34" charset="0"/>
              </a:rPr>
              <a:t> a </a:t>
            </a:r>
            <a:r>
              <a:rPr lang="en-US" sz="2000" b="1" dirty="0" err="1">
                <a:solidFill>
                  <a:schemeClr val="tx1"/>
                </a:solidFill>
                <a:latin typeface="Arial" panose="020B0604020202020204" pitchFamily="34" charset="0"/>
                <a:cs typeface="Arial" panose="020B0604020202020204" pitchFamily="34" charset="0"/>
              </a:rPr>
              <a:t>connu</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une</a:t>
            </a:r>
            <a:r>
              <a:rPr lang="en-US" sz="2000" b="1" dirty="0">
                <a:solidFill>
                  <a:schemeClr val="tx1"/>
                </a:solidFill>
                <a:latin typeface="Arial" panose="020B0604020202020204" pitchFamily="34" charset="0"/>
                <a:cs typeface="Arial" panose="020B0604020202020204" pitchFamily="34" charset="0"/>
              </a:rPr>
              <a:t> succession de </a:t>
            </a:r>
            <a:r>
              <a:rPr lang="en-US" sz="2000" b="1" dirty="0" err="1">
                <a:solidFill>
                  <a:schemeClr val="tx1"/>
                </a:solidFill>
                <a:latin typeface="Arial" panose="020B0604020202020204" pitchFamily="34" charset="0"/>
                <a:cs typeface="Arial" panose="020B0604020202020204" pitchFamily="34" charset="0"/>
              </a:rPr>
              <a:t>hauts</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étés</a:t>
            </a:r>
            <a:r>
              <a:rPr lang="en-US" sz="2000" b="1" dirty="0">
                <a:solidFill>
                  <a:schemeClr val="tx1"/>
                </a:solidFill>
                <a:latin typeface="Arial" panose="020B0604020202020204" pitchFamily="34" charset="0"/>
                <a:cs typeface="Arial" panose="020B0604020202020204" pitchFamily="34" charset="0"/>
              </a:rPr>
              <a:t>) et de bas (hivers) !</a:t>
            </a: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243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6"/>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par>
                                <p:cTn id="13" presetID="64" presetClass="path" presetSubtype="0" accel="50000" decel="50000" fill="hold" grpId="1" nodeType="withEffect">
                                  <p:stCondLst>
                                    <p:cond delay="0"/>
                                  </p:stCondLst>
                                  <p:childTnLst>
                                    <p:animMotion origin="layout" path="M 0 4.07407E-6 L 0 -0.10672 " pathEditMode="relative" rAng="0" ptsTypes="AA">
                                      <p:cBhvr>
                                        <p:cTn id="14" dur="1000" spd="-100000" fill="hold"/>
                                        <p:tgtEl>
                                          <p:spTgt spid="7"/>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7AC95D4-0B64-9E03-A004-40DE74682461}"/>
            </a:ext>
          </a:extLst>
        </p:cNvPr>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09D8EBAE-C0C1-C3BA-6992-3A9885276CF5}"/>
              </a:ext>
            </a:extLst>
          </p:cNvPr>
          <p:cNvSpPr/>
          <p:nvPr/>
        </p:nvSpPr>
        <p:spPr>
          <a:xfrm>
            <a:off x="5979276" y="1577393"/>
            <a:ext cx="5290758" cy="893559"/>
          </a:xfrm>
          <a:prstGeom prst="roundRect">
            <a:avLst>
              <a:gd name="adj" fmla="val 16716"/>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endParaRPr lang="fr-FR" sz="1500" b="1" dirty="0">
              <a:solidFill>
                <a:schemeClr val="tx1">
                  <a:lumMod val="95000"/>
                  <a:lumOff val="5000"/>
                </a:schemeClr>
              </a:solidFill>
            </a:endParaRPr>
          </a:p>
          <a:p>
            <a:r>
              <a:rPr lang="fr-FR" sz="1500" b="1" dirty="0">
                <a:solidFill>
                  <a:schemeClr val="tx1">
                    <a:lumMod val="95000"/>
                    <a:lumOff val="5000"/>
                  </a:schemeClr>
                </a:solidFill>
              </a:rPr>
              <a:t>Exemples : </a:t>
            </a:r>
          </a:p>
          <a:p>
            <a:r>
              <a:rPr lang="fr-FR" sz="1500" b="1" dirty="0">
                <a:solidFill>
                  <a:schemeClr val="tx1">
                    <a:lumMod val="95000"/>
                    <a:lumOff val="5000"/>
                  </a:schemeClr>
                </a:solidFill>
              </a:rPr>
              <a:t>Agents conversationnels, systèmes de recommandation.</a:t>
            </a:r>
          </a:p>
        </p:txBody>
      </p:sp>
      <p:sp>
        <p:nvSpPr>
          <p:cNvPr id="3" name="TextBox 2">
            <a:extLst>
              <a:ext uri="{FF2B5EF4-FFF2-40B4-BE49-F238E27FC236}">
                <a16:creationId xmlns:a16="http://schemas.microsoft.com/office/drawing/2014/main" id="{00C7955D-F9E9-6C8B-B614-74076F4C9ACF}"/>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Aujourd’hui, où en est-on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16" name="Graphic 15">
            <a:extLst>
              <a:ext uri="{FF2B5EF4-FFF2-40B4-BE49-F238E27FC236}">
                <a16:creationId xmlns:a16="http://schemas.microsoft.com/office/drawing/2014/main" id="{913FC4D3-684F-6381-5F29-1B6C8E3FE2E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28334" y="2971608"/>
            <a:ext cx="1632897" cy="1399626"/>
          </a:xfrm>
          <a:prstGeom prst="rect">
            <a:avLst/>
          </a:prstGeom>
        </p:spPr>
      </p:pic>
      <p:sp>
        <p:nvSpPr>
          <p:cNvPr id="23" name="Rectangle: Rounded Corners 22">
            <a:extLst>
              <a:ext uri="{FF2B5EF4-FFF2-40B4-BE49-F238E27FC236}">
                <a16:creationId xmlns:a16="http://schemas.microsoft.com/office/drawing/2014/main" id="{54EBF410-31E0-8F7B-3AB3-C78F33FC4314}"/>
              </a:ext>
            </a:extLst>
          </p:cNvPr>
          <p:cNvSpPr/>
          <p:nvPr/>
        </p:nvSpPr>
        <p:spPr>
          <a:xfrm>
            <a:off x="5979275" y="1308050"/>
            <a:ext cx="5290758" cy="456420"/>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dirty="0">
                <a:solidFill>
                  <a:schemeClr val="tx1">
                    <a:lumMod val="95000"/>
                    <a:lumOff val="5000"/>
                  </a:schemeClr>
                </a:solidFill>
              </a:rPr>
              <a:t>Capable de réaliser des tâches spécifiques.</a:t>
            </a:r>
          </a:p>
        </p:txBody>
      </p:sp>
      <p:sp>
        <p:nvSpPr>
          <p:cNvPr id="25" name="Rectangle: Rounded Corners 24">
            <a:extLst>
              <a:ext uri="{FF2B5EF4-FFF2-40B4-BE49-F238E27FC236}">
                <a16:creationId xmlns:a16="http://schemas.microsoft.com/office/drawing/2014/main" id="{947E099D-CAD8-584A-8AC2-F2D44E1B1C8F}"/>
              </a:ext>
            </a:extLst>
          </p:cNvPr>
          <p:cNvSpPr/>
          <p:nvPr/>
        </p:nvSpPr>
        <p:spPr>
          <a:xfrm>
            <a:off x="5979276" y="3303501"/>
            <a:ext cx="5290758" cy="735717"/>
          </a:xfrm>
          <a:prstGeom prst="roundRect">
            <a:avLst>
              <a:gd name="adj" fmla="val 16716"/>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1500" b="1" dirty="0">
                <a:solidFill>
                  <a:schemeClr val="tx1">
                    <a:lumMod val="95000"/>
                    <a:lumOff val="5000"/>
                  </a:schemeClr>
                </a:solidFill>
              </a:rPr>
              <a:t>Encore théorique.</a:t>
            </a:r>
          </a:p>
        </p:txBody>
      </p:sp>
      <p:sp>
        <p:nvSpPr>
          <p:cNvPr id="26" name="Rectangle: Rounded Corners 25">
            <a:extLst>
              <a:ext uri="{FF2B5EF4-FFF2-40B4-BE49-F238E27FC236}">
                <a16:creationId xmlns:a16="http://schemas.microsoft.com/office/drawing/2014/main" id="{334FF4BF-33A3-4A6A-7CEA-012BCDE367E6}"/>
              </a:ext>
            </a:extLst>
          </p:cNvPr>
          <p:cNvSpPr/>
          <p:nvPr/>
        </p:nvSpPr>
        <p:spPr>
          <a:xfrm>
            <a:off x="5979275" y="2813954"/>
            <a:ext cx="5290758" cy="697146"/>
          </a:xfrm>
          <a:prstGeom prst="roundRect">
            <a:avLst>
              <a:gd name="adj" fmla="val 15484"/>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dirty="0">
                <a:solidFill>
                  <a:schemeClr val="tx1">
                    <a:lumMod val="95000"/>
                    <a:lumOff val="5000"/>
                  </a:schemeClr>
                </a:solidFill>
              </a:rPr>
              <a:t>Capable de comprendre, d’apprendre et d’appliquer des connaissances dans divers domaines.</a:t>
            </a:r>
          </a:p>
        </p:txBody>
      </p:sp>
      <p:sp>
        <p:nvSpPr>
          <p:cNvPr id="27" name="Rectangle: Rounded Corners 26">
            <a:extLst>
              <a:ext uri="{FF2B5EF4-FFF2-40B4-BE49-F238E27FC236}">
                <a16:creationId xmlns:a16="http://schemas.microsoft.com/office/drawing/2014/main" id="{FE9428AD-08DC-2E75-103B-0944753CAA33}"/>
              </a:ext>
            </a:extLst>
          </p:cNvPr>
          <p:cNvSpPr/>
          <p:nvPr/>
        </p:nvSpPr>
        <p:spPr>
          <a:xfrm>
            <a:off x="5979276" y="5425894"/>
            <a:ext cx="5290758" cy="751677"/>
          </a:xfrm>
          <a:prstGeom prst="roundRect">
            <a:avLst>
              <a:gd name="adj" fmla="val 16716"/>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1500" b="1" dirty="0">
                <a:solidFill>
                  <a:schemeClr val="tx1">
                    <a:lumMod val="95000"/>
                    <a:lumOff val="5000"/>
                  </a:schemeClr>
                </a:solidFill>
              </a:rPr>
              <a:t>Existe uniquement en théorie.</a:t>
            </a:r>
          </a:p>
        </p:txBody>
      </p:sp>
      <p:sp>
        <p:nvSpPr>
          <p:cNvPr id="30" name="Rectangle: Rounded Corners 29">
            <a:extLst>
              <a:ext uri="{FF2B5EF4-FFF2-40B4-BE49-F238E27FC236}">
                <a16:creationId xmlns:a16="http://schemas.microsoft.com/office/drawing/2014/main" id="{BD473370-9260-6E18-A2F2-BA3DA4E5B043}"/>
              </a:ext>
            </a:extLst>
          </p:cNvPr>
          <p:cNvSpPr/>
          <p:nvPr/>
        </p:nvSpPr>
        <p:spPr>
          <a:xfrm>
            <a:off x="457582" y="4023019"/>
            <a:ext cx="1574399" cy="898558"/>
          </a:xfrm>
          <a:prstGeom prst="roundRect">
            <a:avLst>
              <a:gd name="adj" fmla="val 12811"/>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500" b="1">
                <a:solidFill>
                  <a:srgbClr val="158189"/>
                </a:solidFill>
              </a:rPr>
              <a:t>Types d’intelligence artificielle (IA)</a:t>
            </a:r>
          </a:p>
        </p:txBody>
      </p:sp>
      <p:pic>
        <p:nvPicPr>
          <p:cNvPr id="15" name="Graphic 14">
            <a:extLst>
              <a:ext uri="{FF2B5EF4-FFF2-40B4-BE49-F238E27FC236}">
                <a16:creationId xmlns:a16="http://schemas.microsoft.com/office/drawing/2014/main" id="{2D4DB825-5B66-D9AA-924F-ADAB58AE6F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50909" y="4559190"/>
            <a:ext cx="2284708" cy="1958321"/>
          </a:xfrm>
          <a:prstGeom prst="rect">
            <a:avLst/>
          </a:prstGeom>
        </p:spPr>
      </p:pic>
      <p:pic>
        <p:nvPicPr>
          <p:cNvPr id="20" name="Graphic 19">
            <a:extLst>
              <a:ext uri="{FF2B5EF4-FFF2-40B4-BE49-F238E27FC236}">
                <a16:creationId xmlns:a16="http://schemas.microsoft.com/office/drawing/2014/main" id="{53C67E67-CBB6-EAD3-4CB7-4E9112730F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2233020" y="2788341"/>
            <a:ext cx="1882629" cy="1613682"/>
          </a:xfrm>
          <a:prstGeom prst="rect">
            <a:avLst/>
          </a:prstGeom>
        </p:spPr>
      </p:pic>
      <p:pic>
        <p:nvPicPr>
          <p:cNvPr id="35" name="Graphic 34">
            <a:extLst>
              <a:ext uri="{FF2B5EF4-FFF2-40B4-BE49-F238E27FC236}">
                <a16:creationId xmlns:a16="http://schemas.microsoft.com/office/drawing/2014/main" id="{F51227AA-836B-C48C-C19D-916AFDA3B6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27122" y="1178831"/>
            <a:ext cx="2108495" cy="1807281"/>
          </a:xfrm>
          <a:prstGeom prst="rect">
            <a:avLst/>
          </a:prstGeom>
        </p:spPr>
      </p:pic>
      <p:sp>
        <p:nvSpPr>
          <p:cNvPr id="31" name="Rectangle: Rounded Corners 30">
            <a:extLst>
              <a:ext uri="{FF2B5EF4-FFF2-40B4-BE49-F238E27FC236}">
                <a16:creationId xmlns:a16="http://schemas.microsoft.com/office/drawing/2014/main" id="{099B8FFD-330A-845F-4622-1E46092A64CE}"/>
              </a:ext>
            </a:extLst>
          </p:cNvPr>
          <p:cNvSpPr/>
          <p:nvPr/>
        </p:nvSpPr>
        <p:spPr>
          <a:xfrm>
            <a:off x="3606380" y="1561337"/>
            <a:ext cx="1922600" cy="706482"/>
          </a:xfrm>
          <a:prstGeom prst="roundRect">
            <a:avLst>
              <a:gd name="adj" fmla="val 12811"/>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600" b="1" dirty="0">
                <a:solidFill>
                  <a:schemeClr val="tx1">
                    <a:lumMod val="95000"/>
                    <a:lumOff val="5000"/>
                  </a:schemeClr>
                </a:solidFill>
              </a:rPr>
              <a:t>IA </a:t>
            </a:r>
            <a:br>
              <a:rPr lang="fr-FR" sz="1600" b="1" dirty="0">
                <a:solidFill>
                  <a:schemeClr val="tx1">
                    <a:lumMod val="95000"/>
                    <a:lumOff val="5000"/>
                  </a:schemeClr>
                </a:solidFill>
              </a:rPr>
            </a:br>
            <a:r>
              <a:rPr lang="fr-FR" sz="1600" b="1" dirty="0">
                <a:solidFill>
                  <a:schemeClr val="tx1">
                    <a:lumMod val="95000"/>
                    <a:lumOff val="5000"/>
                  </a:schemeClr>
                </a:solidFill>
              </a:rPr>
              <a:t>Faible (IAF)</a:t>
            </a:r>
          </a:p>
        </p:txBody>
      </p:sp>
      <p:sp>
        <p:nvSpPr>
          <p:cNvPr id="32" name="Rectangle: Rounded Corners 31">
            <a:extLst>
              <a:ext uri="{FF2B5EF4-FFF2-40B4-BE49-F238E27FC236}">
                <a16:creationId xmlns:a16="http://schemas.microsoft.com/office/drawing/2014/main" id="{785BCBFF-CF45-E30B-542A-755540711C16}"/>
              </a:ext>
            </a:extLst>
          </p:cNvPr>
          <p:cNvSpPr/>
          <p:nvPr/>
        </p:nvSpPr>
        <p:spPr>
          <a:xfrm>
            <a:off x="3606380" y="3054344"/>
            <a:ext cx="1922600" cy="793805"/>
          </a:xfrm>
          <a:prstGeom prst="roundRect">
            <a:avLst>
              <a:gd name="adj" fmla="val 12811"/>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600" b="1">
                <a:solidFill>
                  <a:schemeClr val="tx1">
                    <a:lumMod val="95000"/>
                    <a:lumOff val="5000"/>
                  </a:schemeClr>
                </a:solidFill>
              </a:rPr>
              <a:t>IA </a:t>
            </a:r>
            <a:br>
              <a:rPr lang="fr-FR" sz="1600" b="1">
                <a:solidFill>
                  <a:schemeClr val="tx1">
                    <a:lumMod val="95000"/>
                    <a:lumOff val="5000"/>
                  </a:schemeClr>
                </a:solidFill>
              </a:rPr>
            </a:br>
            <a:r>
              <a:rPr lang="fr-FR" sz="1600" b="1">
                <a:solidFill>
                  <a:schemeClr val="tx1">
                    <a:lumMod val="95000"/>
                    <a:lumOff val="5000"/>
                  </a:schemeClr>
                </a:solidFill>
              </a:rPr>
              <a:t>Générale (IAG)</a:t>
            </a:r>
          </a:p>
        </p:txBody>
      </p:sp>
      <p:sp>
        <p:nvSpPr>
          <p:cNvPr id="33" name="Rectangle: Rounded Corners 32">
            <a:extLst>
              <a:ext uri="{FF2B5EF4-FFF2-40B4-BE49-F238E27FC236}">
                <a16:creationId xmlns:a16="http://schemas.microsoft.com/office/drawing/2014/main" id="{244D9032-3848-0CC4-D37A-731F21CC9D06}"/>
              </a:ext>
            </a:extLst>
          </p:cNvPr>
          <p:cNvSpPr/>
          <p:nvPr/>
        </p:nvSpPr>
        <p:spPr>
          <a:xfrm>
            <a:off x="3606380" y="4834075"/>
            <a:ext cx="1922600" cy="898558"/>
          </a:xfrm>
          <a:prstGeom prst="roundRect">
            <a:avLst>
              <a:gd name="adj" fmla="val 12811"/>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600" b="1" dirty="0">
                <a:solidFill>
                  <a:schemeClr val="tx1">
                    <a:lumMod val="95000"/>
                    <a:lumOff val="5000"/>
                  </a:schemeClr>
                </a:solidFill>
              </a:rPr>
              <a:t>IA </a:t>
            </a:r>
            <a:r>
              <a:rPr lang="fr-FR" sz="1600" b="1" dirty="0" err="1">
                <a:solidFill>
                  <a:schemeClr val="tx1">
                    <a:lumMod val="95000"/>
                    <a:lumOff val="5000"/>
                  </a:schemeClr>
                </a:solidFill>
              </a:rPr>
              <a:t>Superintelligente</a:t>
            </a:r>
            <a:r>
              <a:rPr lang="fr-FR" sz="1600" b="1" dirty="0">
                <a:solidFill>
                  <a:schemeClr val="tx1">
                    <a:lumMod val="95000"/>
                    <a:lumOff val="5000"/>
                  </a:schemeClr>
                </a:solidFill>
              </a:rPr>
              <a:t> (IAS)</a:t>
            </a:r>
          </a:p>
        </p:txBody>
      </p:sp>
      <p:sp>
        <p:nvSpPr>
          <p:cNvPr id="2" name="ZoneTexte 1">
            <a:extLst>
              <a:ext uri="{FF2B5EF4-FFF2-40B4-BE49-F238E27FC236}">
                <a16:creationId xmlns:a16="http://schemas.microsoft.com/office/drawing/2014/main" id="{2F7C1852-CB35-1DEE-61BD-79C6F13929B0}"/>
              </a:ext>
            </a:extLst>
          </p:cNvPr>
          <p:cNvSpPr txBox="1"/>
          <p:nvPr/>
        </p:nvSpPr>
        <p:spPr>
          <a:xfrm>
            <a:off x="0" y="6611779"/>
            <a:ext cx="2744662" cy="246221"/>
          </a:xfrm>
          <a:prstGeom prst="rect">
            <a:avLst/>
          </a:prstGeom>
          <a:noFill/>
        </p:spPr>
        <p:txBody>
          <a:bodyPr wrap="none" rtlCol="0">
            <a:spAutoFit/>
          </a:bodyPr>
          <a:lstStyle/>
          <a:p>
            <a:r>
              <a:rPr lang="fr-CA" sz="1000" dirty="0">
                <a:latin typeface="Arial" panose="020B0604020202020204" pitchFamily="34" charset="0"/>
                <a:cs typeface="Arial" panose="020B0604020202020204" pitchFamily="34" charset="0"/>
              </a:rPr>
              <a:t>(réalisé à partir de Bourgeois et coll., 2025) </a:t>
            </a:r>
          </a:p>
        </p:txBody>
      </p:sp>
      <p:sp>
        <p:nvSpPr>
          <p:cNvPr id="4" name="Rectangle: Rounded Corners 28">
            <a:extLst>
              <a:ext uri="{FF2B5EF4-FFF2-40B4-BE49-F238E27FC236}">
                <a16:creationId xmlns:a16="http://schemas.microsoft.com/office/drawing/2014/main" id="{67C179ED-6C57-3902-78E1-118145005087}"/>
              </a:ext>
            </a:extLst>
          </p:cNvPr>
          <p:cNvSpPr/>
          <p:nvPr/>
        </p:nvSpPr>
        <p:spPr>
          <a:xfrm>
            <a:off x="5979276" y="4921577"/>
            <a:ext cx="5290758" cy="727876"/>
          </a:xfrm>
          <a:prstGeom prst="roundRect">
            <a:avLst>
              <a:gd name="adj" fmla="val 16716"/>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1500" b="1" dirty="0">
                <a:solidFill>
                  <a:schemeClr val="tx1">
                    <a:lumMod val="95000"/>
                    <a:lumOff val="5000"/>
                  </a:schemeClr>
                </a:solidFill>
              </a:rPr>
              <a:t>Surpasse l’intelligence humaine.</a:t>
            </a:r>
          </a:p>
        </p:txBody>
      </p:sp>
      <p:sp>
        <p:nvSpPr>
          <p:cNvPr id="5" name="Rectangle: Rounded Corners 27">
            <a:extLst>
              <a:ext uri="{FF2B5EF4-FFF2-40B4-BE49-F238E27FC236}">
                <a16:creationId xmlns:a16="http://schemas.microsoft.com/office/drawing/2014/main" id="{EED6A0FC-2CC5-0D62-E850-9CA8B963743D}"/>
              </a:ext>
            </a:extLst>
          </p:cNvPr>
          <p:cNvSpPr/>
          <p:nvPr/>
        </p:nvSpPr>
        <p:spPr>
          <a:xfrm>
            <a:off x="5979275" y="4387049"/>
            <a:ext cx="5290758" cy="697146"/>
          </a:xfrm>
          <a:prstGeom prst="roundRect">
            <a:avLst>
              <a:gd name="adj" fmla="val 15484"/>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dirty="0">
                <a:solidFill>
                  <a:schemeClr val="tx1">
                    <a:lumMod val="95000"/>
                    <a:lumOff val="5000"/>
                  </a:schemeClr>
                </a:solidFill>
              </a:rPr>
              <a:t>Capable d’effectuer toutes les tâches mieux que les humains.</a:t>
            </a:r>
          </a:p>
        </p:txBody>
      </p:sp>
    </p:spTree>
    <p:extLst>
      <p:ext uri="{BB962C8B-B14F-4D97-AF65-F5344CB8AC3E}">
        <p14:creationId xmlns:p14="http://schemas.microsoft.com/office/powerpoint/2010/main" val="3818847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42" presetClass="path" presetSubtype="0" accel="50000" decel="50000" fill="hold" nodeType="withEffect">
                                  <p:stCondLst>
                                    <p:cond delay="0"/>
                                  </p:stCondLst>
                                  <p:childTnLst>
                                    <p:animMotion origin="layout" path="M -3.33333E-6 3.33333E-6 L -3.33333E-6 0.10416 " pathEditMode="relative" rAng="0" ptsTypes="AA">
                                      <p:cBhvr>
                                        <p:cTn id="12" dur="1000" spd="-100000" fill="hold"/>
                                        <p:tgtEl>
                                          <p:spTgt spid="16"/>
                                        </p:tgtEl>
                                        <p:attrNameLst>
                                          <p:attrName>ppt_x</p:attrName>
                                          <p:attrName>ppt_y</p:attrName>
                                        </p:attrNameLst>
                                      </p:cBhvr>
                                      <p:rCtr x="0" y="5208"/>
                                    </p:animMotion>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childTnLst>
                                </p:cTn>
                              </p:par>
                              <p:par>
                                <p:cTn id="16" presetID="64" presetClass="path" presetSubtype="0" accel="50000" decel="50000" fill="hold" grpId="1" nodeType="withEffect">
                                  <p:stCondLst>
                                    <p:cond delay="0"/>
                                  </p:stCondLst>
                                  <p:childTnLst>
                                    <p:animMotion origin="layout" path="M -3.33333E-6 -3.33333E-6 L -3.33333E-6 -0.06319 " pathEditMode="relative" rAng="0" ptsTypes="AA">
                                      <p:cBhvr>
                                        <p:cTn id="17" dur="1000" spd="-100000" fill="hold"/>
                                        <p:tgtEl>
                                          <p:spTgt spid="30"/>
                                        </p:tgtEl>
                                        <p:attrNameLst>
                                          <p:attrName>ppt_x</p:attrName>
                                          <p:attrName>ppt_y</p:attrName>
                                        </p:attrNameLst>
                                      </p:cBhvr>
                                      <p:rCtr x="0" y="-3171"/>
                                    </p:animMotion>
                                  </p:childTnLst>
                                </p:cTn>
                              </p:par>
                              <p:par>
                                <p:cTn id="18" presetID="10" presetClass="entr" presetSubtype="0" fill="hold" grpId="0" nodeType="withEffect">
                                  <p:stCondLst>
                                    <p:cond delay="100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childTnLst>
                                </p:cTn>
                              </p:par>
                              <p:par>
                                <p:cTn id="21" presetID="35" presetClass="path" presetSubtype="0" accel="50000" decel="50000" fill="hold" grpId="1" nodeType="withEffect">
                                  <p:stCondLst>
                                    <p:cond delay="1000"/>
                                  </p:stCondLst>
                                  <p:childTnLst>
                                    <p:animMotion origin="layout" path="M 6.25E-7 3.33333E-6 L -0.06901 3.33333E-6 " pathEditMode="relative" rAng="0" ptsTypes="AA">
                                      <p:cBhvr>
                                        <p:cTn id="22" dur="1000" spd="-100000" fill="hold"/>
                                        <p:tgtEl>
                                          <p:spTgt spid="31"/>
                                        </p:tgtEl>
                                        <p:attrNameLst>
                                          <p:attrName>ppt_x</p:attrName>
                                          <p:attrName>ppt_y</p:attrName>
                                        </p:attrNameLst>
                                      </p:cBhvr>
                                      <p:rCtr x="-3451" y="0"/>
                                    </p:animMotion>
                                  </p:childTnLst>
                                </p:cTn>
                              </p:par>
                              <p:par>
                                <p:cTn id="23" presetID="10" presetClass="entr" presetSubtype="0" fill="hold" nodeType="withEffect">
                                  <p:stCondLst>
                                    <p:cond delay="100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childTnLst>
                                </p:cTn>
                              </p:par>
                              <p:par>
                                <p:cTn id="26" presetID="63" presetClass="path" presetSubtype="0" accel="50000" decel="50000" fill="hold" nodeType="withEffect">
                                  <p:stCondLst>
                                    <p:cond delay="1000"/>
                                  </p:stCondLst>
                                  <p:childTnLst>
                                    <p:animMotion origin="layout" path="M 2.5E-6 -3.7037E-6 L 0.0733 -3.7037E-6 " pathEditMode="relative" rAng="0" ptsTypes="AA">
                                      <p:cBhvr>
                                        <p:cTn id="27" dur="1000" spd="-100000" fill="hold"/>
                                        <p:tgtEl>
                                          <p:spTgt spid="35"/>
                                        </p:tgtEl>
                                        <p:attrNameLst>
                                          <p:attrName>ppt_x</p:attrName>
                                          <p:attrName>ppt_y</p:attrName>
                                        </p:attrNameLst>
                                      </p:cBhvr>
                                      <p:rCtr x="3659" y="0"/>
                                    </p:animMotion>
                                  </p:childTnLst>
                                </p:cTn>
                              </p:par>
                              <p:par>
                                <p:cTn id="28" presetID="10" presetClass="entr" presetSubtype="0" fill="hold" grpId="0" nodeType="withEffect">
                                  <p:stCondLst>
                                    <p:cond delay="20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childTnLst>
                                </p:cTn>
                              </p:par>
                              <p:par>
                                <p:cTn id="31" presetID="35" presetClass="path" presetSubtype="0" accel="50000" decel="50000" fill="hold" grpId="1" nodeType="withEffect">
                                  <p:stCondLst>
                                    <p:cond delay="2000"/>
                                  </p:stCondLst>
                                  <p:childTnLst>
                                    <p:animMotion origin="layout" path="M -1.66667E-6 -2.59259E-6 L -0.09453 -2.59259E-6 " pathEditMode="relative" rAng="0" ptsTypes="AA">
                                      <p:cBhvr>
                                        <p:cTn id="32" dur="1000" spd="-100000" fill="hold"/>
                                        <p:tgtEl>
                                          <p:spTgt spid="23"/>
                                        </p:tgtEl>
                                        <p:attrNameLst>
                                          <p:attrName>ppt_x</p:attrName>
                                          <p:attrName>ppt_y</p:attrName>
                                        </p:attrNameLst>
                                      </p:cBhvr>
                                      <p:rCtr x="-4727" y="0"/>
                                    </p:animMotion>
                                  </p:childTnLst>
                                </p:cTn>
                              </p:par>
                              <p:par>
                                <p:cTn id="33" presetID="10" presetClass="entr" presetSubtype="0" fill="hold" grpId="0" nodeType="withEffect">
                                  <p:stCondLst>
                                    <p:cond delay="250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childTnLst>
                                </p:cTn>
                              </p:par>
                              <p:par>
                                <p:cTn id="36" presetID="64" presetClass="path" presetSubtype="0" accel="50000" decel="50000" fill="hold" grpId="1" nodeType="withEffect">
                                  <p:stCondLst>
                                    <p:cond delay="2500"/>
                                  </p:stCondLst>
                                  <p:childTnLst>
                                    <p:animMotion origin="layout" path="M -1.66667E-6 -0.06921 L -1.66667E-6 0.00023 " pathEditMode="relative" rAng="0" ptsTypes="AA">
                                      <p:cBhvr>
                                        <p:cTn id="37" dur="1000" fill="hold"/>
                                        <p:tgtEl>
                                          <p:spTgt spid="24"/>
                                        </p:tgtEl>
                                        <p:attrNameLst>
                                          <p:attrName>ppt_x</p:attrName>
                                          <p:attrName>ppt_y</p:attrName>
                                        </p:attrNameLst>
                                      </p:cBhvr>
                                      <p:rCtr x="0" y="3472"/>
                                    </p:animMotion>
                                  </p:childTnLst>
                                </p:cTn>
                              </p:par>
                              <p:par>
                                <p:cTn id="38" presetID="10" presetClass="entr" presetSubtype="0" fill="hold" grpId="0" nodeType="withEffect">
                                  <p:stCondLst>
                                    <p:cond delay="350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childTnLst>
                                </p:cTn>
                              </p:par>
                              <p:par>
                                <p:cTn id="41" presetID="35" presetClass="path" presetSubtype="0" accel="50000" decel="50000" fill="hold" grpId="1" nodeType="withEffect">
                                  <p:stCondLst>
                                    <p:cond delay="3500"/>
                                  </p:stCondLst>
                                  <p:childTnLst>
                                    <p:animMotion origin="layout" path="M 6.25E-7 -7.40741E-7 L -0.04974 -7.40741E-7 " pathEditMode="relative" rAng="0" ptsTypes="AA">
                                      <p:cBhvr>
                                        <p:cTn id="42" dur="1000" spd="-100000" fill="hold"/>
                                        <p:tgtEl>
                                          <p:spTgt spid="32"/>
                                        </p:tgtEl>
                                        <p:attrNameLst>
                                          <p:attrName>ppt_x</p:attrName>
                                          <p:attrName>ppt_y</p:attrName>
                                        </p:attrNameLst>
                                      </p:cBhvr>
                                      <p:rCtr x="-2487" y="0"/>
                                    </p:animMotion>
                                  </p:childTnLst>
                                </p:cTn>
                              </p:par>
                              <p:par>
                                <p:cTn id="43" presetID="10" presetClass="entr" presetSubtype="0" fill="hold" nodeType="withEffect">
                                  <p:stCondLst>
                                    <p:cond delay="350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childTnLst>
                                </p:cTn>
                              </p:par>
                              <p:par>
                                <p:cTn id="46" presetID="63" presetClass="path" presetSubtype="0" accel="50000" decel="50000" fill="hold" nodeType="withEffect">
                                  <p:stCondLst>
                                    <p:cond delay="3500"/>
                                  </p:stCondLst>
                                  <p:childTnLst>
                                    <p:animMotion origin="layout" path="M 3.33333E-6 -4.07407E-6 L 0.08698 -4.07407E-6 " pathEditMode="relative" rAng="0" ptsTypes="AA">
                                      <p:cBhvr>
                                        <p:cTn id="47" dur="1000" spd="-100000" fill="hold"/>
                                        <p:tgtEl>
                                          <p:spTgt spid="20"/>
                                        </p:tgtEl>
                                        <p:attrNameLst>
                                          <p:attrName>ppt_x</p:attrName>
                                          <p:attrName>ppt_y</p:attrName>
                                        </p:attrNameLst>
                                      </p:cBhvr>
                                      <p:rCtr x="4349" y="0"/>
                                    </p:animMotion>
                                  </p:childTnLst>
                                </p:cTn>
                              </p:par>
                              <p:par>
                                <p:cTn id="48" presetID="10" presetClass="entr" presetSubtype="0" fill="hold" grpId="0" nodeType="withEffect">
                                  <p:stCondLst>
                                    <p:cond delay="450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childTnLst>
                                </p:cTn>
                              </p:par>
                              <p:par>
                                <p:cTn id="51" presetID="35" presetClass="path" presetSubtype="0" accel="50000" decel="50000" fill="hold" grpId="1" nodeType="withEffect">
                                  <p:stCondLst>
                                    <p:cond delay="4500"/>
                                  </p:stCondLst>
                                  <p:childTnLst>
                                    <p:animMotion origin="layout" path="M -1.66667E-6 -1.11111E-6 L -0.07617 -1.11111E-6 " pathEditMode="relative" rAng="0" ptsTypes="AA">
                                      <p:cBhvr>
                                        <p:cTn id="52" dur="1000" spd="-100000" fill="hold"/>
                                        <p:tgtEl>
                                          <p:spTgt spid="26"/>
                                        </p:tgtEl>
                                        <p:attrNameLst>
                                          <p:attrName>ppt_x</p:attrName>
                                          <p:attrName>ppt_y</p:attrName>
                                        </p:attrNameLst>
                                      </p:cBhvr>
                                      <p:rCtr x="-3815" y="0"/>
                                    </p:animMotion>
                                  </p:childTnLst>
                                </p:cTn>
                              </p:par>
                              <p:par>
                                <p:cTn id="53" presetID="10" presetClass="entr" presetSubtype="0" fill="hold" grpId="0" nodeType="withEffect">
                                  <p:stCondLst>
                                    <p:cond delay="500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000"/>
                                        <p:tgtEl>
                                          <p:spTgt spid="25"/>
                                        </p:tgtEl>
                                      </p:cBhvr>
                                    </p:animEffect>
                                  </p:childTnLst>
                                </p:cTn>
                              </p:par>
                              <p:par>
                                <p:cTn id="56" presetID="64" presetClass="path" presetSubtype="0" accel="50000" decel="50000" fill="hold" grpId="1" nodeType="withEffect">
                                  <p:stCondLst>
                                    <p:cond delay="5000"/>
                                  </p:stCondLst>
                                  <p:childTnLst>
                                    <p:animMotion origin="layout" path="M -1.66667E-6 4.81481E-6 L -1.66667E-6 -0.12362 " pathEditMode="relative" rAng="0" ptsTypes="AA">
                                      <p:cBhvr>
                                        <p:cTn id="57" dur="1000" spd="-100000" fill="hold"/>
                                        <p:tgtEl>
                                          <p:spTgt spid="25"/>
                                        </p:tgtEl>
                                        <p:attrNameLst>
                                          <p:attrName>ppt_x</p:attrName>
                                          <p:attrName>ppt_y</p:attrName>
                                        </p:attrNameLst>
                                      </p:cBhvr>
                                      <p:rCtr x="0" y="-6181"/>
                                    </p:animMotion>
                                  </p:childTnLst>
                                </p:cTn>
                              </p:par>
                              <p:par>
                                <p:cTn id="58" presetID="10" presetClass="entr" presetSubtype="0" fill="hold" grpId="0" nodeType="withEffect">
                                  <p:stCondLst>
                                    <p:cond delay="600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1000"/>
                                        <p:tgtEl>
                                          <p:spTgt spid="33"/>
                                        </p:tgtEl>
                                      </p:cBhvr>
                                    </p:animEffect>
                                  </p:childTnLst>
                                </p:cTn>
                              </p:par>
                              <p:par>
                                <p:cTn id="61" presetID="35" presetClass="path" presetSubtype="0" accel="50000" decel="50000" fill="hold" grpId="1" nodeType="withEffect">
                                  <p:stCondLst>
                                    <p:cond delay="6000"/>
                                  </p:stCondLst>
                                  <p:childTnLst>
                                    <p:animMotion origin="layout" path="M 6.25E-7 -3.7037E-7 L -0.05912 -3.7037E-7 " pathEditMode="relative" rAng="0" ptsTypes="AA">
                                      <p:cBhvr>
                                        <p:cTn id="62" dur="1000" spd="-100000" fill="hold"/>
                                        <p:tgtEl>
                                          <p:spTgt spid="33"/>
                                        </p:tgtEl>
                                        <p:attrNameLst>
                                          <p:attrName>ppt_x</p:attrName>
                                          <p:attrName>ppt_y</p:attrName>
                                        </p:attrNameLst>
                                      </p:cBhvr>
                                      <p:rCtr x="-2956" y="0"/>
                                    </p:animMotion>
                                  </p:childTnLst>
                                </p:cTn>
                              </p:par>
                              <p:par>
                                <p:cTn id="63" presetID="10" presetClass="entr" presetSubtype="0" fill="hold" nodeType="withEffect">
                                  <p:stCondLst>
                                    <p:cond delay="600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childTnLst>
                                </p:cTn>
                              </p:par>
                              <p:par>
                                <p:cTn id="66" presetID="63" presetClass="path" presetSubtype="0" accel="50000" decel="50000" fill="hold" nodeType="withEffect">
                                  <p:stCondLst>
                                    <p:cond delay="6000"/>
                                  </p:stCondLst>
                                  <p:childTnLst>
                                    <p:animMotion origin="layout" path="M 4.16667E-6 1.11111E-6 L 0.15442 -0.00232 " pathEditMode="relative" rAng="0" ptsTypes="AA">
                                      <p:cBhvr>
                                        <p:cTn id="67" dur="1000" spd="-100000" fill="hold"/>
                                        <p:tgtEl>
                                          <p:spTgt spid="15"/>
                                        </p:tgtEl>
                                        <p:attrNameLst>
                                          <p:attrName>ppt_x</p:attrName>
                                          <p:attrName>ppt_y</p:attrName>
                                        </p:attrNameLst>
                                      </p:cBhvr>
                                      <p:rCtr x="7721" y="-116"/>
                                    </p:animMotion>
                                  </p:childTnLst>
                                </p:cTn>
                              </p:par>
                              <p:par>
                                <p:cTn id="68" presetID="10" presetClass="entr" presetSubtype="0" fill="hold" grpId="0" nodeType="withEffect">
                                  <p:stCondLst>
                                    <p:cond delay="800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1000"/>
                                        <p:tgtEl>
                                          <p:spTgt spid="4"/>
                                        </p:tgtEl>
                                      </p:cBhvr>
                                    </p:animEffect>
                                  </p:childTnLst>
                                </p:cTn>
                              </p:par>
                              <p:par>
                                <p:cTn id="71" presetID="64" presetClass="path" presetSubtype="0" accel="50000" decel="50000" fill="hold" grpId="1" nodeType="withEffect">
                                  <p:stCondLst>
                                    <p:cond delay="8000"/>
                                  </p:stCondLst>
                                  <p:childTnLst>
                                    <p:animMotion origin="layout" path="M -1.66667E-6 -1.85185E-6 L -1.66667E-6 -0.12454 " pathEditMode="relative" rAng="0" ptsTypes="AA">
                                      <p:cBhvr>
                                        <p:cTn id="72" dur="1000" spd="-100000" fill="hold"/>
                                        <p:tgtEl>
                                          <p:spTgt spid="4"/>
                                        </p:tgtEl>
                                        <p:attrNameLst>
                                          <p:attrName>ppt_x</p:attrName>
                                          <p:attrName>ppt_y</p:attrName>
                                        </p:attrNameLst>
                                      </p:cBhvr>
                                      <p:rCtr x="0" y="-6227"/>
                                    </p:animMotion>
                                  </p:childTnLst>
                                </p:cTn>
                              </p:par>
                              <p:par>
                                <p:cTn id="73" presetID="10" presetClass="entr" presetSubtype="0" fill="hold" grpId="0" nodeType="withEffect">
                                  <p:stCondLst>
                                    <p:cond delay="800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1000"/>
                                        <p:tgtEl>
                                          <p:spTgt spid="27"/>
                                        </p:tgtEl>
                                      </p:cBhvr>
                                    </p:animEffect>
                                  </p:childTnLst>
                                </p:cTn>
                              </p:par>
                              <p:par>
                                <p:cTn id="76" presetID="64" presetClass="path" presetSubtype="0" accel="50000" decel="50000" fill="hold" grpId="1" nodeType="withEffect">
                                  <p:stCondLst>
                                    <p:cond delay="8000"/>
                                  </p:stCondLst>
                                  <p:childTnLst>
                                    <p:animMotion origin="layout" path="M -1.66667E-6 -3.33333E-6 L -1.66667E-6 -0.11736 " pathEditMode="relative" rAng="0" ptsTypes="AA">
                                      <p:cBhvr>
                                        <p:cTn id="77" dur="1000" spd="-100000" fill="hold"/>
                                        <p:tgtEl>
                                          <p:spTgt spid="27"/>
                                        </p:tgtEl>
                                        <p:attrNameLst>
                                          <p:attrName>ppt_x</p:attrName>
                                          <p:attrName>ppt_y</p:attrName>
                                        </p:attrNameLst>
                                      </p:cBhvr>
                                      <p:rCtr x="0" y="-5880"/>
                                    </p:animMotion>
                                  </p:childTnLst>
                                </p:cTn>
                              </p:par>
                              <p:par>
                                <p:cTn id="78" presetID="10" presetClass="entr" presetSubtype="0" fill="hold" grpId="0" nodeType="withEffect">
                                  <p:stCondLst>
                                    <p:cond delay="700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1000"/>
                                        <p:tgtEl>
                                          <p:spTgt spid="5"/>
                                        </p:tgtEl>
                                      </p:cBhvr>
                                    </p:animEffect>
                                  </p:childTnLst>
                                </p:cTn>
                              </p:par>
                              <p:par>
                                <p:cTn id="81" presetID="35" presetClass="path" presetSubtype="0" accel="50000" decel="50000" fill="hold" grpId="1" nodeType="withEffect">
                                  <p:stCondLst>
                                    <p:cond delay="7000"/>
                                  </p:stCondLst>
                                  <p:childTnLst>
                                    <p:animMotion origin="layout" path="M -1.66667E-6 7.40741E-7 L -0.07031 7.40741E-7 " pathEditMode="relative" rAng="0" ptsTypes="AA">
                                      <p:cBhvr>
                                        <p:cTn id="82" dur="1000" spd="-100000" fill="hold"/>
                                        <p:tgtEl>
                                          <p:spTgt spid="5"/>
                                        </p:tgtEl>
                                        <p:attrNameLst>
                                          <p:attrName>ppt_x</p:attrName>
                                          <p:attrName>ppt_y</p:attrName>
                                        </p:attrNameLst>
                                      </p:cBhvr>
                                      <p:rCtr x="-3516" y="0"/>
                                    </p:animMotion>
                                  </p:childTnLst>
                                </p:cTn>
                              </p:par>
                              <p:par>
                                <p:cTn id="83" presetID="10" presetClass="entr" presetSubtype="0" fill="hold" grpId="0" nodeType="withEffect">
                                  <p:stCondLst>
                                    <p:cond delay="7000"/>
                                  </p:stCondLst>
                                  <p:childTnLst>
                                    <p:set>
                                      <p:cBhvr>
                                        <p:cTn id="84" dur="1" fill="hold">
                                          <p:stCondLst>
                                            <p:cond delay="0"/>
                                          </p:stCondLst>
                                        </p:cTn>
                                        <p:tgtEl>
                                          <p:spTgt spid="2"/>
                                        </p:tgtEl>
                                        <p:attrNameLst>
                                          <p:attrName>style.visibility</p:attrName>
                                        </p:attrNameLst>
                                      </p:cBhvr>
                                      <p:to>
                                        <p:strVal val="visible"/>
                                      </p:to>
                                    </p:set>
                                    <p:animEffect transition="in" filter="fade">
                                      <p:cBhvr>
                                        <p:cTn id="8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3" grpId="0"/>
      <p:bldP spid="23" grpId="0" animBg="1"/>
      <p:bldP spid="23" grpId="1" animBg="1"/>
      <p:bldP spid="25" grpId="0" animBg="1"/>
      <p:bldP spid="25" grpId="1" animBg="1"/>
      <p:bldP spid="26" grpId="0" animBg="1"/>
      <p:bldP spid="26" grpId="1" animBg="1"/>
      <p:bldP spid="27" grpId="0" animBg="1"/>
      <p:bldP spid="27" grpId="1" animBg="1"/>
      <p:bldP spid="30" grpId="0" animBg="1"/>
      <p:bldP spid="30" grpId="1" animBg="1"/>
      <p:bldP spid="31" grpId="0" animBg="1"/>
      <p:bldP spid="31" grpId="1" animBg="1"/>
      <p:bldP spid="32" grpId="0" animBg="1"/>
      <p:bldP spid="32" grpId="1" animBg="1"/>
      <p:bldP spid="33" grpId="0" animBg="1"/>
      <p:bldP spid="33" grpId="1" animBg="1"/>
      <p:bldP spid="2" grpId="0"/>
      <p:bldP spid="4" grpId="0" animBg="1"/>
      <p:bldP spid="4" grpId="1" animBg="1"/>
      <p:bldP spid="5" grpId="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ED07DD0-F15E-12DC-D8AC-DDD3351B888C}"/>
            </a:ext>
          </a:extLst>
        </p:cNvPr>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043715DD-A62C-8DBE-7C4F-899E2B4982FE}"/>
              </a:ext>
            </a:extLst>
          </p:cNvPr>
          <p:cNvSpPr/>
          <p:nvPr/>
        </p:nvSpPr>
        <p:spPr>
          <a:xfrm>
            <a:off x="5979276" y="1577393"/>
            <a:ext cx="5290758" cy="893559"/>
          </a:xfrm>
          <a:prstGeom prst="roundRect">
            <a:avLst>
              <a:gd name="adj" fmla="val 16716"/>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endParaRPr lang="fr-FR" sz="1500" b="1">
              <a:solidFill>
                <a:schemeClr val="tx1">
                  <a:lumMod val="95000"/>
                  <a:lumOff val="5000"/>
                </a:schemeClr>
              </a:solidFill>
            </a:endParaRPr>
          </a:p>
          <a:p>
            <a:r>
              <a:rPr lang="fr-FR" sz="1500" b="1">
                <a:solidFill>
                  <a:schemeClr val="tx1">
                    <a:lumMod val="95000"/>
                    <a:lumOff val="5000"/>
                  </a:schemeClr>
                </a:solidFill>
              </a:rPr>
              <a:t>Exemples : </a:t>
            </a:r>
          </a:p>
          <a:p>
            <a:r>
              <a:rPr lang="fr-FR" sz="1500" b="1">
                <a:solidFill>
                  <a:schemeClr val="tx1">
                    <a:lumMod val="95000"/>
                    <a:lumOff val="5000"/>
                  </a:schemeClr>
                </a:solidFill>
              </a:rPr>
              <a:t>Agents conversationnels, systèmes de recommandation</a:t>
            </a:r>
          </a:p>
        </p:txBody>
      </p:sp>
      <p:sp>
        <p:nvSpPr>
          <p:cNvPr id="3" name="TextBox 2">
            <a:extLst>
              <a:ext uri="{FF2B5EF4-FFF2-40B4-BE49-F238E27FC236}">
                <a16:creationId xmlns:a16="http://schemas.microsoft.com/office/drawing/2014/main" id="{5A71CAFD-CDC7-C4F5-892E-537738E5B835}"/>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Aujourd’hui, où en est-on ? </a:t>
            </a:r>
            <a:endParaRPr lang="en-US" sz="4000" b="1">
              <a:latin typeface="Arial" panose="020B0604020202020204" pitchFamily="34" charset="0"/>
              <a:ea typeface="Calibri" panose="020F0502020204030204" pitchFamily="34" charset="0"/>
              <a:cs typeface="Arial" panose="020B0604020202020204" pitchFamily="34" charset="0"/>
            </a:endParaRPr>
          </a:p>
        </p:txBody>
      </p:sp>
      <p:pic>
        <p:nvPicPr>
          <p:cNvPr id="16" name="Graphic 15">
            <a:extLst>
              <a:ext uri="{FF2B5EF4-FFF2-40B4-BE49-F238E27FC236}">
                <a16:creationId xmlns:a16="http://schemas.microsoft.com/office/drawing/2014/main" id="{3F002A5F-DD10-D66D-7438-7F20D536362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28334" y="2971608"/>
            <a:ext cx="1632897" cy="1399626"/>
          </a:xfrm>
          <a:prstGeom prst="rect">
            <a:avLst/>
          </a:prstGeom>
        </p:spPr>
      </p:pic>
      <p:sp>
        <p:nvSpPr>
          <p:cNvPr id="23" name="Rectangle: Rounded Corners 22">
            <a:extLst>
              <a:ext uri="{FF2B5EF4-FFF2-40B4-BE49-F238E27FC236}">
                <a16:creationId xmlns:a16="http://schemas.microsoft.com/office/drawing/2014/main" id="{1EB4E0E6-E6D7-33BA-027F-62A3F1BEF05F}"/>
              </a:ext>
            </a:extLst>
          </p:cNvPr>
          <p:cNvSpPr/>
          <p:nvPr/>
        </p:nvSpPr>
        <p:spPr>
          <a:xfrm>
            <a:off x="5979275" y="1308050"/>
            <a:ext cx="5290758" cy="456420"/>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chemeClr val="tx1">
                    <a:lumMod val="95000"/>
                    <a:lumOff val="5000"/>
                  </a:schemeClr>
                </a:solidFill>
              </a:rPr>
              <a:t>Capable de réaliser des tâches spécifiques</a:t>
            </a:r>
          </a:p>
        </p:txBody>
      </p:sp>
      <p:sp>
        <p:nvSpPr>
          <p:cNvPr id="25" name="Rectangle: Rounded Corners 24">
            <a:extLst>
              <a:ext uri="{FF2B5EF4-FFF2-40B4-BE49-F238E27FC236}">
                <a16:creationId xmlns:a16="http://schemas.microsoft.com/office/drawing/2014/main" id="{116AEF09-0DBA-C50F-83E5-83A03E246B38}"/>
              </a:ext>
            </a:extLst>
          </p:cNvPr>
          <p:cNvSpPr/>
          <p:nvPr/>
        </p:nvSpPr>
        <p:spPr>
          <a:xfrm>
            <a:off x="5979276" y="3303501"/>
            <a:ext cx="5290758" cy="735717"/>
          </a:xfrm>
          <a:prstGeom prst="roundRect">
            <a:avLst>
              <a:gd name="adj" fmla="val 16716"/>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1500" b="1">
                <a:solidFill>
                  <a:schemeClr val="tx1">
                    <a:lumMod val="95000"/>
                    <a:lumOff val="5000"/>
                  </a:schemeClr>
                </a:solidFill>
              </a:rPr>
              <a:t>Encore théorique</a:t>
            </a:r>
          </a:p>
        </p:txBody>
      </p:sp>
      <p:sp>
        <p:nvSpPr>
          <p:cNvPr id="26" name="Rectangle: Rounded Corners 25">
            <a:extLst>
              <a:ext uri="{FF2B5EF4-FFF2-40B4-BE49-F238E27FC236}">
                <a16:creationId xmlns:a16="http://schemas.microsoft.com/office/drawing/2014/main" id="{1F8B4E8D-18F9-6849-7997-0033154B35E3}"/>
              </a:ext>
            </a:extLst>
          </p:cNvPr>
          <p:cNvSpPr/>
          <p:nvPr/>
        </p:nvSpPr>
        <p:spPr>
          <a:xfrm>
            <a:off x="5979275" y="2813954"/>
            <a:ext cx="5290758" cy="697146"/>
          </a:xfrm>
          <a:prstGeom prst="roundRect">
            <a:avLst>
              <a:gd name="adj" fmla="val 15484"/>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chemeClr val="tx1">
                    <a:lumMod val="95000"/>
                    <a:lumOff val="5000"/>
                  </a:schemeClr>
                </a:solidFill>
              </a:rPr>
              <a:t>Capable de comprendre, d’apprendre et d’appliquer des connaissances dans divers domaines</a:t>
            </a:r>
          </a:p>
        </p:txBody>
      </p:sp>
      <p:sp>
        <p:nvSpPr>
          <p:cNvPr id="27" name="Rectangle: Rounded Corners 26">
            <a:extLst>
              <a:ext uri="{FF2B5EF4-FFF2-40B4-BE49-F238E27FC236}">
                <a16:creationId xmlns:a16="http://schemas.microsoft.com/office/drawing/2014/main" id="{313CA779-46FC-0194-4205-73DD0E7E0CAB}"/>
              </a:ext>
            </a:extLst>
          </p:cNvPr>
          <p:cNvSpPr/>
          <p:nvPr/>
        </p:nvSpPr>
        <p:spPr>
          <a:xfrm>
            <a:off x="5979276" y="5425894"/>
            <a:ext cx="5290758" cy="751677"/>
          </a:xfrm>
          <a:prstGeom prst="roundRect">
            <a:avLst>
              <a:gd name="adj" fmla="val 16716"/>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1500" b="1" dirty="0">
                <a:solidFill>
                  <a:schemeClr val="tx1">
                    <a:lumMod val="95000"/>
                    <a:lumOff val="5000"/>
                  </a:schemeClr>
                </a:solidFill>
              </a:rPr>
              <a:t>Existe uniquement en théorie</a:t>
            </a:r>
          </a:p>
        </p:txBody>
      </p:sp>
      <p:sp>
        <p:nvSpPr>
          <p:cNvPr id="30" name="Rectangle: Rounded Corners 29">
            <a:extLst>
              <a:ext uri="{FF2B5EF4-FFF2-40B4-BE49-F238E27FC236}">
                <a16:creationId xmlns:a16="http://schemas.microsoft.com/office/drawing/2014/main" id="{02C9ABDB-870C-C6C7-8DB5-89500C69A524}"/>
              </a:ext>
            </a:extLst>
          </p:cNvPr>
          <p:cNvSpPr/>
          <p:nvPr/>
        </p:nvSpPr>
        <p:spPr>
          <a:xfrm>
            <a:off x="457582" y="4023019"/>
            <a:ext cx="1574399" cy="898558"/>
          </a:xfrm>
          <a:prstGeom prst="roundRect">
            <a:avLst>
              <a:gd name="adj" fmla="val 12811"/>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500" b="1">
                <a:solidFill>
                  <a:srgbClr val="158189"/>
                </a:solidFill>
              </a:rPr>
              <a:t>Types d’intelligence artificielle (IA)</a:t>
            </a:r>
          </a:p>
        </p:txBody>
      </p:sp>
      <p:pic>
        <p:nvPicPr>
          <p:cNvPr id="15" name="Graphic 14">
            <a:extLst>
              <a:ext uri="{FF2B5EF4-FFF2-40B4-BE49-F238E27FC236}">
                <a16:creationId xmlns:a16="http://schemas.microsoft.com/office/drawing/2014/main" id="{492CB7A7-6CEC-B11E-19C6-CCBF38E0FB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41189" y="4566442"/>
            <a:ext cx="2284708" cy="1958321"/>
          </a:xfrm>
          <a:prstGeom prst="rect">
            <a:avLst/>
          </a:prstGeom>
        </p:spPr>
      </p:pic>
      <p:pic>
        <p:nvPicPr>
          <p:cNvPr id="20" name="Graphic 19">
            <a:extLst>
              <a:ext uri="{FF2B5EF4-FFF2-40B4-BE49-F238E27FC236}">
                <a16:creationId xmlns:a16="http://schemas.microsoft.com/office/drawing/2014/main" id="{6DB27D7A-9182-303F-B472-3ED92D8850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4242229" y="2788341"/>
            <a:ext cx="1882629" cy="1613682"/>
          </a:xfrm>
          <a:prstGeom prst="rect">
            <a:avLst/>
          </a:prstGeom>
        </p:spPr>
      </p:pic>
      <p:pic>
        <p:nvPicPr>
          <p:cNvPr id="35" name="Graphic 34">
            <a:extLst>
              <a:ext uri="{FF2B5EF4-FFF2-40B4-BE49-F238E27FC236}">
                <a16:creationId xmlns:a16="http://schemas.microsoft.com/office/drawing/2014/main" id="{F5DB9A51-8801-CF98-1EA4-73684A16FB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29297" y="1178831"/>
            <a:ext cx="2108495" cy="1807281"/>
          </a:xfrm>
          <a:prstGeom prst="rect">
            <a:avLst/>
          </a:prstGeom>
        </p:spPr>
      </p:pic>
      <p:sp>
        <p:nvSpPr>
          <p:cNvPr id="31" name="Rectangle: Rounded Corners 30">
            <a:extLst>
              <a:ext uri="{FF2B5EF4-FFF2-40B4-BE49-F238E27FC236}">
                <a16:creationId xmlns:a16="http://schemas.microsoft.com/office/drawing/2014/main" id="{02C8B989-92CC-3607-0270-3D44DDAB9752}"/>
              </a:ext>
            </a:extLst>
          </p:cNvPr>
          <p:cNvSpPr/>
          <p:nvPr/>
        </p:nvSpPr>
        <p:spPr>
          <a:xfrm>
            <a:off x="2568133" y="1561337"/>
            <a:ext cx="1922600" cy="706482"/>
          </a:xfrm>
          <a:prstGeom prst="roundRect">
            <a:avLst>
              <a:gd name="adj" fmla="val 12811"/>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600" b="1">
                <a:solidFill>
                  <a:schemeClr val="tx1">
                    <a:lumMod val="95000"/>
                    <a:lumOff val="5000"/>
                  </a:schemeClr>
                </a:solidFill>
              </a:rPr>
              <a:t>IA </a:t>
            </a:r>
            <a:br>
              <a:rPr lang="fr-FR" sz="1600" b="1">
                <a:solidFill>
                  <a:schemeClr val="tx1">
                    <a:lumMod val="95000"/>
                    <a:lumOff val="5000"/>
                  </a:schemeClr>
                </a:solidFill>
              </a:rPr>
            </a:br>
            <a:r>
              <a:rPr lang="fr-FR" sz="1600" b="1">
                <a:solidFill>
                  <a:schemeClr val="tx1">
                    <a:lumMod val="95000"/>
                    <a:lumOff val="5000"/>
                  </a:schemeClr>
                </a:solidFill>
              </a:rPr>
              <a:t>Faible (IAF)</a:t>
            </a:r>
          </a:p>
        </p:txBody>
      </p:sp>
      <p:sp>
        <p:nvSpPr>
          <p:cNvPr id="32" name="Rectangle: Rounded Corners 31">
            <a:extLst>
              <a:ext uri="{FF2B5EF4-FFF2-40B4-BE49-F238E27FC236}">
                <a16:creationId xmlns:a16="http://schemas.microsoft.com/office/drawing/2014/main" id="{8BA15185-784E-CC36-3E68-0931C5CF86E2}"/>
              </a:ext>
            </a:extLst>
          </p:cNvPr>
          <p:cNvSpPr/>
          <p:nvPr/>
        </p:nvSpPr>
        <p:spPr>
          <a:xfrm>
            <a:off x="2568133" y="3020109"/>
            <a:ext cx="1922600" cy="793805"/>
          </a:xfrm>
          <a:prstGeom prst="roundRect">
            <a:avLst>
              <a:gd name="adj" fmla="val 12811"/>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600" b="1">
                <a:solidFill>
                  <a:schemeClr val="tx1">
                    <a:lumMod val="95000"/>
                    <a:lumOff val="5000"/>
                  </a:schemeClr>
                </a:solidFill>
              </a:rPr>
              <a:t>IA </a:t>
            </a:r>
            <a:br>
              <a:rPr lang="fr-FR" sz="1600" b="1">
                <a:solidFill>
                  <a:schemeClr val="tx1">
                    <a:lumMod val="95000"/>
                    <a:lumOff val="5000"/>
                  </a:schemeClr>
                </a:solidFill>
              </a:rPr>
            </a:br>
            <a:r>
              <a:rPr lang="fr-FR" sz="1600" b="1">
                <a:solidFill>
                  <a:schemeClr val="tx1">
                    <a:lumMod val="95000"/>
                    <a:lumOff val="5000"/>
                  </a:schemeClr>
                </a:solidFill>
              </a:rPr>
              <a:t>Générale (IAG)</a:t>
            </a:r>
          </a:p>
        </p:txBody>
      </p:sp>
      <p:sp>
        <p:nvSpPr>
          <p:cNvPr id="33" name="Rectangle: Rounded Corners 32">
            <a:extLst>
              <a:ext uri="{FF2B5EF4-FFF2-40B4-BE49-F238E27FC236}">
                <a16:creationId xmlns:a16="http://schemas.microsoft.com/office/drawing/2014/main" id="{B2E9D31C-1BA5-9320-8725-AB9E42FF1786}"/>
              </a:ext>
            </a:extLst>
          </p:cNvPr>
          <p:cNvSpPr/>
          <p:nvPr/>
        </p:nvSpPr>
        <p:spPr>
          <a:xfrm>
            <a:off x="2568133" y="4834075"/>
            <a:ext cx="1922600" cy="898558"/>
          </a:xfrm>
          <a:prstGeom prst="roundRect">
            <a:avLst>
              <a:gd name="adj" fmla="val 12811"/>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600" b="1" dirty="0">
                <a:solidFill>
                  <a:schemeClr val="tx1">
                    <a:lumMod val="95000"/>
                    <a:lumOff val="5000"/>
                  </a:schemeClr>
                </a:solidFill>
              </a:rPr>
              <a:t>IA </a:t>
            </a:r>
            <a:r>
              <a:rPr lang="fr-FR" sz="1600" b="1" dirty="0" err="1">
                <a:solidFill>
                  <a:schemeClr val="tx1">
                    <a:lumMod val="95000"/>
                    <a:lumOff val="5000"/>
                  </a:schemeClr>
                </a:solidFill>
              </a:rPr>
              <a:t>Superintelligente</a:t>
            </a:r>
            <a:r>
              <a:rPr lang="fr-FR" sz="1600" b="1" dirty="0">
                <a:solidFill>
                  <a:schemeClr val="tx1">
                    <a:lumMod val="95000"/>
                    <a:lumOff val="5000"/>
                  </a:schemeClr>
                </a:solidFill>
              </a:rPr>
              <a:t> (IAS)</a:t>
            </a:r>
          </a:p>
        </p:txBody>
      </p:sp>
      <p:sp>
        <p:nvSpPr>
          <p:cNvPr id="2" name="ZoneTexte 1">
            <a:extLst>
              <a:ext uri="{FF2B5EF4-FFF2-40B4-BE49-F238E27FC236}">
                <a16:creationId xmlns:a16="http://schemas.microsoft.com/office/drawing/2014/main" id="{6763118E-EDAF-3430-19D8-7D45A64EB5AC}"/>
              </a:ext>
            </a:extLst>
          </p:cNvPr>
          <p:cNvSpPr txBox="1"/>
          <p:nvPr/>
        </p:nvSpPr>
        <p:spPr>
          <a:xfrm>
            <a:off x="0" y="6611779"/>
            <a:ext cx="2744662"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(réalisé à partir de Bourgeois et coll., 2025) </a:t>
            </a:r>
          </a:p>
        </p:txBody>
      </p:sp>
      <p:sp>
        <p:nvSpPr>
          <p:cNvPr id="4" name="Rectangle: Rounded Corners 28">
            <a:extLst>
              <a:ext uri="{FF2B5EF4-FFF2-40B4-BE49-F238E27FC236}">
                <a16:creationId xmlns:a16="http://schemas.microsoft.com/office/drawing/2014/main" id="{45B506BD-8EE2-217B-0B89-175ABB9F13A4}"/>
              </a:ext>
            </a:extLst>
          </p:cNvPr>
          <p:cNvSpPr/>
          <p:nvPr/>
        </p:nvSpPr>
        <p:spPr>
          <a:xfrm>
            <a:off x="5979276" y="4921577"/>
            <a:ext cx="5290758" cy="727876"/>
          </a:xfrm>
          <a:prstGeom prst="roundRect">
            <a:avLst>
              <a:gd name="adj" fmla="val 16716"/>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1500" b="1">
                <a:solidFill>
                  <a:schemeClr val="tx1">
                    <a:lumMod val="95000"/>
                    <a:lumOff val="5000"/>
                  </a:schemeClr>
                </a:solidFill>
              </a:rPr>
              <a:t>Surpasse l’intelligence humaine</a:t>
            </a:r>
          </a:p>
        </p:txBody>
      </p:sp>
      <p:sp>
        <p:nvSpPr>
          <p:cNvPr id="5" name="Rectangle: Rounded Corners 27">
            <a:extLst>
              <a:ext uri="{FF2B5EF4-FFF2-40B4-BE49-F238E27FC236}">
                <a16:creationId xmlns:a16="http://schemas.microsoft.com/office/drawing/2014/main" id="{7651FFAB-3AA9-1126-F15B-B95CC66AAFE3}"/>
              </a:ext>
            </a:extLst>
          </p:cNvPr>
          <p:cNvSpPr/>
          <p:nvPr/>
        </p:nvSpPr>
        <p:spPr>
          <a:xfrm>
            <a:off x="5979275" y="4387049"/>
            <a:ext cx="5290758" cy="697146"/>
          </a:xfrm>
          <a:prstGeom prst="roundRect">
            <a:avLst>
              <a:gd name="adj" fmla="val 15484"/>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dirty="0">
                <a:solidFill>
                  <a:schemeClr val="tx1">
                    <a:lumMod val="95000"/>
                    <a:lumOff val="5000"/>
                  </a:schemeClr>
                </a:solidFill>
              </a:rPr>
              <a:t>Capable d’effectuer toutes les tâches mieux que les humains</a:t>
            </a:r>
          </a:p>
        </p:txBody>
      </p:sp>
      <p:sp>
        <p:nvSpPr>
          <p:cNvPr id="6" name="Rectangle 5">
            <a:extLst>
              <a:ext uri="{FF2B5EF4-FFF2-40B4-BE49-F238E27FC236}">
                <a16:creationId xmlns:a16="http://schemas.microsoft.com/office/drawing/2014/main" id="{5EBC0930-E540-1A4B-B8B8-756F0611DD40}"/>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0C666278-15AB-B6A5-850D-759E2654F2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47740" y="1116631"/>
            <a:ext cx="2696520" cy="2311303"/>
          </a:xfrm>
          <a:prstGeom prst="rect">
            <a:avLst/>
          </a:prstGeom>
        </p:spPr>
      </p:pic>
      <p:sp>
        <p:nvSpPr>
          <p:cNvPr id="8" name="Rectangle: Rounded Corners 7">
            <a:extLst>
              <a:ext uri="{FF2B5EF4-FFF2-40B4-BE49-F238E27FC236}">
                <a16:creationId xmlns:a16="http://schemas.microsoft.com/office/drawing/2014/main" id="{25C4BE2E-1B30-D95C-1940-A049D63ADC64}"/>
              </a:ext>
            </a:extLst>
          </p:cNvPr>
          <p:cNvSpPr/>
          <p:nvPr/>
        </p:nvSpPr>
        <p:spPr>
          <a:xfrm>
            <a:off x="2201946" y="3762598"/>
            <a:ext cx="7788108" cy="986989"/>
          </a:xfrm>
          <a:prstGeom prst="roundRect">
            <a:avLst>
              <a:gd name="adj" fmla="val 21804"/>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lumMod val="95000"/>
                    <a:lumOff val="5000"/>
                  </a:schemeClr>
                </a:solidFill>
              </a:rPr>
              <a:t>Où se situent les outils d’IA que vous utilisez au quotidien ?</a:t>
            </a:r>
          </a:p>
        </p:txBody>
      </p:sp>
      <p:grpSp>
        <p:nvGrpSpPr>
          <p:cNvPr id="9" name="Group 8">
            <a:extLst>
              <a:ext uri="{FF2B5EF4-FFF2-40B4-BE49-F238E27FC236}">
                <a16:creationId xmlns:a16="http://schemas.microsoft.com/office/drawing/2014/main" id="{EB0653D1-2A0D-F70A-98A8-9D2DA1F4AAF8}"/>
              </a:ext>
            </a:extLst>
          </p:cNvPr>
          <p:cNvGrpSpPr/>
          <p:nvPr/>
        </p:nvGrpSpPr>
        <p:grpSpPr>
          <a:xfrm>
            <a:off x="9304622" y="0"/>
            <a:ext cx="3408642" cy="6858000"/>
            <a:chOff x="9304622" y="0"/>
            <a:chExt cx="3408642" cy="6858000"/>
          </a:xfrm>
        </p:grpSpPr>
        <p:sp>
          <p:nvSpPr>
            <p:cNvPr id="10" name="Right Triangle 9">
              <a:extLst>
                <a:ext uri="{FF2B5EF4-FFF2-40B4-BE49-F238E27FC236}">
                  <a16:creationId xmlns:a16="http://schemas.microsoft.com/office/drawing/2014/main" id="{5BC949CC-FFDB-AB92-FF52-99BC3012EAB5}"/>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3E536729-CE4F-6B5B-361C-0D4C157397A3}"/>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flipH="1">
              <a:off x="9304622" y="3762598"/>
              <a:ext cx="3408642" cy="2921694"/>
            </a:xfrm>
            <a:prstGeom prst="rect">
              <a:avLst/>
            </a:prstGeom>
          </p:spPr>
        </p:pic>
      </p:grpSp>
    </p:spTree>
    <p:extLst>
      <p:ext uri="{BB962C8B-B14F-4D97-AF65-F5344CB8AC3E}">
        <p14:creationId xmlns:p14="http://schemas.microsoft.com/office/powerpoint/2010/main" val="251387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7"/>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64" presetClass="path" presetSubtype="0" accel="50000" decel="50000" fill="hold" grpId="1" nodeType="withEffect">
                                  <p:stCondLst>
                                    <p:cond delay="0"/>
                                  </p:stCondLst>
                                  <p:childTnLst>
                                    <p:animMotion origin="layout" path="M 0 -1.85185E-6 L 0 -0.10671 " pathEditMode="relative" rAng="0" ptsTypes="AA">
                                      <p:cBhvr>
                                        <p:cTn id="14" dur="1000" spd="-100000" fill="hold"/>
                                        <p:tgtEl>
                                          <p:spTgt spid="8"/>
                                        </p:tgtEl>
                                        <p:attrNameLst>
                                          <p:attrName>ppt_x</p:attrName>
                                          <p:attrName>ppt_y</p:attrName>
                                        </p:attrNameLst>
                                      </p:cBhvr>
                                      <p:rCtr x="0" y="-5347"/>
                                    </p:animMotion>
                                  </p:childTnLst>
                                </p:cTn>
                              </p:par>
                              <p:par>
                                <p:cTn id="15" presetID="12" presetClass="entr" presetSubtype="2"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p:tgtEl>
                                          <p:spTgt spid="9"/>
                                        </p:tgtEl>
                                        <p:attrNameLst>
                                          <p:attrName>ppt_x</p:attrName>
                                        </p:attrNameLst>
                                      </p:cBhvr>
                                      <p:tavLst>
                                        <p:tav tm="0">
                                          <p:val>
                                            <p:strVal val="#ppt_x+#ppt_w*1.125000"/>
                                          </p:val>
                                        </p:tav>
                                        <p:tav tm="100000">
                                          <p:val>
                                            <p:strVal val="#ppt_x"/>
                                          </p:val>
                                        </p:tav>
                                      </p:tavLst>
                                    </p:anim>
                                    <p:animEffect transition="in" filter="wipe(left)">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7338CE7A-7946-38A5-01A0-1E1E875151CF}"/>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0C8A9578-A9CC-DB26-47E4-E9A3CA8AC209}"/>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0" name="Rectangle: Rounded Corners 9">
            <a:extLst>
              <a:ext uri="{FF2B5EF4-FFF2-40B4-BE49-F238E27FC236}">
                <a16:creationId xmlns:a16="http://schemas.microsoft.com/office/drawing/2014/main" id="{02FF2E13-1ACF-3015-5885-664BFB426B28}"/>
              </a:ext>
            </a:extLst>
          </p:cNvPr>
          <p:cNvSpPr/>
          <p:nvPr/>
        </p:nvSpPr>
        <p:spPr>
          <a:xfrm>
            <a:off x="906801" y="5561827"/>
            <a:ext cx="7635257" cy="1020627"/>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Ajouter des contraintes.</a:t>
            </a:r>
          </a:p>
        </p:txBody>
      </p:sp>
      <p:sp>
        <p:nvSpPr>
          <p:cNvPr id="9" name="Rectangle: Rounded Corners 8">
            <a:extLst>
              <a:ext uri="{FF2B5EF4-FFF2-40B4-BE49-F238E27FC236}">
                <a16:creationId xmlns:a16="http://schemas.microsoft.com/office/drawing/2014/main" id="{948CFA93-2BC6-1512-2223-FB9EE42F67FE}"/>
              </a:ext>
            </a:extLst>
          </p:cNvPr>
          <p:cNvSpPr/>
          <p:nvPr/>
        </p:nvSpPr>
        <p:spPr>
          <a:xfrm>
            <a:off x="906801" y="5078747"/>
            <a:ext cx="7635257" cy="1020627"/>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Reformuler la requête de base avec moins de mots/détails, avec plus de mots/détails.</a:t>
            </a:r>
          </a:p>
        </p:txBody>
      </p:sp>
      <p:sp>
        <p:nvSpPr>
          <p:cNvPr id="2" name="TextBox 1">
            <a:extLst>
              <a:ext uri="{FF2B5EF4-FFF2-40B4-BE49-F238E27FC236}">
                <a16:creationId xmlns:a16="http://schemas.microsoft.com/office/drawing/2014/main" id="{C232050D-293B-93FF-6D17-19A59823CE19}"/>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testait l’</a:t>
            </a:r>
            <a:r>
              <a:rPr lang="fr-FR" sz="4000" b="1" dirty="0" err="1">
                <a:solidFill>
                  <a:schemeClr val="bg1"/>
                </a:solidFill>
                <a:latin typeface="Arial" panose="020B0604020202020204" pitchFamily="34" charset="0"/>
                <a:ea typeface="Calibri" panose="020F0502020204030204" pitchFamily="34" charset="0"/>
                <a:cs typeface="Arial" panose="020B0604020202020204" pitchFamily="34" charset="0"/>
              </a:rPr>
              <a:t>IAg</a:t>
            </a:r>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 ?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15A96B2E-CD42-3243-1E23-F2D5F910B8E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7685506" y="1778180"/>
            <a:ext cx="4950162" cy="4242995"/>
          </a:xfrm>
          <a:prstGeom prst="rect">
            <a:avLst/>
          </a:prstGeom>
        </p:spPr>
      </p:pic>
      <p:sp>
        <p:nvSpPr>
          <p:cNvPr id="5" name="Rectangle: Rounded Corners 4">
            <a:extLst>
              <a:ext uri="{FF2B5EF4-FFF2-40B4-BE49-F238E27FC236}">
                <a16:creationId xmlns:a16="http://schemas.microsoft.com/office/drawing/2014/main" id="{5C9867D1-CAA5-5592-FD73-86566E415F19}"/>
              </a:ext>
            </a:extLst>
          </p:cNvPr>
          <p:cNvSpPr/>
          <p:nvPr/>
        </p:nvSpPr>
        <p:spPr>
          <a:xfrm>
            <a:off x="906801" y="4595667"/>
            <a:ext cx="7635257" cy="1020627"/>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Ouvrir une nouvelle fenêtre de requête et refaire exactement la même demande. </a:t>
            </a:r>
          </a:p>
        </p:txBody>
      </p:sp>
      <p:sp>
        <p:nvSpPr>
          <p:cNvPr id="6" name="Rectangle: Rounded Corners 5">
            <a:extLst>
              <a:ext uri="{FF2B5EF4-FFF2-40B4-BE49-F238E27FC236}">
                <a16:creationId xmlns:a16="http://schemas.microsoft.com/office/drawing/2014/main" id="{832A51E4-1EB4-E9FF-D88A-E2A371002FE5}"/>
              </a:ext>
            </a:extLst>
          </p:cNvPr>
          <p:cNvSpPr/>
          <p:nvPr/>
        </p:nvSpPr>
        <p:spPr>
          <a:xfrm>
            <a:off x="906803" y="4112587"/>
            <a:ext cx="7635256" cy="1007210"/>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Faire générer une première réponse.</a:t>
            </a:r>
          </a:p>
        </p:txBody>
      </p:sp>
      <p:sp>
        <p:nvSpPr>
          <p:cNvPr id="7" name="Rectangle: Rounded Corners 6">
            <a:extLst>
              <a:ext uri="{FF2B5EF4-FFF2-40B4-BE49-F238E27FC236}">
                <a16:creationId xmlns:a16="http://schemas.microsoft.com/office/drawing/2014/main" id="{2EC4DD21-B978-E6D0-B609-61E3B118AE9F}"/>
              </a:ext>
            </a:extLst>
          </p:cNvPr>
          <p:cNvSpPr/>
          <p:nvPr/>
        </p:nvSpPr>
        <p:spPr>
          <a:xfrm>
            <a:off x="906802" y="3956358"/>
            <a:ext cx="7635256" cy="639309"/>
          </a:xfrm>
          <a:prstGeom prst="roundRect">
            <a:avLst>
              <a:gd name="adj" fmla="val 18736"/>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b="1" dirty="0">
                <a:solidFill>
                  <a:srgbClr val="000000"/>
                </a:solidFill>
                <a:latin typeface="Arial" panose="020B0604020202020204" pitchFamily="34" charset="0"/>
                <a:ea typeface="Helvetica Neue"/>
                <a:cs typeface="Arial" panose="020B0604020202020204" pitchFamily="34" charset="0"/>
                <a:sym typeface="Helvetica Neue"/>
              </a:rPr>
              <a:t>Réaliser les tâches suivantes :</a:t>
            </a:r>
          </a:p>
        </p:txBody>
      </p:sp>
      <p:sp>
        <p:nvSpPr>
          <p:cNvPr id="11" name="Rectangle: Rounded Corners 10">
            <a:extLst>
              <a:ext uri="{FF2B5EF4-FFF2-40B4-BE49-F238E27FC236}">
                <a16:creationId xmlns:a16="http://schemas.microsoft.com/office/drawing/2014/main" id="{28E6003D-FD13-5DE8-5377-FF2FACF34C8D}"/>
              </a:ext>
            </a:extLst>
          </p:cNvPr>
          <p:cNvSpPr/>
          <p:nvPr/>
        </p:nvSpPr>
        <p:spPr>
          <a:xfrm>
            <a:off x="906800" y="2660186"/>
            <a:ext cx="7635257" cy="1020627"/>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Décrire parfaitement un restaurant fictif</a:t>
            </a:r>
          </a:p>
        </p:txBody>
      </p:sp>
      <p:sp>
        <p:nvSpPr>
          <p:cNvPr id="12" name="Rectangle: Rounded Corners 11">
            <a:extLst>
              <a:ext uri="{FF2B5EF4-FFF2-40B4-BE49-F238E27FC236}">
                <a16:creationId xmlns:a16="http://schemas.microsoft.com/office/drawing/2014/main" id="{AC8192EA-991A-59A5-949C-245093CC5074}"/>
              </a:ext>
            </a:extLst>
          </p:cNvPr>
          <p:cNvSpPr/>
          <p:nvPr/>
        </p:nvSpPr>
        <p:spPr>
          <a:xfrm>
            <a:off x="906802" y="2177106"/>
            <a:ext cx="7635256" cy="1007210"/>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it-IT" sz="1500" dirty="0">
                <a:solidFill>
                  <a:schemeClr val="tx1">
                    <a:lumMod val="95000"/>
                    <a:lumOff val="5000"/>
                  </a:schemeClr>
                </a:solidFill>
                <a:latin typeface="Arial" panose="020B0604020202020204" pitchFamily="34" charset="0"/>
                <a:cs typeface="Arial" panose="020B0604020202020204" pitchFamily="34" charset="0"/>
              </a:rPr>
              <a:t>Imaginer le scénario d’un film absurde</a:t>
            </a:r>
          </a:p>
        </p:txBody>
      </p:sp>
      <p:sp>
        <p:nvSpPr>
          <p:cNvPr id="13" name="Rectangle: Rounded Corners 12">
            <a:extLst>
              <a:ext uri="{FF2B5EF4-FFF2-40B4-BE49-F238E27FC236}">
                <a16:creationId xmlns:a16="http://schemas.microsoft.com/office/drawing/2014/main" id="{E30581B0-B4A6-C446-29A1-056F7E7F7774}"/>
              </a:ext>
            </a:extLst>
          </p:cNvPr>
          <p:cNvSpPr/>
          <p:nvPr/>
        </p:nvSpPr>
        <p:spPr>
          <a:xfrm>
            <a:off x="906801" y="2020877"/>
            <a:ext cx="7635256" cy="639309"/>
          </a:xfrm>
          <a:prstGeom prst="roundRect">
            <a:avLst>
              <a:gd name="adj" fmla="val 18736"/>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b="1" dirty="0">
                <a:solidFill>
                  <a:srgbClr val="000000"/>
                </a:solidFill>
                <a:latin typeface="Arial" panose="020B0604020202020204" pitchFamily="34" charset="0"/>
                <a:ea typeface="Helvetica Neue"/>
                <a:cs typeface="Arial" panose="020B0604020202020204" pitchFamily="34" charset="0"/>
                <a:sym typeface="Helvetica Neue"/>
              </a:rPr>
              <a:t>Choisir l’un des défis suivants :</a:t>
            </a:r>
          </a:p>
        </p:txBody>
      </p:sp>
      <p:sp>
        <p:nvSpPr>
          <p:cNvPr id="14" name="Rectangle: Rounded Corners 13">
            <a:extLst>
              <a:ext uri="{FF2B5EF4-FFF2-40B4-BE49-F238E27FC236}">
                <a16:creationId xmlns:a16="http://schemas.microsoft.com/office/drawing/2014/main" id="{AD02F8A5-F40E-0A01-B09B-1E358E5F6A03}"/>
              </a:ext>
            </a:extLst>
          </p:cNvPr>
          <p:cNvSpPr/>
          <p:nvPr/>
        </p:nvSpPr>
        <p:spPr>
          <a:xfrm>
            <a:off x="906800" y="1132529"/>
            <a:ext cx="7635256" cy="639309"/>
          </a:xfrm>
          <a:prstGeom prst="roundRect">
            <a:avLst>
              <a:gd name="adj" fmla="val 18736"/>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b="1" dirty="0">
                <a:solidFill>
                  <a:srgbClr val="000000"/>
                </a:solidFill>
                <a:latin typeface="Arial" panose="020B0604020202020204" pitchFamily="34" charset="0"/>
                <a:ea typeface="Helvetica Neue"/>
                <a:cs typeface="Arial" panose="020B0604020202020204" pitchFamily="34" charset="0"/>
                <a:sym typeface="Helvetica Neue"/>
              </a:rPr>
              <a:t>Choisir un outil d’</a:t>
            </a:r>
            <a:r>
              <a:rPr lang="fr-FR" sz="2000" b="1" dirty="0" err="1">
                <a:solidFill>
                  <a:srgbClr val="000000"/>
                </a:solidFill>
                <a:latin typeface="Arial" panose="020B0604020202020204" pitchFamily="34" charset="0"/>
                <a:ea typeface="Helvetica Neue"/>
                <a:cs typeface="Arial" panose="020B0604020202020204" pitchFamily="34" charset="0"/>
                <a:sym typeface="Helvetica Neue"/>
              </a:rPr>
              <a:t>IAg</a:t>
            </a:r>
            <a:endParaRPr lang="fr-FR" sz="2000" b="1" dirty="0">
              <a:solidFill>
                <a:srgbClr val="000000"/>
              </a:solidFill>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20083767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par>
                                <p:cTn id="17" presetID="64" presetClass="path" presetSubtype="0" accel="50000" decel="50000" fill="hold" grpId="1" nodeType="withEffect">
                                  <p:stCondLst>
                                    <p:cond delay="750"/>
                                  </p:stCondLst>
                                  <p:childTnLst>
                                    <p:animMotion origin="layout" path="M 5.55112E-17 -7.40741E-7 L 5.55112E-17 -0.05162 " pathEditMode="relative" rAng="0" ptsTypes="AA">
                                      <p:cBhvr>
                                        <p:cTn id="18" dur="1000" spd="-100000" fill="hold"/>
                                        <p:tgtEl>
                                          <p:spTgt spid="12"/>
                                        </p:tgtEl>
                                        <p:attrNameLst>
                                          <p:attrName>ppt_x</p:attrName>
                                          <p:attrName>ppt_y</p:attrName>
                                        </p:attrNameLst>
                                      </p:cBhvr>
                                      <p:rCtr x="0" y="-2593"/>
                                    </p:animMotion>
                                  </p:childTnLst>
                                </p:cTn>
                              </p:par>
                              <p:par>
                                <p:cTn id="19" presetID="10" presetClass="entr" presetSubtype="0" fill="hold" grpId="0" nodeType="withEffect">
                                  <p:stCondLst>
                                    <p:cond delay="1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64" presetClass="path" presetSubtype="0" accel="50000" decel="50000" fill="hold" grpId="1" nodeType="withEffect">
                                  <p:stCondLst>
                                    <p:cond delay="1000"/>
                                  </p:stCondLst>
                                  <p:childTnLst>
                                    <p:animMotion origin="layout" path="M 5.55112E-17 1.48148E-6 L 5.55112E-17 -0.05162 " pathEditMode="relative" rAng="0" ptsTypes="AA">
                                      <p:cBhvr>
                                        <p:cTn id="23" dur="1000" spd="-100000" fill="hold"/>
                                        <p:tgtEl>
                                          <p:spTgt spid="11"/>
                                        </p:tgtEl>
                                        <p:attrNameLst>
                                          <p:attrName>ppt_x</p:attrName>
                                          <p:attrName>ppt_y</p:attrName>
                                        </p:attrNameLst>
                                      </p:cBhvr>
                                      <p:rCtr x="0" y="-2593"/>
                                    </p:animMotion>
                                  </p:childTnLst>
                                </p:cTn>
                              </p:par>
                              <p:par>
                                <p:cTn id="24" presetID="10" presetClass="entr" presetSubtype="0" fill="hold" grpId="0" nodeType="withEffect">
                                  <p:stCondLst>
                                    <p:cond delay="1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15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childTnLst>
                                </p:cTn>
                              </p:par>
                              <p:par>
                                <p:cTn id="30" presetID="64" presetClass="path" presetSubtype="0" accel="50000" decel="50000" fill="hold" grpId="1" nodeType="withEffect">
                                  <p:stCondLst>
                                    <p:cond delay="1500"/>
                                  </p:stCondLst>
                                  <p:childTnLst>
                                    <p:animMotion origin="layout" path="M 5.55112E-17 1.85185E-6 L 5.55112E-17 -0.05162 " pathEditMode="relative" rAng="0" ptsTypes="AA">
                                      <p:cBhvr>
                                        <p:cTn id="31" dur="1000" spd="-100000" fill="hold"/>
                                        <p:tgtEl>
                                          <p:spTgt spid="6"/>
                                        </p:tgtEl>
                                        <p:attrNameLst>
                                          <p:attrName>ppt_x</p:attrName>
                                          <p:attrName>ppt_y</p:attrName>
                                        </p:attrNameLst>
                                      </p:cBhvr>
                                      <p:rCtr x="0" y="-2593"/>
                                    </p:animMotion>
                                  </p:childTnLst>
                                </p:cTn>
                              </p:par>
                              <p:par>
                                <p:cTn id="32" presetID="10" presetClass="entr" presetSubtype="0" fill="hold" grpId="0" nodeType="withEffect">
                                  <p:stCondLst>
                                    <p:cond delay="175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childTnLst>
                                </p:cTn>
                              </p:par>
                              <p:par>
                                <p:cTn id="35" presetID="64" presetClass="path" presetSubtype="0" accel="50000" decel="50000" fill="hold" grpId="1" nodeType="withEffect">
                                  <p:stCondLst>
                                    <p:cond delay="1750"/>
                                  </p:stCondLst>
                                  <p:childTnLst>
                                    <p:animMotion origin="layout" path="M 5.55112E-17 -4.44444E-6 L 5.55112E-17 -0.05162 " pathEditMode="relative" rAng="0" ptsTypes="AA">
                                      <p:cBhvr>
                                        <p:cTn id="36" dur="1000" spd="-100000" fill="hold"/>
                                        <p:tgtEl>
                                          <p:spTgt spid="5"/>
                                        </p:tgtEl>
                                        <p:attrNameLst>
                                          <p:attrName>ppt_x</p:attrName>
                                          <p:attrName>ppt_y</p:attrName>
                                        </p:attrNameLst>
                                      </p:cBhvr>
                                      <p:rCtr x="0" y="-2593"/>
                                    </p:animMotion>
                                  </p:childTnLst>
                                </p:cTn>
                              </p:par>
                              <p:par>
                                <p:cTn id="37" presetID="10" presetClass="entr" presetSubtype="0" fill="hold" grpId="0" nodeType="withEffect">
                                  <p:stCondLst>
                                    <p:cond delay="200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childTnLst>
                                </p:cTn>
                              </p:par>
                              <p:par>
                                <p:cTn id="40" presetID="64" presetClass="path" presetSubtype="0" accel="50000" decel="50000" fill="hold" grpId="1" nodeType="withEffect">
                                  <p:stCondLst>
                                    <p:cond delay="2000"/>
                                  </p:stCondLst>
                                  <p:childTnLst>
                                    <p:animMotion origin="layout" path="M 5.55112E-17 -4.81481E-6 L 5.55112E-17 -0.05162 " pathEditMode="relative" rAng="0" ptsTypes="AA">
                                      <p:cBhvr>
                                        <p:cTn id="41" dur="1000" spd="-100000" fill="hold"/>
                                        <p:tgtEl>
                                          <p:spTgt spid="9"/>
                                        </p:tgtEl>
                                        <p:attrNameLst>
                                          <p:attrName>ppt_x</p:attrName>
                                          <p:attrName>ppt_y</p:attrName>
                                        </p:attrNameLst>
                                      </p:cBhvr>
                                      <p:rCtr x="0" y="-2593"/>
                                    </p:animMotion>
                                  </p:childTnLst>
                                </p:cTn>
                              </p:par>
                              <p:par>
                                <p:cTn id="42" presetID="10" presetClass="entr" presetSubtype="0" fill="hold" grpId="0" nodeType="withEffect">
                                  <p:stCondLst>
                                    <p:cond delay="225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childTnLst>
                                </p:cTn>
                              </p:par>
                              <p:par>
                                <p:cTn id="45" presetID="64" presetClass="path" presetSubtype="0" accel="50000" decel="50000" fill="hold" grpId="1" nodeType="withEffect">
                                  <p:stCondLst>
                                    <p:cond delay="2250"/>
                                  </p:stCondLst>
                                  <p:childTnLst>
                                    <p:animMotion origin="layout" path="M 5.55112E-17 3.33333E-6 L 5.55112E-17 -0.05162 " pathEditMode="relative" rAng="0" ptsTypes="AA">
                                      <p:cBhvr>
                                        <p:cTn id="46" dur="1000" spd="-100000" fill="hold"/>
                                        <p:tgtEl>
                                          <p:spTgt spid="10"/>
                                        </p:tgtEl>
                                        <p:attrNameLst>
                                          <p:attrName>ppt_x</p:attrName>
                                          <p:attrName>ppt_y</p:attrName>
                                        </p:attrNameLst>
                                      </p:cBhvr>
                                      <p:rCtr x="0" y="-2593"/>
                                    </p:animMotion>
                                  </p:childTnLst>
                                </p:cTn>
                              </p:par>
                              <p:par>
                                <p:cTn id="47" presetID="10" presetClass="entr" presetSubtype="0" fill="hold" nodeType="withEffect">
                                  <p:stCondLst>
                                    <p:cond delay="275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childTnLst>
                                </p:cTn>
                              </p:par>
                              <p:par>
                                <p:cTn id="50" presetID="42" presetClass="path" presetSubtype="0" accel="50000" decel="50000" fill="hold" nodeType="withEffect">
                                  <p:stCondLst>
                                    <p:cond delay="2750"/>
                                  </p:stCondLst>
                                  <p:childTnLst>
                                    <p:animMotion origin="layout" path="M -3.33333E-6 1.48148E-6 L -3.33333E-6 0.10509 " pathEditMode="relative" rAng="0" ptsTypes="AA">
                                      <p:cBhvr>
                                        <p:cTn id="51" dur="1000" spd="-100000" fill="hold"/>
                                        <p:tgtEl>
                                          <p:spTgt spid="8"/>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9" grpId="0" animBg="1"/>
      <p:bldP spid="9" grpId="1" animBg="1"/>
      <p:bldP spid="2" grpId="0"/>
      <p:bldP spid="5" grpId="0" animBg="1"/>
      <p:bldP spid="5" grpId="1" animBg="1"/>
      <p:bldP spid="6" grpId="0" animBg="1"/>
      <p:bldP spid="6" grpId="1" animBg="1"/>
      <p:bldP spid="7" grpId="0" animBg="1"/>
      <p:bldP spid="11" grpId="0" animBg="1"/>
      <p:bldP spid="11" grpId="1" animBg="1"/>
      <p:bldP spid="12" grpId="0" animBg="1"/>
      <p:bldP spid="12" grpId="1"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DA098C1-FF27-B382-6DF1-A7AF63E72E29}"/>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98279932-9B90-7846-3ED7-09D6E42D024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98121" y="-769144"/>
            <a:ext cx="9595757" cy="8396288"/>
          </a:xfrm>
          <a:prstGeom prst="rect">
            <a:avLst/>
          </a:prstGeom>
        </p:spPr>
      </p:pic>
    </p:spTree>
    <p:extLst>
      <p:ext uri="{BB962C8B-B14F-4D97-AF65-F5344CB8AC3E}">
        <p14:creationId xmlns:p14="http://schemas.microsoft.com/office/powerpoint/2010/main" val="4155516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2" presetClass="path" presetSubtype="0" accel="50000" decel="50000" fill="hold" nodeType="withEffect">
                                  <p:stCondLst>
                                    <p:cond delay="0"/>
                                  </p:stCondLst>
                                  <p:childTnLst>
                                    <p:animMotion origin="layout" path="M 0 0 L 0 0.25 E" pathEditMode="relative" ptsTypes="">
                                      <p:cBhvr>
                                        <p:cTn id="9" dur="1000" spd="-100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05233A07-2445-154D-3ED1-1D190CA51C71}"/>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D182D65A-FF3B-A985-A671-FFFC6139B1C4}"/>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0" name="Rectangle: Rounded Corners 9">
            <a:extLst>
              <a:ext uri="{FF2B5EF4-FFF2-40B4-BE49-F238E27FC236}">
                <a16:creationId xmlns:a16="http://schemas.microsoft.com/office/drawing/2014/main" id="{4DE6EE8F-B22C-F5B6-9317-13629739A816}"/>
              </a:ext>
            </a:extLst>
          </p:cNvPr>
          <p:cNvSpPr/>
          <p:nvPr/>
        </p:nvSpPr>
        <p:spPr>
          <a:xfrm>
            <a:off x="906801" y="5561827"/>
            <a:ext cx="7635257" cy="1020627"/>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Ajouter des contraintes.</a:t>
            </a:r>
          </a:p>
        </p:txBody>
      </p:sp>
      <p:sp>
        <p:nvSpPr>
          <p:cNvPr id="9" name="Rectangle: Rounded Corners 8">
            <a:extLst>
              <a:ext uri="{FF2B5EF4-FFF2-40B4-BE49-F238E27FC236}">
                <a16:creationId xmlns:a16="http://schemas.microsoft.com/office/drawing/2014/main" id="{54B0D81E-12D0-8B35-AC11-BDD7FE1FC1EE}"/>
              </a:ext>
            </a:extLst>
          </p:cNvPr>
          <p:cNvSpPr/>
          <p:nvPr/>
        </p:nvSpPr>
        <p:spPr>
          <a:xfrm>
            <a:off x="906801" y="5078747"/>
            <a:ext cx="7635257" cy="1020627"/>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Reformuler la requête de base avec moins de mots/détails, avec plus de mots/détails.</a:t>
            </a:r>
          </a:p>
        </p:txBody>
      </p:sp>
      <p:sp>
        <p:nvSpPr>
          <p:cNvPr id="2" name="TextBox 1">
            <a:extLst>
              <a:ext uri="{FF2B5EF4-FFF2-40B4-BE49-F238E27FC236}">
                <a16:creationId xmlns:a16="http://schemas.microsoft.com/office/drawing/2014/main" id="{45DE6513-FCB9-8CDB-5CF8-A0A2C8C5F71B}"/>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testait l’</a:t>
            </a:r>
            <a:r>
              <a:rPr lang="fr-FR" sz="4000" b="1" dirty="0" err="1">
                <a:solidFill>
                  <a:schemeClr val="bg1"/>
                </a:solidFill>
                <a:latin typeface="Arial" panose="020B0604020202020204" pitchFamily="34" charset="0"/>
                <a:ea typeface="Calibri" panose="020F0502020204030204" pitchFamily="34" charset="0"/>
                <a:cs typeface="Arial" panose="020B0604020202020204" pitchFamily="34" charset="0"/>
              </a:rPr>
              <a:t>IAg</a:t>
            </a:r>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 ?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33F108C6-3EEC-C369-A027-AECDD0BD6D8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7685506" y="1778180"/>
            <a:ext cx="4950162" cy="4242995"/>
          </a:xfrm>
          <a:prstGeom prst="rect">
            <a:avLst/>
          </a:prstGeom>
        </p:spPr>
      </p:pic>
      <p:sp>
        <p:nvSpPr>
          <p:cNvPr id="5" name="Rectangle: Rounded Corners 4">
            <a:extLst>
              <a:ext uri="{FF2B5EF4-FFF2-40B4-BE49-F238E27FC236}">
                <a16:creationId xmlns:a16="http://schemas.microsoft.com/office/drawing/2014/main" id="{85DCE80A-1522-533D-D17A-341596B1D0DF}"/>
              </a:ext>
            </a:extLst>
          </p:cNvPr>
          <p:cNvSpPr/>
          <p:nvPr/>
        </p:nvSpPr>
        <p:spPr>
          <a:xfrm>
            <a:off x="906801" y="4595667"/>
            <a:ext cx="7635257" cy="1020627"/>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Ouvrir une nouvelle fenêtre de requête et refaire exactement la même demande. </a:t>
            </a:r>
          </a:p>
        </p:txBody>
      </p:sp>
      <p:sp>
        <p:nvSpPr>
          <p:cNvPr id="6" name="Rectangle: Rounded Corners 5">
            <a:extLst>
              <a:ext uri="{FF2B5EF4-FFF2-40B4-BE49-F238E27FC236}">
                <a16:creationId xmlns:a16="http://schemas.microsoft.com/office/drawing/2014/main" id="{1DA2AE5E-3574-2A44-0B0D-0CC26A7417C9}"/>
              </a:ext>
            </a:extLst>
          </p:cNvPr>
          <p:cNvSpPr/>
          <p:nvPr/>
        </p:nvSpPr>
        <p:spPr>
          <a:xfrm>
            <a:off x="906803" y="4112587"/>
            <a:ext cx="7635256" cy="1007210"/>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600" dirty="0">
                <a:solidFill>
                  <a:schemeClr val="tx1">
                    <a:lumMod val="95000"/>
                    <a:lumOff val="5000"/>
                  </a:schemeClr>
                </a:solidFill>
                <a:latin typeface="Arial" panose="020B0604020202020204" pitchFamily="34" charset="0"/>
                <a:cs typeface="Arial" panose="020B0604020202020204" pitchFamily="34" charset="0"/>
              </a:rPr>
              <a:t>Faire générer une première réponse.</a:t>
            </a:r>
          </a:p>
        </p:txBody>
      </p:sp>
      <p:sp>
        <p:nvSpPr>
          <p:cNvPr id="7" name="Rectangle: Rounded Corners 6">
            <a:extLst>
              <a:ext uri="{FF2B5EF4-FFF2-40B4-BE49-F238E27FC236}">
                <a16:creationId xmlns:a16="http://schemas.microsoft.com/office/drawing/2014/main" id="{FF9379B1-04E1-8D08-5162-67A949BE46E6}"/>
              </a:ext>
            </a:extLst>
          </p:cNvPr>
          <p:cNvSpPr/>
          <p:nvPr/>
        </p:nvSpPr>
        <p:spPr>
          <a:xfrm>
            <a:off x="906802" y="3956358"/>
            <a:ext cx="7635256" cy="639309"/>
          </a:xfrm>
          <a:prstGeom prst="roundRect">
            <a:avLst>
              <a:gd name="adj" fmla="val 18736"/>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b="1" dirty="0">
                <a:solidFill>
                  <a:srgbClr val="000000"/>
                </a:solidFill>
                <a:latin typeface="Arial" panose="020B0604020202020204" pitchFamily="34" charset="0"/>
                <a:ea typeface="Helvetica Neue"/>
                <a:cs typeface="Arial" panose="020B0604020202020204" pitchFamily="34" charset="0"/>
                <a:sym typeface="Helvetica Neue"/>
              </a:rPr>
              <a:t>Réaliser les tâches suivantes :</a:t>
            </a:r>
          </a:p>
        </p:txBody>
      </p:sp>
      <p:sp>
        <p:nvSpPr>
          <p:cNvPr id="11" name="Rectangle: Rounded Corners 10">
            <a:extLst>
              <a:ext uri="{FF2B5EF4-FFF2-40B4-BE49-F238E27FC236}">
                <a16:creationId xmlns:a16="http://schemas.microsoft.com/office/drawing/2014/main" id="{8338241C-A9AD-D66C-5965-061184614D3D}"/>
              </a:ext>
            </a:extLst>
          </p:cNvPr>
          <p:cNvSpPr/>
          <p:nvPr/>
        </p:nvSpPr>
        <p:spPr>
          <a:xfrm>
            <a:off x="906800" y="2660186"/>
            <a:ext cx="7635257" cy="1020627"/>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Décrire parfaitement un restaurant fictif</a:t>
            </a:r>
          </a:p>
        </p:txBody>
      </p:sp>
      <p:sp>
        <p:nvSpPr>
          <p:cNvPr id="12" name="Rectangle: Rounded Corners 11">
            <a:extLst>
              <a:ext uri="{FF2B5EF4-FFF2-40B4-BE49-F238E27FC236}">
                <a16:creationId xmlns:a16="http://schemas.microsoft.com/office/drawing/2014/main" id="{AB819F70-9F59-5A36-D6A1-4C7578AD9D7E}"/>
              </a:ext>
            </a:extLst>
          </p:cNvPr>
          <p:cNvSpPr/>
          <p:nvPr/>
        </p:nvSpPr>
        <p:spPr>
          <a:xfrm>
            <a:off x="906802" y="2177106"/>
            <a:ext cx="7635256" cy="1007210"/>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it-IT" sz="1600" dirty="0">
                <a:solidFill>
                  <a:schemeClr val="tx1">
                    <a:lumMod val="95000"/>
                    <a:lumOff val="5000"/>
                  </a:schemeClr>
                </a:solidFill>
                <a:latin typeface="Arial" panose="020B0604020202020204" pitchFamily="34" charset="0"/>
                <a:cs typeface="Arial" panose="020B0604020202020204" pitchFamily="34" charset="0"/>
              </a:rPr>
              <a:t>Imaginer le scénario d’un film absurde</a:t>
            </a:r>
          </a:p>
        </p:txBody>
      </p:sp>
      <p:sp>
        <p:nvSpPr>
          <p:cNvPr id="13" name="Rectangle: Rounded Corners 12">
            <a:extLst>
              <a:ext uri="{FF2B5EF4-FFF2-40B4-BE49-F238E27FC236}">
                <a16:creationId xmlns:a16="http://schemas.microsoft.com/office/drawing/2014/main" id="{F0354540-51A9-0D55-14CF-5297B5A20B1F}"/>
              </a:ext>
            </a:extLst>
          </p:cNvPr>
          <p:cNvSpPr/>
          <p:nvPr/>
        </p:nvSpPr>
        <p:spPr>
          <a:xfrm>
            <a:off x="906801" y="2020877"/>
            <a:ext cx="7635256" cy="639309"/>
          </a:xfrm>
          <a:prstGeom prst="roundRect">
            <a:avLst>
              <a:gd name="adj" fmla="val 18736"/>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b="1" dirty="0">
                <a:solidFill>
                  <a:srgbClr val="000000"/>
                </a:solidFill>
                <a:latin typeface="Arial" panose="020B0604020202020204" pitchFamily="34" charset="0"/>
                <a:ea typeface="Helvetica Neue"/>
                <a:cs typeface="Arial" panose="020B0604020202020204" pitchFamily="34" charset="0"/>
                <a:sym typeface="Helvetica Neue"/>
              </a:rPr>
              <a:t>Choisir l’un des défis suivants :</a:t>
            </a:r>
          </a:p>
        </p:txBody>
      </p:sp>
      <p:sp>
        <p:nvSpPr>
          <p:cNvPr id="14" name="Rectangle: Rounded Corners 13">
            <a:extLst>
              <a:ext uri="{FF2B5EF4-FFF2-40B4-BE49-F238E27FC236}">
                <a16:creationId xmlns:a16="http://schemas.microsoft.com/office/drawing/2014/main" id="{4FA31E99-E658-8895-D576-BEB542C0F0F7}"/>
              </a:ext>
            </a:extLst>
          </p:cNvPr>
          <p:cNvSpPr/>
          <p:nvPr/>
        </p:nvSpPr>
        <p:spPr>
          <a:xfrm>
            <a:off x="906800" y="1132529"/>
            <a:ext cx="7635256" cy="639309"/>
          </a:xfrm>
          <a:prstGeom prst="roundRect">
            <a:avLst>
              <a:gd name="adj" fmla="val 18736"/>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b="1" dirty="0">
                <a:solidFill>
                  <a:srgbClr val="000000"/>
                </a:solidFill>
                <a:latin typeface="Arial" panose="020B0604020202020204" pitchFamily="34" charset="0"/>
                <a:ea typeface="Helvetica Neue"/>
                <a:cs typeface="Arial" panose="020B0604020202020204" pitchFamily="34" charset="0"/>
                <a:sym typeface="Helvetica Neue"/>
              </a:rPr>
              <a:t>Choisir un outil d’</a:t>
            </a:r>
            <a:r>
              <a:rPr lang="fr-FR" sz="2000" b="1" dirty="0" err="1">
                <a:solidFill>
                  <a:srgbClr val="000000"/>
                </a:solidFill>
                <a:latin typeface="Arial" panose="020B0604020202020204" pitchFamily="34" charset="0"/>
                <a:ea typeface="Helvetica Neue"/>
                <a:cs typeface="Arial" panose="020B0604020202020204" pitchFamily="34" charset="0"/>
                <a:sym typeface="Helvetica Neue"/>
              </a:rPr>
              <a:t>IAg</a:t>
            </a:r>
            <a:endParaRPr lang="fr-FR" sz="2000" b="1" dirty="0">
              <a:solidFill>
                <a:srgbClr val="000000"/>
              </a:solidFill>
              <a:latin typeface="Arial" panose="020B0604020202020204" pitchFamily="34" charset="0"/>
              <a:ea typeface="Helvetica Neue"/>
              <a:cs typeface="Arial" panose="020B0604020202020204" pitchFamily="34" charset="0"/>
              <a:sym typeface="Helvetica Neue"/>
            </a:endParaRPr>
          </a:p>
        </p:txBody>
      </p:sp>
      <p:sp>
        <p:nvSpPr>
          <p:cNvPr id="3" name="Rectangle 2">
            <a:extLst>
              <a:ext uri="{FF2B5EF4-FFF2-40B4-BE49-F238E27FC236}">
                <a16:creationId xmlns:a16="http://schemas.microsoft.com/office/drawing/2014/main" id="{50CB1D90-9129-BAAD-D760-A81648E360C3}"/>
              </a:ext>
            </a:extLst>
          </p:cNvPr>
          <p:cNvSpPr/>
          <p:nvPr/>
        </p:nvSpPr>
        <p:spPr>
          <a:xfrm>
            <a:off x="-2" y="0"/>
            <a:ext cx="12192000" cy="6858000"/>
          </a:xfrm>
          <a:prstGeom prst="rect">
            <a:avLst/>
          </a:prstGeom>
          <a:solidFill>
            <a:srgbClr val="5563E8">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4B423191-AF37-A37E-4BAE-9E36B64B07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7740" y="1116631"/>
            <a:ext cx="2696520" cy="2311303"/>
          </a:xfrm>
          <a:prstGeom prst="rect">
            <a:avLst/>
          </a:prstGeom>
        </p:spPr>
      </p:pic>
      <p:sp>
        <p:nvSpPr>
          <p:cNvPr id="16" name="Rectangle: Rounded Corners 15">
            <a:extLst>
              <a:ext uri="{FF2B5EF4-FFF2-40B4-BE49-F238E27FC236}">
                <a16:creationId xmlns:a16="http://schemas.microsoft.com/office/drawing/2014/main" id="{711DF178-3B05-FF6F-BBE1-3734AD45F284}"/>
              </a:ext>
            </a:extLst>
          </p:cNvPr>
          <p:cNvSpPr/>
          <p:nvPr/>
        </p:nvSpPr>
        <p:spPr>
          <a:xfrm>
            <a:off x="1695332" y="3786011"/>
            <a:ext cx="8801334" cy="986989"/>
          </a:xfrm>
          <a:prstGeom prst="roundRect">
            <a:avLst>
              <a:gd name="adj" fmla="val 19790"/>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dirty="0">
                <a:solidFill>
                  <a:schemeClr val="tx1"/>
                </a:solidFill>
                <a:latin typeface="Arial" panose="020B0604020202020204" pitchFamily="34" charset="0"/>
                <a:cs typeface="Arial" panose="020B0604020202020204" pitchFamily="34" charset="0"/>
              </a:rPr>
              <a:t>Dans l’activité suivante, reste attentif à ce qui se passe dans ta tête (et sur ton écran !) pendant ton expérimentation. </a:t>
            </a:r>
          </a:p>
        </p:txBody>
      </p:sp>
    </p:spTree>
    <p:extLst>
      <p:ext uri="{BB962C8B-B14F-4D97-AF65-F5344CB8AC3E}">
        <p14:creationId xmlns:p14="http://schemas.microsoft.com/office/powerpoint/2010/main" val="410686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15"/>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par>
                                <p:cTn id="13" presetID="64" presetClass="path" presetSubtype="0" accel="50000" decel="50000" fill="hold" grpId="1" nodeType="withEffect">
                                  <p:stCondLst>
                                    <p:cond delay="0"/>
                                  </p:stCondLst>
                                  <p:childTnLst>
                                    <p:animMotion origin="layout" path="M 0 -4.07407E-6 L 0 -0.10671 " pathEditMode="relative" rAng="0" ptsTypes="AA">
                                      <p:cBhvr>
                                        <p:cTn id="14" dur="1000" spd="-100000" fill="hold"/>
                                        <p:tgtEl>
                                          <p:spTgt spid="16"/>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1C29D312-8059-89B8-9B32-6249B7BFE3BE}"/>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A756502E-8CE0-91A9-2E6F-161EDB695A60}"/>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2" y="-43458"/>
            <a:ext cx="12191999" cy="6858000"/>
          </a:xfrm>
          <a:prstGeom prst="rect">
            <a:avLst/>
          </a:prstGeom>
        </p:spPr>
      </p:pic>
      <p:sp>
        <p:nvSpPr>
          <p:cNvPr id="2" name="TextBox 1">
            <a:extLst>
              <a:ext uri="{FF2B5EF4-FFF2-40B4-BE49-F238E27FC236}">
                <a16:creationId xmlns:a16="http://schemas.microsoft.com/office/drawing/2014/main" id="{4CCF64F3-4A81-6879-06F8-C9B6A3D5EABE}"/>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D7DB81C-4F7E-5D8B-4748-B645B6622CDA}"/>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ED943839-9D71-9ED6-3435-ADB5CBEDB33B}"/>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0DFE31D-57D9-8A89-B9A2-01A2A00D82EE}"/>
              </a:ext>
            </a:extLst>
          </p:cNvPr>
          <p:cNvCxnSpPr>
            <a:cxnSpLocks/>
          </p:cNvCxnSpPr>
          <p:nvPr/>
        </p:nvCxnSpPr>
        <p:spPr>
          <a:xfrm>
            <a:off x="1373020" y="4133176"/>
            <a:ext cx="0" cy="1021577"/>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0C4045A3-4776-6A63-FBCE-AFF7043AF0E7}"/>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2" name="Oval 11">
            <a:extLst>
              <a:ext uri="{FF2B5EF4-FFF2-40B4-BE49-F238E27FC236}">
                <a16:creationId xmlns:a16="http://schemas.microsoft.com/office/drawing/2014/main" id="{C63A4345-0170-4905-BDAF-2C602691AB12}"/>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3" name="Oval 12">
            <a:extLst>
              <a:ext uri="{FF2B5EF4-FFF2-40B4-BE49-F238E27FC236}">
                <a16:creationId xmlns:a16="http://schemas.microsoft.com/office/drawing/2014/main" id="{A9149F36-D996-56BA-D7A9-63344CBDDA52}"/>
              </a:ext>
            </a:extLst>
          </p:cNvPr>
          <p:cNvSpPr/>
          <p:nvPr/>
        </p:nvSpPr>
        <p:spPr>
          <a:xfrm>
            <a:off x="915820" y="50134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cxnSp>
        <p:nvCxnSpPr>
          <p:cNvPr id="14" name="Straight Connector 13">
            <a:extLst>
              <a:ext uri="{FF2B5EF4-FFF2-40B4-BE49-F238E27FC236}">
                <a16:creationId xmlns:a16="http://schemas.microsoft.com/office/drawing/2014/main" id="{ED069389-D592-8C89-E319-A1213F78C8B6}"/>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2BA4D21-E010-818E-B56B-9D06C148E450}"/>
              </a:ext>
            </a:extLst>
          </p:cNvPr>
          <p:cNvCxnSpPr>
            <a:cxnSpLocks/>
          </p:cNvCxnSpPr>
          <p:nvPr/>
        </p:nvCxnSpPr>
        <p:spPr>
          <a:xfrm>
            <a:off x="1373020" y="4133176"/>
            <a:ext cx="0" cy="1021577"/>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6" name="Rectangle: Rounded Corners 15">
            <a:extLst>
              <a:ext uri="{FF2B5EF4-FFF2-40B4-BE49-F238E27FC236}">
                <a16:creationId xmlns:a16="http://schemas.microsoft.com/office/drawing/2014/main" id="{C6E7EDA6-AFF1-DA34-E05F-E95CF5E4384F}"/>
              </a:ext>
            </a:extLst>
          </p:cNvPr>
          <p:cNvSpPr/>
          <p:nvPr/>
        </p:nvSpPr>
        <p:spPr>
          <a:xfrm>
            <a:off x="2233984" y="1664769"/>
            <a:ext cx="9189123"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Qu’avez-vous appris sur la manière dont l’outil répond ?</a:t>
            </a:r>
          </a:p>
        </p:txBody>
      </p:sp>
      <p:sp>
        <p:nvSpPr>
          <p:cNvPr id="17" name="Rectangle: Rounded Corners 16">
            <a:extLst>
              <a:ext uri="{FF2B5EF4-FFF2-40B4-BE49-F238E27FC236}">
                <a16:creationId xmlns:a16="http://schemas.microsoft.com/office/drawing/2014/main" id="{052BEB3A-922E-7330-C4DE-E821D39371AC}"/>
              </a:ext>
            </a:extLst>
          </p:cNvPr>
          <p:cNvSpPr/>
          <p:nvPr/>
        </p:nvSpPr>
        <p:spPr>
          <a:xfrm>
            <a:off x="2233985" y="3339119"/>
            <a:ext cx="9189122"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Avez-vous réussi à « contrôler » ses réponses ?</a:t>
            </a:r>
          </a:p>
        </p:txBody>
      </p:sp>
      <p:sp>
        <p:nvSpPr>
          <p:cNvPr id="18" name="Rectangle: Rounded Corners 17">
            <a:extLst>
              <a:ext uri="{FF2B5EF4-FFF2-40B4-BE49-F238E27FC236}">
                <a16:creationId xmlns:a16="http://schemas.microsoft.com/office/drawing/2014/main" id="{044610A6-65DB-6787-85F7-D0F0A9842B38}"/>
              </a:ext>
            </a:extLst>
          </p:cNvPr>
          <p:cNvSpPr/>
          <p:nvPr/>
        </p:nvSpPr>
        <p:spPr>
          <a:xfrm>
            <a:off x="2233985" y="5013469"/>
            <a:ext cx="9189120"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Quelles stratégies marchent le mieux pour obtenir exactement ce que vous voulez ?</a:t>
            </a:r>
          </a:p>
        </p:txBody>
      </p:sp>
      <p:pic>
        <p:nvPicPr>
          <p:cNvPr id="19" name="Graphic 18">
            <a:extLst>
              <a:ext uri="{FF2B5EF4-FFF2-40B4-BE49-F238E27FC236}">
                <a16:creationId xmlns:a16="http://schemas.microsoft.com/office/drawing/2014/main" id="{AE056894-CACD-999D-5251-5062F9486E4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850205" y="4795640"/>
            <a:ext cx="4567580" cy="3915070"/>
          </a:xfrm>
          <a:prstGeom prst="rect">
            <a:avLst/>
          </a:prstGeom>
        </p:spPr>
      </p:pic>
    </p:spTree>
    <p:extLst>
      <p:ext uri="{BB962C8B-B14F-4D97-AF65-F5344CB8AC3E}">
        <p14:creationId xmlns:p14="http://schemas.microsoft.com/office/powerpoint/2010/main" val="29254644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53" presetClass="entr" presetSubtype="16" fill="hold" grpId="0" nodeType="withEffect">
                                  <p:stCondLst>
                                    <p:cond delay="25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10" presetClass="entr" presetSubtype="0" fill="hold" grpId="1" nodeType="with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22" presetClass="entr" presetSubtype="1" fill="hold" nodeType="withEffect">
                                  <p:stCondLst>
                                    <p:cond delay="75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par>
                                <p:cTn id="25" presetID="22" presetClass="entr" presetSubtype="1" fill="hold" nodeType="withEffect">
                                  <p:stCondLst>
                                    <p:cond delay="75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53" presetClass="entr" presetSubtype="16" fill="hold" grpId="0" nodeType="withEffect">
                                  <p:stCondLst>
                                    <p:cond delay="125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10" presetClass="entr" presetSubtype="0" fill="hold" grpId="1" nodeType="withEffect">
                                  <p:stCondLst>
                                    <p:cond delay="125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150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22" presetClass="entr" presetSubtype="1" fill="hold" nodeType="withEffect">
                                  <p:stCondLst>
                                    <p:cond delay="1750"/>
                                  </p:stCondLst>
                                  <p:childTnLst>
                                    <p:set>
                                      <p:cBhvr>
                                        <p:cTn id="40" dur="1" fill="hold">
                                          <p:stCondLst>
                                            <p:cond delay="0"/>
                                          </p:stCondLst>
                                        </p:cTn>
                                        <p:tgtEl>
                                          <p:spTgt spid="10"/>
                                        </p:tgtEl>
                                        <p:attrNameLst>
                                          <p:attrName>style.visibility</p:attrName>
                                        </p:attrNameLst>
                                      </p:cBhvr>
                                      <p:to>
                                        <p:strVal val="visible"/>
                                      </p:to>
                                    </p:set>
                                    <p:animEffect transition="in" filter="wipe(up)">
                                      <p:cBhvr>
                                        <p:cTn id="41" dur="500"/>
                                        <p:tgtEl>
                                          <p:spTgt spid="10"/>
                                        </p:tgtEl>
                                      </p:cBhvr>
                                    </p:animEffect>
                                  </p:childTnLst>
                                </p:cTn>
                              </p:par>
                              <p:par>
                                <p:cTn id="42" presetID="22" presetClass="entr" presetSubtype="1" fill="hold" nodeType="withEffect">
                                  <p:stCondLst>
                                    <p:cond delay="175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par>
                                <p:cTn id="45" presetID="53" presetClass="entr" presetSubtype="16" fill="hold" grpId="0" nodeType="withEffect">
                                  <p:stCondLst>
                                    <p:cond delay="225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10" presetClass="entr" presetSubtype="0" fill="hold" grpId="1" nodeType="withEffect">
                                  <p:stCondLst>
                                    <p:cond delay="225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par>
                                <p:cTn id="53" presetID="10" presetClass="entr" presetSubtype="0" fill="hold" grpId="0" nodeType="withEffect">
                                  <p:stCondLst>
                                    <p:cond delay="250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nodeType="withEffect">
                                  <p:stCondLst>
                                    <p:cond delay="250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childTnLst>
                                </p:cTn>
                              </p:par>
                              <p:par>
                                <p:cTn id="59" presetID="42" presetClass="path" presetSubtype="0" accel="50000" decel="50000" fill="hold" nodeType="withEffect">
                                  <p:stCondLst>
                                    <p:cond delay="2500"/>
                                  </p:stCondLst>
                                  <p:childTnLst>
                                    <p:animMotion origin="layout" path="M -1.04167E-6 -2.22222E-6 L -1.04167E-6 0.10509 " pathEditMode="relative" rAng="0" ptsTypes="AA">
                                      <p:cBhvr>
                                        <p:cTn id="60" dur="1000" spd="-100000" fill="hold"/>
                                        <p:tgtEl>
                                          <p:spTgt spid="19"/>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1" grpId="0" animBg="1"/>
      <p:bldP spid="11" grpId="1" animBg="1"/>
      <p:bldP spid="12" grpId="0" animBg="1"/>
      <p:bldP spid="12" grpId="1" animBg="1"/>
      <p:bldP spid="13" grpId="0" animBg="1"/>
      <p:bldP spid="13" grpId="1" animBg="1"/>
      <p:bldP spid="16" grpId="0" animBg="1"/>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5ED92DEE-1C32-629B-089E-FABD475CF180}"/>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DD929AEF-FDD0-7378-AB92-DB67EFF713A4}"/>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2" y="-43458"/>
            <a:ext cx="12191999" cy="6858000"/>
          </a:xfrm>
          <a:prstGeom prst="rect">
            <a:avLst/>
          </a:prstGeom>
        </p:spPr>
      </p:pic>
      <p:sp>
        <p:nvSpPr>
          <p:cNvPr id="2" name="TextBox 1">
            <a:extLst>
              <a:ext uri="{FF2B5EF4-FFF2-40B4-BE49-F238E27FC236}">
                <a16:creationId xmlns:a16="http://schemas.microsoft.com/office/drawing/2014/main" id="{F5A3565B-25D3-3FF5-EC78-78BA860818E0}"/>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1D71AA77-7A7E-40CB-DDBA-931328D10FF5}"/>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53390173-4C19-ACDA-BAA9-750E932AAE06}"/>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89080C9-E24A-59AE-8B2F-2D531EEF616A}"/>
              </a:ext>
            </a:extLst>
          </p:cNvPr>
          <p:cNvCxnSpPr>
            <a:cxnSpLocks/>
          </p:cNvCxnSpPr>
          <p:nvPr/>
        </p:nvCxnSpPr>
        <p:spPr>
          <a:xfrm>
            <a:off x="1373020" y="4133176"/>
            <a:ext cx="0" cy="1021577"/>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740F5819-8CC8-8C3A-4A36-0593A7C0B7F0}"/>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2" name="Oval 11">
            <a:extLst>
              <a:ext uri="{FF2B5EF4-FFF2-40B4-BE49-F238E27FC236}">
                <a16:creationId xmlns:a16="http://schemas.microsoft.com/office/drawing/2014/main" id="{B896078B-7731-3019-A835-DE73672C82DB}"/>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3" name="Oval 12">
            <a:extLst>
              <a:ext uri="{FF2B5EF4-FFF2-40B4-BE49-F238E27FC236}">
                <a16:creationId xmlns:a16="http://schemas.microsoft.com/office/drawing/2014/main" id="{164FAB15-DCEE-CE02-76E0-4F20C48A035E}"/>
              </a:ext>
            </a:extLst>
          </p:cNvPr>
          <p:cNvSpPr/>
          <p:nvPr/>
        </p:nvSpPr>
        <p:spPr>
          <a:xfrm>
            <a:off x="915820" y="50134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cxnSp>
        <p:nvCxnSpPr>
          <p:cNvPr id="14" name="Straight Connector 13">
            <a:extLst>
              <a:ext uri="{FF2B5EF4-FFF2-40B4-BE49-F238E27FC236}">
                <a16:creationId xmlns:a16="http://schemas.microsoft.com/office/drawing/2014/main" id="{571ABD4E-1542-92EA-EA42-27023B6BDB27}"/>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EC6EE9D-2B6C-F1E5-599B-48CAC42275AC}"/>
              </a:ext>
            </a:extLst>
          </p:cNvPr>
          <p:cNvCxnSpPr>
            <a:cxnSpLocks/>
          </p:cNvCxnSpPr>
          <p:nvPr/>
        </p:nvCxnSpPr>
        <p:spPr>
          <a:xfrm>
            <a:off x="1373020" y="4133176"/>
            <a:ext cx="0" cy="1021577"/>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6" name="Rectangle: Rounded Corners 15">
            <a:extLst>
              <a:ext uri="{FF2B5EF4-FFF2-40B4-BE49-F238E27FC236}">
                <a16:creationId xmlns:a16="http://schemas.microsoft.com/office/drawing/2014/main" id="{4F8A1E76-AC8D-9114-C1AD-0D9CB79E8FD3}"/>
              </a:ext>
            </a:extLst>
          </p:cNvPr>
          <p:cNvSpPr/>
          <p:nvPr/>
        </p:nvSpPr>
        <p:spPr>
          <a:xfrm>
            <a:off x="2233984" y="1664769"/>
            <a:ext cx="9189123"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Qu’avez-vous appris sur la manière dont l’outil répond ?</a:t>
            </a:r>
          </a:p>
        </p:txBody>
      </p:sp>
      <p:sp>
        <p:nvSpPr>
          <p:cNvPr id="17" name="Rectangle: Rounded Corners 16">
            <a:extLst>
              <a:ext uri="{FF2B5EF4-FFF2-40B4-BE49-F238E27FC236}">
                <a16:creationId xmlns:a16="http://schemas.microsoft.com/office/drawing/2014/main" id="{595884D5-2A87-17BF-35C3-453C3F69DE36}"/>
              </a:ext>
            </a:extLst>
          </p:cNvPr>
          <p:cNvSpPr/>
          <p:nvPr/>
        </p:nvSpPr>
        <p:spPr>
          <a:xfrm>
            <a:off x="2233985" y="3339119"/>
            <a:ext cx="9189122"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Avez-vous réussi à « contrôler » ses réponses ?</a:t>
            </a:r>
          </a:p>
        </p:txBody>
      </p:sp>
      <p:sp>
        <p:nvSpPr>
          <p:cNvPr id="18" name="Rectangle: Rounded Corners 17">
            <a:extLst>
              <a:ext uri="{FF2B5EF4-FFF2-40B4-BE49-F238E27FC236}">
                <a16:creationId xmlns:a16="http://schemas.microsoft.com/office/drawing/2014/main" id="{5067D682-FE22-744B-0BEB-4C936C50B6F9}"/>
              </a:ext>
            </a:extLst>
          </p:cNvPr>
          <p:cNvSpPr/>
          <p:nvPr/>
        </p:nvSpPr>
        <p:spPr>
          <a:xfrm>
            <a:off x="2233985" y="5013469"/>
            <a:ext cx="9189120"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Quelles stratégies marchent le mieux pour obtenir exactement ce que vous voulez ?</a:t>
            </a:r>
          </a:p>
        </p:txBody>
      </p:sp>
      <p:pic>
        <p:nvPicPr>
          <p:cNvPr id="19" name="Graphic 18">
            <a:extLst>
              <a:ext uri="{FF2B5EF4-FFF2-40B4-BE49-F238E27FC236}">
                <a16:creationId xmlns:a16="http://schemas.microsoft.com/office/drawing/2014/main" id="{4AE8F0FE-5AC2-C784-751C-C43AB64B38A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50205" y="4795640"/>
            <a:ext cx="4567580" cy="3915070"/>
          </a:xfrm>
          <a:prstGeom prst="rect">
            <a:avLst/>
          </a:prstGeom>
        </p:spPr>
      </p:pic>
      <p:sp>
        <p:nvSpPr>
          <p:cNvPr id="3" name="Rectangle 2">
            <a:extLst>
              <a:ext uri="{FF2B5EF4-FFF2-40B4-BE49-F238E27FC236}">
                <a16:creationId xmlns:a16="http://schemas.microsoft.com/office/drawing/2014/main" id="{5E2C7E0E-B653-42DD-1C2B-46434953BBCF}"/>
              </a:ext>
            </a:extLst>
          </p:cNvPr>
          <p:cNvSpPr/>
          <p:nvPr/>
        </p:nvSpPr>
        <p:spPr>
          <a:xfrm>
            <a:off x="0" y="-1066"/>
            <a:ext cx="12192000" cy="6858000"/>
          </a:xfrm>
          <a:prstGeom prst="rect">
            <a:avLst/>
          </a:prstGeom>
          <a:solidFill>
            <a:srgbClr val="5563E8">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B0BA417-C31F-6685-B2EA-757B5F9227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7740" y="1116631"/>
            <a:ext cx="2696520" cy="2311303"/>
          </a:xfrm>
          <a:prstGeom prst="rect">
            <a:avLst/>
          </a:prstGeom>
        </p:spPr>
      </p:pic>
      <p:sp>
        <p:nvSpPr>
          <p:cNvPr id="6" name="Rectangle: Rounded Corners 5">
            <a:extLst>
              <a:ext uri="{FF2B5EF4-FFF2-40B4-BE49-F238E27FC236}">
                <a16:creationId xmlns:a16="http://schemas.microsoft.com/office/drawing/2014/main" id="{47D05230-D69A-22A8-6A58-533F3D7FD953}"/>
              </a:ext>
            </a:extLst>
          </p:cNvPr>
          <p:cNvSpPr/>
          <p:nvPr/>
        </p:nvSpPr>
        <p:spPr>
          <a:xfrm>
            <a:off x="1378986" y="3762598"/>
            <a:ext cx="9746214" cy="986989"/>
          </a:xfrm>
          <a:prstGeom prst="roundRect">
            <a:avLst>
              <a:gd name="adj" fmla="val 18783"/>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dirty="0">
                <a:solidFill>
                  <a:schemeClr val="tx1">
                    <a:lumMod val="95000"/>
                    <a:lumOff val="5000"/>
                  </a:schemeClr>
                </a:solidFill>
              </a:rPr>
              <a:t>Plus ta requête est claire et précise, </a:t>
            </a:r>
            <a:br>
              <a:rPr lang="fr-FR" sz="2000" b="1" dirty="0">
                <a:solidFill>
                  <a:schemeClr val="tx1">
                    <a:lumMod val="95000"/>
                    <a:lumOff val="5000"/>
                  </a:schemeClr>
                </a:solidFill>
              </a:rPr>
            </a:br>
            <a:r>
              <a:rPr lang="fr-FR" sz="2000" b="1" dirty="0">
                <a:solidFill>
                  <a:schemeClr val="tx1">
                    <a:lumMod val="95000"/>
                    <a:lumOff val="5000"/>
                  </a:schemeClr>
                </a:solidFill>
              </a:rPr>
              <a:t>plus tu as de chances d’obtenir une réponse qui correspond à tes attentes !</a:t>
            </a:r>
          </a:p>
        </p:txBody>
      </p:sp>
    </p:spTree>
    <p:extLst>
      <p:ext uri="{BB962C8B-B14F-4D97-AF65-F5344CB8AC3E}">
        <p14:creationId xmlns:p14="http://schemas.microsoft.com/office/powerpoint/2010/main" val="88954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8"/>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64" presetClass="path" presetSubtype="0" accel="50000" decel="50000" fill="hold" grpId="1" nodeType="withEffect">
                                  <p:stCondLst>
                                    <p:cond delay="0"/>
                                  </p:stCondLst>
                                  <p:childTnLst>
                                    <p:animMotion origin="layout" path="M -4.16667E-7 -1.85185E-6 L -4.16667E-7 -0.10671 " pathEditMode="relative" rAng="0" ptsTypes="AA">
                                      <p:cBhvr>
                                        <p:cTn id="14" dur="1000" spd="-100000" fill="hold"/>
                                        <p:tgtEl>
                                          <p:spTgt spid="6"/>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712B276-AE51-31F6-BC3C-64B5EA73ADD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A0F88A7-8858-FD5D-A546-82F6D9BE5536}"/>
              </a:ext>
            </a:extLst>
          </p:cNvPr>
          <p:cNvSpPr/>
          <p:nvPr/>
        </p:nvSpPr>
        <p:spPr>
          <a:xfrm>
            <a:off x="2545974" y="2548253"/>
            <a:ext cx="4340601"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32DAF4-87FF-00F5-6D7E-E6166E20AEA8}"/>
              </a:ext>
            </a:extLst>
          </p:cNvPr>
          <p:cNvSpPr/>
          <p:nvPr/>
        </p:nvSpPr>
        <p:spPr>
          <a:xfrm>
            <a:off x="851399" y="2853053"/>
            <a:ext cx="6035176"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7068CF-BC77-7121-FB00-ED7E217170EF}"/>
              </a:ext>
            </a:extLst>
          </p:cNvPr>
          <p:cNvSpPr/>
          <p:nvPr/>
        </p:nvSpPr>
        <p:spPr>
          <a:xfrm>
            <a:off x="2174661" y="4688567"/>
            <a:ext cx="4491458"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B218939-2C7B-3A9E-9D09-393A973FE174}"/>
              </a:ext>
            </a:extLst>
          </p:cNvPr>
          <p:cNvSpPr txBox="1"/>
          <p:nvPr/>
        </p:nvSpPr>
        <p:spPr>
          <a:xfrm>
            <a:off x="0" y="0"/>
            <a:ext cx="11617193"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Qu’est-ce que l’</a:t>
            </a:r>
            <a:r>
              <a:rPr lang="fr-FR" sz="4000" b="1" dirty="0" err="1">
                <a:latin typeface="Arial" panose="020B0604020202020204" pitchFamily="34" charset="0"/>
                <a:ea typeface="Calibri" panose="020F0502020204030204" pitchFamily="34" charset="0"/>
                <a:cs typeface="Arial" panose="020B0604020202020204" pitchFamily="34" charset="0"/>
              </a:rPr>
              <a:t>IAg</a:t>
            </a:r>
            <a:r>
              <a:rPr lang="fr-FR" sz="4000" b="1" dirty="0">
                <a:latin typeface="Arial" panose="020B0604020202020204" pitchFamily="34" charset="0"/>
                <a:ea typeface="Calibri" panose="020F0502020204030204" pitchFamily="34" charset="0"/>
                <a:cs typeface="Arial" panose="020B0604020202020204" pitchFamily="34" charset="0"/>
              </a:rPr>
              <a:t>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5" name="Right Triangle 4">
            <a:extLst>
              <a:ext uri="{FF2B5EF4-FFF2-40B4-BE49-F238E27FC236}">
                <a16:creationId xmlns:a16="http://schemas.microsoft.com/office/drawing/2014/main" id="{F1DE10F2-BFC1-B60B-4BEB-00A6F3FC96DE}"/>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A6A376-1885-CBEC-4B8C-B7DF52B6D878}"/>
              </a:ext>
            </a:extLst>
          </p:cNvPr>
          <p:cNvSpPr/>
          <p:nvPr/>
        </p:nvSpPr>
        <p:spPr>
          <a:xfrm>
            <a:off x="851399" y="4993367"/>
            <a:ext cx="1147415"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F1CFF071-9C32-6792-43C4-D944A6AB3B4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481918" y="165105"/>
            <a:ext cx="7604121" cy="6517818"/>
          </a:xfrm>
          <a:prstGeom prst="rect">
            <a:avLst/>
          </a:prstGeom>
        </p:spPr>
      </p:pic>
      <p:sp>
        <p:nvSpPr>
          <p:cNvPr id="3" name="TextBox 2">
            <a:extLst>
              <a:ext uri="{FF2B5EF4-FFF2-40B4-BE49-F238E27FC236}">
                <a16:creationId xmlns:a16="http://schemas.microsoft.com/office/drawing/2014/main" id="{0C470AA8-408A-A57C-C7EF-0B24348BD629}"/>
              </a:ext>
            </a:extLst>
          </p:cNvPr>
          <p:cNvSpPr txBox="1"/>
          <p:nvPr/>
        </p:nvSpPr>
        <p:spPr>
          <a:xfrm>
            <a:off x="-2" y="1308050"/>
            <a:ext cx="12192001" cy="4231928"/>
          </a:xfrm>
          <a:prstGeom prst="rect">
            <a:avLst/>
          </a:prstGeom>
          <a:noFill/>
        </p:spPr>
        <p:txBody>
          <a:bodyPr wrap="square" lIns="914400" tIns="0" rIns="5257800" bIns="228600" rtlCol="0">
            <a:spAutoFit/>
          </a:bodyPr>
          <a:lstStyle/>
          <a:p>
            <a:r>
              <a:rPr lang="fr-CA" sz="2000" dirty="0">
                <a:latin typeface="Arial" panose="020B0604020202020204" pitchFamily="34" charset="0"/>
                <a:cs typeface="Arial" panose="020B0604020202020204" pitchFamily="34" charset="0"/>
              </a:rPr>
              <a:t>L’</a:t>
            </a:r>
            <a:r>
              <a:rPr lang="fr-CA" sz="2000" dirty="0" err="1">
                <a:latin typeface="Arial" panose="020B0604020202020204" pitchFamily="34" charset="0"/>
                <a:cs typeface="Arial" panose="020B0604020202020204" pitchFamily="34" charset="0"/>
              </a:rPr>
              <a:t>IAg</a:t>
            </a:r>
            <a:r>
              <a:rPr lang="fr-CA" sz="2000" dirty="0">
                <a:latin typeface="Arial" panose="020B0604020202020204" pitchFamily="34" charset="0"/>
                <a:cs typeface="Arial" panose="020B0604020202020204" pitchFamily="34" charset="0"/>
              </a:rPr>
              <a:t> est un ensemble de techniques issues du domaine de l’IA. </a:t>
            </a:r>
          </a:p>
          <a:p>
            <a:endParaRPr lang="fr-CA" sz="2000" dirty="0">
              <a:latin typeface="Arial" panose="020B0604020202020204" pitchFamily="34" charset="0"/>
              <a:cs typeface="Arial" panose="020B0604020202020204" pitchFamily="34" charset="0"/>
            </a:endParaRPr>
          </a:p>
          <a:p>
            <a:r>
              <a:rPr lang="fr-CA" sz="2000" dirty="0">
                <a:latin typeface="Arial" panose="020B0604020202020204" pitchFamily="34" charset="0"/>
                <a:cs typeface="Arial" panose="020B0604020202020204" pitchFamily="34" charset="0"/>
              </a:rPr>
              <a:t>Le terme « générative » fait référence à la capacité de ces outils à </a:t>
            </a:r>
            <a:r>
              <a:rPr lang="fr-CA" sz="2000" b="1" dirty="0">
                <a:latin typeface="Arial" panose="020B0604020202020204" pitchFamily="34" charset="0"/>
                <a:cs typeface="Arial" panose="020B0604020202020204" pitchFamily="34" charset="0"/>
              </a:rPr>
              <a:t>produire de nouveaux contenus en s’appuyant sur de vastes ensembles de données</a:t>
            </a:r>
            <a:r>
              <a:rPr lang="fr-CA" sz="2000" dirty="0">
                <a:latin typeface="Arial" panose="020B0604020202020204" pitchFamily="34" charset="0"/>
                <a:cs typeface="Arial" panose="020B0604020202020204" pitchFamily="34" charset="0"/>
              </a:rPr>
              <a:t> utilisées pour leur entraînement. </a:t>
            </a:r>
          </a:p>
          <a:p>
            <a:endParaRPr lang="fr-CA" sz="2000" dirty="0">
              <a:latin typeface="Arial" panose="020B0604020202020204" pitchFamily="34" charset="0"/>
              <a:cs typeface="Arial" panose="020B0604020202020204" pitchFamily="34" charset="0"/>
            </a:endParaRPr>
          </a:p>
          <a:p>
            <a:r>
              <a:rPr lang="fr-CA" sz="2000" dirty="0">
                <a:latin typeface="Arial" panose="020B0604020202020204" pitchFamily="34" charset="0"/>
                <a:cs typeface="Arial" panose="020B0604020202020204" pitchFamily="34" charset="0"/>
              </a:rPr>
              <a:t>Ce nouveau contenu est produit par des modèles statistiques qui identifient des régularités dans les données et génèrent du texte, des images, du son ou de la vidéo </a:t>
            </a:r>
            <a:r>
              <a:rPr lang="fr-CA" sz="2000" b="1" dirty="0">
                <a:latin typeface="Arial" panose="020B0604020202020204" pitchFamily="34" charset="0"/>
                <a:cs typeface="Arial" panose="020B0604020202020204" pitchFamily="34" charset="0"/>
              </a:rPr>
              <a:t>en fonction des probabilités les plus élevées</a:t>
            </a:r>
            <a:r>
              <a:rPr lang="fr-CA" sz="2000" dirty="0">
                <a:latin typeface="Arial" panose="020B0604020202020204" pitchFamily="34" charset="0"/>
                <a:cs typeface="Arial" panose="020B0604020202020204" pitchFamily="34" charset="0"/>
              </a:rPr>
              <a:t>. </a:t>
            </a:r>
          </a:p>
        </p:txBody>
      </p:sp>
      <p:sp>
        <p:nvSpPr>
          <p:cNvPr id="11" name="ZoneTexte 10">
            <a:extLst>
              <a:ext uri="{FF2B5EF4-FFF2-40B4-BE49-F238E27FC236}">
                <a16:creationId xmlns:a16="http://schemas.microsoft.com/office/drawing/2014/main" id="{D0B9D08C-3E73-3CB6-AF22-85764207E81C}"/>
              </a:ext>
            </a:extLst>
          </p:cNvPr>
          <p:cNvSpPr txBox="1"/>
          <p:nvPr/>
        </p:nvSpPr>
        <p:spPr>
          <a:xfrm>
            <a:off x="43178" y="6564046"/>
            <a:ext cx="6191118" cy="246221"/>
          </a:xfrm>
          <a:prstGeom prst="rect">
            <a:avLst/>
          </a:prstGeom>
          <a:noFill/>
        </p:spPr>
        <p:txBody>
          <a:bodyPr wrap="square" rtlCol="0">
            <a:spAutoFit/>
          </a:bodyPr>
          <a:lstStyle/>
          <a:p>
            <a:r>
              <a:rPr lang="fr-CA" sz="1000" dirty="0">
                <a:latin typeface="Arial" panose="020B0604020202020204" pitchFamily="34" charset="0"/>
                <a:cs typeface="Arial" panose="020B0604020202020204" pitchFamily="34" charset="0"/>
              </a:rPr>
              <a:t>(Centre canadien pour la cybersécurité, 2023 ; Université de Genève, 2024 ; </a:t>
            </a:r>
            <a:r>
              <a:rPr lang="fr-CA" sz="1000" dirty="0" err="1">
                <a:latin typeface="Arial" panose="020B0604020202020204" pitchFamily="34" charset="0"/>
                <a:cs typeface="Arial" panose="020B0604020202020204" pitchFamily="34" charset="0"/>
              </a:rPr>
              <a:t>Vangrunderbeeck</a:t>
            </a:r>
            <a:r>
              <a:rPr lang="fr-CA" sz="1000" dirty="0">
                <a:latin typeface="Arial" panose="020B0604020202020204" pitchFamily="34" charset="0"/>
                <a:cs typeface="Arial" panose="020B0604020202020204" pitchFamily="34" charset="0"/>
              </a:rPr>
              <a:t> [</a:t>
            </a:r>
            <a:r>
              <a:rPr lang="fr-CA" sz="1000" dirty="0" err="1">
                <a:latin typeface="Arial" panose="020B0604020202020204" pitchFamily="34" charset="0"/>
                <a:cs typeface="Arial" panose="020B0604020202020204" pitchFamily="34" charset="0"/>
              </a:rPr>
              <a:t>dir</a:t>
            </a:r>
            <a:r>
              <a:rPr lang="fr-CA" sz="1000" dirty="0">
                <a:latin typeface="Arial" panose="020B0604020202020204" pitchFamily="34" charset="0"/>
                <a:cs typeface="Arial" panose="020B0604020202020204" pitchFamily="34" charset="0"/>
              </a:rPr>
              <a:t>.], 2024) </a:t>
            </a:r>
          </a:p>
        </p:txBody>
      </p:sp>
    </p:spTree>
    <p:extLst>
      <p:ext uri="{BB962C8B-B14F-4D97-AF65-F5344CB8AC3E}">
        <p14:creationId xmlns:p14="http://schemas.microsoft.com/office/powerpoint/2010/main" val="32629681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42" presetClass="path" presetSubtype="0" accel="50000" decel="50000" fill="hold" nodeType="withEffect">
                                  <p:stCondLst>
                                    <p:cond delay="500"/>
                                  </p:stCondLst>
                                  <p:childTnLst>
                                    <p:animMotion origin="layout" path="M 0 0 L 0 0.25 E" pathEditMode="relative" ptsTypes="">
                                      <p:cBhvr>
                                        <p:cTn id="15" dur="1000" spd="-100000" fill="hold"/>
                                        <p:tgtEl>
                                          <p:spTgt spid="10"/>
                                        </p:tgtEl>
                                        <p:attrNameLst>
                                          <p:attrName>ppt_x</p:attrName>
                                          <p:attrName>ppt_y</p:attrName>
                                        </p:attrNameLst>
                                      </p:cBhvr>
                                    </p:animMotion>
                                  </p:childTnLst>
                                </p:cTn>
                              </p:par>
                              <p:par>
                                <p:cTn id="16" presetID="22" presetClass="entr" presetSubtype="8" fill="hold" grpId="0"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grpId="0" nodeType="withEffect">
                                  <p:stCondLst>
                                    <p:cond delay="150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2" presetClass="entr" presetSubtype="8" fill="hold" grpId="0" nodeType="withEffect">
                                  <p:stCondLst>
                                    <p:cond delay="200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250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par>
                                <p:cTn id="28" presetID="10" presetClass="entr" presetSubtype="0" fill="hold" grpId="0" nodeType="withEffect">
                                  <p:stCondLst>
                                    <p:cond delay="25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 grpId="0"/>
      <p:bldP spid="4" grpId="0" animBg="1"/>
      <p:bldP spid="3" grpId="0" uiExpand="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AB812FC-A9D6-B47E-76CB-45B68170995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233985B-84A0-226D-D775-07931F2F4285}"/>
              </a:ext>
            </a:extLst>
          </p:cNvPr>
          <p:cNvSpPr/>
          <p:nvPr/>
        </p:nvSpPr>
        <p:spPr>
          <a:xfrm>
            <a:off x="2545974" y="2548253"/>
            <a:ext cx="4340601"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654A727-B8C1-B659-A656-BE95D4DFBC63}"/>
              </a:ext>
            </a:extLst>
          </p:cNvPr>
          <p:cNvSpPr/>
          <p:nvPr/>
        </p:nvSpPr>
        <p:spPr>
          <a:xfrm>
            <a:off x="851399" y="2853053"/>
            <a:ext cx="6035176"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8B198E6-87CE-1DFA-0A68-EC4D98D6E55B}"/>
              </a:ext>
            </a:extLst>
          </p:cNvPr>
          <p:cNvSpPr/>
          <p:nvPr/>
        </p:nvSpPr>
        <p:spPr>
          <a:xfrm>
            <a:off x="2174661" y="4688567"/>
            <a:ext cx="4491458"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F95914D-A715-0569-8CDA-0B43985E45D5}"/>
              </a:ext>
            </a:extLst>
          </p:cNvPr>
          <p:cNvSpPr txBox="1"/>
          <p:nvPr/>
        </p:nvSpPr>
        <p:spPr>
          <a:xfrm>
            <a:off x="0" y="0"/>
            <a:ext cx="11617193"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Qu’est-ce que l’</a:t>
            </a:r>
            <a:r>
              <a:rPr lang="fr-FR" sz="4000" b="1" dirty="0" err="1">
                <a:latin typeface="Arial" panose="020B0604020202020204" pitchFamily="34" charset="0"/>
                <a:ea typeface="Calibri" panose="020F0502020204030204" pitchFamily="34" charset="0"/>
                <a:cs typeface="Arial" panose="020B0604020202020204" pitchFamily="34" charset="0"/>
              </a:rPr>
              <a:t>IAg</a:t>
            </a:r>
            <a:r>
              <a:rPr lang="fr-FR" sz="4000" b="1" dirty="0">
                <a:latin typeface="Arial" panose="020B0604020202020204" pitchFamily="34" charset="0"/>
                <a:ea typeface="Calibri" panose="020F0502020204030204" pitchFamily="34" charset="0"/>
                <a:cs typeface="Arial" panose="020B0604020202020204" pitchFamily="34" charset="0"/>
              </a:rPr>
              <a:t>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5" name="Right Triangle 4">
            <a:extLst>
              <a:ext uri="{FF2B5EF4-FFF2-40B4-BE49-F238E27FC236}">
                <a16:creationId xmlns:a16="http://schemas.microsoft.com/office/drawing/2014/main" id="{014D4BBF-C13D-7F0E-C330-A2014B2AA8FF}"/>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3B9644B-ACF7-438E-F75C-BE3C710CF512}"/>
              </a:ext>
            </a:extLst>
          </p:cNvPr>
          <p:cNvSpPr/>
          <p:nvPr/>
        </p:nvSpPr>
        <p:spPr>
          <a:xfrm>
            <a:off x="851399" y="4993367"/>
            <a:ext cx="1147415"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1DA0002D-04D2-D475-A615-1A15F4878A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481918" y="165105"/>
            <a:ext cx="7604121" cy="6517818"/>
          </a:xfrm>
          <a:prstGeom prst="rect">
            <a:avLst/>
          </a:prstGeom>
        </p:spPr>
      </p:pic>
      <p:sp>
        <p:nvSpPr>
          <p:cNvPr id="3" name="TextBox 2">
            <a:extLst>
              <a:ext uri="{FF2B5EF4-FFF2-40B4-BE49-F238E27FC236}">
                <a16:creationId xmlns:a16="http://schemas.microsoft.com/office/drawing/2014/main" id="{AD385BF4-D1B1-DD7C-344D-16698C6B3E45}"/>
              </a:ext>
            </a:extLst>
          </p:cNvPr>
          <p:cNvSpPr txBox="1"/>
          <p:nvPr/>
        </p:nvSpPr>
        <p:spPr>
          <a:xfrm>
            <a:off x="-2" y="1308050"/>
            <a:ext cx="12192001" cy="4231928"/>
          </a:xfrm>
          <a:prstGeom prst="rect">
            <a:avLst/>
          </a:prstGeom>
          <a:noFill/>
        </p:spPr>
        <p:txBody>
          <a:bodyPr wrap="square" lIns="914400" tIns="0" rIns="5257800" bIns="228600" rtlCol="0">
            <a:spAutoFit/>
          </a:bodyPr>
          <a:lstStyle/>
          <a:p>
            <a:r>
              <a:rPr lang="fr-CA" sz="2000" dirty="0">
                <a:latin typeface="Arial" panose="020B0604020202020204" pitchFamily="34" charset="0"/>
                <a:cs typeface="Arial" panose="020B0604020202020204" pitchFamily="34" charset="0"/>
              </a:rPr>
              <a:t>L’</a:t>
            </a:r>
            <a:r>
              <a:rPr lang="fr-CA" sz="2000" dirty="0" err="1">
                <a:latin typeface="Arial" panose="020B0604020202020204" pitchFamily="34" charset="0"/>
                <a:cs typeface="Arial" panose="020B0604020202020204" pitchFamily="34" charset="0"/>
              </a:rPr>
              <a:t>IAg</a:t>
            </a:r>
            <a:r>
              <a:rPr lang="fr-CA" sz="2000" dirty="0">
                <a:latin typeface="Arial" panose="020B0604020202020204" pitchFamily="34" charset="0"/>
                <a:cs typeface="Arial" panose="020B0604020202020204" pitchFamily="34" charset="0"/>
              </a:rPr>
              <a:t> est un ensemble de techniques issues du domaine de l’IA. </a:t>
            </a:r>
          </a:p>
          <a:p>
            <a:endParaRPr lang="fr-CA" sz="2000" dirty="0">
              <a:latin typeface="Arial" panose="020B0604020202020204" pitchFamily="34" charset="0"/>
              <a:cs typeface="Arial" panose="020B0604020202020204" pitchFamily="34" charset="0"/>
            </a:endParaRPr>
          </a:p>
          <a:p>
            <a:r>
              <a:rPr lang="fr-CA" sz="2000" dirty="0">
                <a:latin typeface="Arial" panose="020B0604020202020204" pitchFamily="34" charset="0"/>
                <a:cs typeface="Arial" panose="020B0604020202020204" pitchFamily="34" charset="0"/>
              </a:rPr>
              <a:t>Le terme « générative » fait référence à la capacité de ces outils à </a:t>
            </a:r>
            <a:r>
              <a:rPr lang="fr-CA" sz="2000" b="1" dirty="0">
                <a:latin typeface="Arial" panose="020B0604020202020204" pitchFamily="34" charset="0"/>
                <a:cs typeface="Arial" panose="020B0604020202020204" pitchFamily="34" charset="0"/>
              </a:rPr>
              <a:t>produire de nouveaux contenus en s’appuyant sur de vastes ensembles de données</a:t>
            </a:r>
            <a:r>
              <a:rPr lang="fr-CA" sz="2000" dirty="0">
                <a:latin typeface="Arial" panose="020B0604020202020204" pitchFamily="34" charset="0"/>
                <a:cs typeface="Arial" panose="020B0604020202020204" pitchFamily="34" charset="0"/>
              </a:rPr>
              <a:t> utilisées pour leur entraînement. </a:t>
            </a:r>
          </a:p>
          <a:p>
            <a:endParaRPr lang="fr-CA" sz="2000" dirty="0">
              <a:latin typeface="Arial" panose="020B0604020202020204" pitchFamily="34" charset="0"/>
              <a:cs typeface="Arial" panose="020B0604020202020204" pitchFamily="34" charset="0"/>
            </a:endParaRPr>
          </a:p>
          <a:p>
            <a:r>
              <a:rPr lang="fr-CA" sz="2000" dirty="0">
                <a:latin typeface="Arial" panose="020B0604020202020204" pitchFamily="34" charset="0"/>
                <a:cs typeface="Arial" panose="020B0604020202020204" pitchFamily="34" charset="0"/>
              </a:rPr>
              <a:t>Ce nouveau contenu est produit par des modèles statistiques qui identifient des régularités dans les données et génèrent du texte, des images, du son ou de la vidéo </a:t>
            </a:r>
            <a:r>
              <a:rPr lang="fr-CA" sz="2000" b="1" dirty="0">
                <a:latin typeface="Arial" panose="020B0604020202020204" pitchFamily="34" charset="0"/>
                <a:cs typeface="Arial" panose="020B0604020202020204" pitchFamily="34" charset="0"/>
              </a:rPr>
              <a:t>en fonction des probabilités les plus élevées</a:t>
            </a:r>
            <a:r>
              <a:rPr lang="fr-CA" sz="2000" dirty="0">
                <a:latin typeface="Arial" panose="020B0604020202020204" pitchFamily="34" charset="0"/>
                <a:cs typeface="Arial" panose="020B0604020202020204" pitchFamily="34" charset="0"/>
              </a:rPr>
              <a:t>. </a:t>
            </a:r>
          </a:p>
        </p:txBody>
      </p:sp>
      <p:sp>
        <p:nvSpPr>
          <p:cNvPr id="11" name="ZoneTexte 10">
            <a:extLst>
              <a:ext uri="{FF2B5EF4-FFF2-40B4-BE49-F238E27FC236}">
                <a16:creationId xmlns:a16="http://schemas.microsoft.com/office/drawing/2014/main" id="{659ACE46-234F-EEDF-90EC-290FBF816AF4}"/>
              </a:ext>
            </a:extLst>
          </p:cNvPr>
          <p:cNvSpPr txBox="1"/>
          <p:nvPr/>
        </p:nvSpPr>
        <p:spPr>
          <a:xfrm>
            <a:off x="43178" y="6564046"/>
            <a:ext cx="6191118" cy="246221"/>
          </a:xfrm>
          <a:prstGeom prst="rect">
            <a:avLst/>
          </a:prstGeom>
          <a:noFill/>
        </p:spPr>
        <p:txBody>
          <a:bodyPr wrap="none" rtlCol="0">
            <a:spAutoFit/>
          </a:bodyPr>
          <a:lstStyle/>
          <a:p>
            <a:r>
              <a:rPr lang="fr-CA" sz="1000" dirty="0">
                <a:latin typeface="Arial" panose="020B0604020202020204" pitchFamily="34" charset="0"/>
                <a:cs typeface="Arial" panose="020B0604020202020204" pitchFamily="34" charset="0"/>
              </a:rPr>
              <a:t>(Centre canadien pour la cybersécurité</a:t>
            </a:r>
            <a:r>
              <a:rPr lang="fr-CA" sz="1000">
                <a:latin typeface="Arial" panose="020B0604020202020204" pitchFamily="34" charset="0"/>
                <a:cs typeface="Arial" panose="020B0604020202020204" pitchFamily="34" charset="0"/>
              </a:rPr>
              <a:t>, 2023 ; </a:t>
            </a:r>
            <a:r>
              <a:rPr lang="fr-CA" sz="1000" dirty="0">
                <a:latin typeface="Arial" panose="020B0604020202020204" pitchFamily="34" charset="0"/>
                <a:cs typeface="Arial" panose="020B0604020202020204" pitchFamily="34" charset="0"/>
              </a:rPr>
              <a:t>Université de Genève</a:t>
            </a:r>
            <a:r>
              <a:rPr lang="fr-CA" sz="1000">
                <a:latin typeface="Arial" panose="020B0604020202020204" pitchFamily="34" charset="0"/>
                <a:cs typeface="Arial" panose="020B0604020202020204" pitchFamily="34" charset="0"/>
              </a:rPr>
              <a:t>, 2024 ; </a:t>
            </a:r>
            <a:r>
              <a:rPr lang="fr-CA" sz="1000" err="1">
                <a:latin typeface="Arial" panose="020B0604020202020204" pitchFamily="34" charset="0"/>
                <a:cs typeface="Arial" panose="020B0604020202020204" pitchFamily="34" charset="0"/>
              </a:rPr>
              <a:t>Vangrunderbeeck</a:t>
            </a:r>
            <a:r>
              <a:rPr lang="fr-CA" sz="1000">
                <a:latin typeface="Arial" panose="020B0604020202020204" pitchFamily="34" charset="0"/>
                <a:cs typeface="Arial" panose="020B0604020202020204" pitchFamily="34" charset="0"/>
              </a:rPr>
              <a:t> [dir.], </a:t>
            </a:r>
            <a:r>
              <a:rPr lang="fr-CA" sz="1000" dirty="0">
                <a:latin typeface="Arial" panose="020B0604020202020204" pitchFamily="34" charset="0"/>
                <a:cs typeface="Arial" panose="020B0604020202020204" pitchFamily="34" charset="0"/>
              </a:rPr>
              <a:t>2024) </a:t>
            </a:r>
          </a:p>
        </p:txBody>
      </p:sp>
      <p:sp>
        <p:nvSpPr>
          <p:cNvPr id="6" name="Rectangle 5">
            <a:extLst>
              <a:ext uri="{FF2B5EF4-FFF2-40B4-BE49-F238E27FC236}">
                <a16:creationId xmlns:a16="http://schemas.microsoft.com/office/drawing/2014/main" id="{60C1AA5F-D9AB-A42B-AC49-68F3D96777D2}"/>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7BA0FC30-1D07-D8B1-E184-AAAA586950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7740" y="1116631"/>
            <a:ext cx="2696520" cy="2311303"/>
          </a:xfrm>
          <a:prstGeom prst="rect">
            <a:avLst/>
          </a:prstGeom>
        </p:spPr>
      </p:pic>
      <p:sp>
        <p:nvSpPr>
          <p:cNvPr id="14" name="Rectangle: Rounded Corners 13">
            <a:extLst>
              <a:ext uri="{FF2B5EF4-FFF2-40B4-BE49-F238E27FC236}">
                <a16:creationId xmlns:a16="http://schemas.microsoft.com/office/drawing/2014/main" id="{C55935A5-678C-D144-6D28-ADC741B586D6}"/>
              </a:ext>
            </a:extLst>
          </p:cNvPr>
          <p:cNvSpPr/>
          <p:nvPr/>
        </p:nvSpPr>
        <p:spPr>
          <a:xfrm>
            <a:off x="1314131" y="3796147"/>
            <a:ext cx="9560689" cy="1311709"/>
          </a:xfrm>
          <a:prstGeom prst="roundRect">
            <a:avLst>
              <a:gd name="adj" fmla="val 1495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dirty="0">
                <a:solidFill>
                  <a:schemeClr val="tx1"/>
                </a:solidFill>
                <a:latin typeface="Arial" panose="020B0604020202020204" pitchFamily="34" charset="0"/>
                <a:cs typeface="Arial" panose="020B0604020202020204" pitchFamily="34" charset="0"/>
              </a:rPr>
              <a:t>Ces outils ne sont pas programmés pour donner des réponses exactes. </a:t>
            </a:r>
            <a:br>
              <a:rPr lang="fr-FR" sz="2000" b="1" dirty="0">
                <a:solidFill>
                  <a:schemeClr val="tx1"/>
                </a:solidFill>
                <a:latin typeface="Arial" panose="020B0604020202020204" pitchFamily="34" charset="0"/>
                <a:cs typeface="Arial" panose="020B0604020202020204" pitchFamily="34" charset="0"/>
              </a:rPr>
            </a:br>
            <a:r>
              <a:rPr lang="fr-FR" sz="2000" b="1" dirty="0">
                <a:solidFill>
                  <a:schemeClr val="tx1"/>
                </a:solidFill>
                <a:latin typeface="Arial" panose="020B0604020202020204" pitchFamily="34" charset="0"/>
                <a:cs typeface="Arial" panose="020B0604020202020204" pitchFamily="34" charset="0"/>
              </a:rPr>
              <a:t>Ils sont programmés pour donner des réponses plausibles. </a:t>
            </a:r>
          </a:p>
        </p:txBody>
      </p:sp>
    </p:spTree>
    <p:extLst>
      <p:ext uri="{BB962C8B-B14F-4D97-AF65-F5344CB8AC3E}">
        <p14:creationId xmlns:p14="http://schemas.microsoft.com/office/powerpoint/2010/main" val="327073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13"/>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par>
                                <p:cTn id="13" presetID="64" presetClass="path" presetSubtype="0" accel="50000" decel="50000" fill="hold" grpId="1" nodeType="withEffect">
                                  <p:stCondLst>
                                    <p:cond delay="0"/>
                                  </p:stCondLst>
                                  <p:childTnLst>
                                    <p:animMotion origin="layout" path="M 0 4.81481E-6 L 0 -0.10672 " pathEditMode="relative" rAng="0" ptsTypes="AA">
                                      <p:cBhvr>
                                        <p:cTn id="14" dur="1000" spd="-100000" fill="hold"/>
                                        <p:tgtEl>
                                          <p:spTgt spid="14"/>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F280DD8-8959-6A5F-7603-F5ED5C94CD8B}"/>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C64EEC33-31CC-459D-CAC7-BFB06DBE0604}"/>
              </a:ext>
            </a:extLst>
          </p:cNvPr>
          <p:cNvSpPr/>
          <p:nvPr/>
        </p:nvSpPr>
        <p:spPr>
          <a:xfrm>
            <a:off x="3433763" y="2234659"/>
            <a:ext cx="3171825"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FB8B3250-B08F-49D8-A2C3-50FDBD700D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49972" y="894446"/>
            <a:ext cx="7861055" cy="6738046"/>
          </a:xfrm>
          <a:prstGeom prst="rect">
            <a:avLst/>
          </a:prstGeom>
        </p:spPr>
      </p:pic>
      <p:sp>
        <p:nvSpPr>
          <p:cNvPr id="2" name="TextBox 1">
            <a:extLst>
              <a:ext uri="{FF2B5EF4-FFF2-40B4-BE49-F238E27FC236}">
                <a16:creationId xmlns:a16="http://schemas.microsoft.com/office/drawing/2014/main" id="{5B3916C6-E74F-A503-6D99-0CFAD8A62278}"/>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Qu’est-ce qu’un grand modèle de langage (GML)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346C2EAE-E4C5-E5D7-131E-DAFB26D71486}"/>
              </a:ext>
            </a:extLst>
          </p:cNvPr>
          <p:cNvSpPr txBox="1"/>
          <p:nvPr/>
        </p:nvSpPr>
        <p:spPr>
          <a:xfrm>
            <a:off x="-2" y="1923604"/>
            <a:ext cx="9063039" cy="2693045"/>
          </a:xfrm>
          <a:prstGeom prst="rect">
            <a:avLst/>
          </a:prstGeom>
          <a:noFill/>
        </p:spPr>
        <p:txBody>
          <a:bodyPr wrap="square" lIns="914400" tIns="0" rIns="914400" bIns="228600" rtlCol="0">
            <a:spAutoFit/>
          </a:bodyPr>
          <a:lstStyle/>
          <a:p>
            <a:r>
              <a:rPr lang="fr-CA" sz="2000" dirty="0">
                <a:latin typeface="Arial" panose="020B0604020202020204" pitchFamily="34" charset="0"/>
                <a:cs typeface="Arial" panose="020B0604020202020204" pitchFamily="34" charset="0"/>
              </a:rPr>
              <a:t>Un GML est un programme informatique basé sur l’intelligence artificielle, conçu pour </a:t>
            </a:r>
            <a:r>
              <a:rPr lang="fr-CA" sz="2000" b="1" dirty="0">
                <a:latin typeface="Arial" panose="020B0604020202020204" pitchFamily="34" charset="0"/>
                <a:cs typeface="Arial" panose="020B0604020202020204" pitchFamily="34" charset="0"/>
              </a:rPr>
              <a:t>traiter et produire du texte </a:t>
            </a:r>
            <a:r>
              <a:rPr lang="fr-CA" sz="2000" dirty="0">
                <a:latin typeface="Arial" panose="020B0604020202020204" pitchFamily="34" charset="0"/>
                <a:cs typeface="Arial" panose="020B0604020202020204" pitchFamily="34" charset="0"/>
              </a:rPr>
              <a:t>en s’appuyant sur des modèles statistiques du langage.</a:t>
            </a:r>
          </a:p>
          <a:p>
            <a:endParaRPr lang="fr-CA" sz="2000" i="1" dirty="0">
              <a:latin typeface="Arial" panose="020B0604020202020204" pitchFamily="34" charset="0"/>
              <a:cs typeface="Arial" panose="020B0604020202020204" pitchFamily="34" charset="0"/>
            </a:endParaRPr>
          </a:p>
          <a:p>
            <a:r>
              <a:rPr lang="fr-CA" sz="2000" dirty="0">
                <a:latin typeface="Arial" panose="020B0604020202020204" pitchFamily="34" charset="0"/>
                <a:cs typeface="Arial" panose="020B0604020202020204" pitchFamily="34" charset="0"/>
              </a:rPr>
              <a:t>Il présente 3 caractéristiques : </a:t>
            </a:r>
          </a:p>
          <a:p>
            <a:endParaRPr lang="fr-CA" sz="2000" dirty="0">
              <a:latin typeface="Arial" panose="020B0604020202020204" pitchFamily="34" charset="0"/>
              <a:cs typeface="Arial" panose="020B0604020202020204" pitchFamily="34" charset="0"/>
            </a:endParaRPr>
          </a:p>
          <a:p>
            <a:pPr>
              <a:spcBef>
                <a:spcPts val="0"/>
              </a:spcBef>
            </a:pPr>
            <a:br>
              <a:rPr lang="fr-CA" sz="2000" dirty="0">
                <a:latin typeface="Arial" panose="020B0604020202020204" pitchFamily="34" charset="0"/>
                <a:cs typeface="Arial" panose="020B0604020202020204" pitchFamily="34" charset="0"/>
              </a:rPr>
            </a:br>
            <a:endParaRPr lang="fr-CA" sz="2000" dirty="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64F3D81E-59CB-D023-3992-F8805A996835}"/>
              </a:ext>
            </a:extLst>
          </p:cNvPr>
          <p:cNvSpPr/>
          <p:nvPr/>
        </p:nvSpPr>
        <p:spPr>
          <a:xfrm>
            <a:off x="3524346" y="3733322"/>
            <a:ext cx="7861056" cy="65765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r>
              <a:rPr lang="fr-FR" sz="1500" b="1" dirty="0">
                <a:solidFill>
                  <a:schemeClr val="tx1">
                    <a:lumMod val="95000"/>
                    <a:lumOff val="5000"/>
                  </a:schemeClr>
                </a:solidFill>
                <a:latin typeface="Arial" panose="020B0604020202020204" pitchFamily="34" charset="0"/>
                <a:cs typeface="Arial" panose="020B0604020202020204" pitchFamily="34" charset="0"/>
              </a:rPr>
              <a:t>Traite des informations complexes</a:t>
            </a:r>
            <a:r>
              <a:rPr lang="fr-FR" sz="1500" dirty="0">
                <a:solidFill>
                  <a:schemeClr val="tx1">
                    <a:lumMod val="95000"/>
                    <a:lumOff val="5000"/>
                  </a:schemeClr>
                </a:solidFill>
                <a:latin typeface="Arial" panose="020B0604020202020204" pitchFamily="34" charset="0"/>
                <a:cs typeface="Arial" panose="020B0604020202020204" pitchFamily="34" charset="0"/>
              </a:rPr>
              <a:t> </a:t>
            </a:r>
            <a:br>
              <a:rPr lang="fr-FR" sz="1500" dirty="0">
                <a:solidFill>
                  <a:schemeClr val="tx1">
                    <a:lumMod val="95000"/>
                    <a:lumOff val="5000"/>
                  </a:schemeClr>
                </a:solidFill>
                <a:latin typeface="Arial" panose="020B0604020202020204" pitchFamily="34" charset="0"/>
                <a:cs typeface="Arial" panose="020B0604020202020204" pitchFamily="34" charset="0"/>
              </a:rPr>
            </a:br>
            <a:r>
              <a:rPr lang="fr-FR" sz="1500" dirty="0">
                <a:solidFill>
                  <a:schemeClr val="tx1">
                    <a:lumMod val="95000"/>
                    <a:lumOff val="5000"/>
                  </a:schemeClr>
                </a:solidFill>
                <a:latin typeface="Arial" panose="020B0604020202020204" pitchFamily="34" charset="0"/>
                <a:cs typeface="Arial" panose="020B0604020202020204" pitchFamily="34" charset="0"/>
              </a:rPr>
              <a:t>grâce aux milliards de paramètres qu’il contient.</a:t>
            </a:r>
          </a:p>
        </p:txBody>
      </p:sp>
      <p:pic>
        <p:nvPicPr>
          <p:cNvPr id="19" name="Graphic 18">
            <a:extLst>
              <a:ext uri="{FF2B5EF4-FFF2-40B4-BE49-F238E27FC236}">
                <a16:creationId xmlns:a16="http://schemas.microsoft.com/office/drawing/2014/main" id="{679F6C90-EF3D-F7AF-C3F0-E5391EDB71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7461" y="4592703"/>
            <a:ext cx="1333500" cy="1143000"/>
          </a:xfrm>
          <a:prstGeom prst="rect">
            <a:avLst/>
          </a:prstGeom>
        </p:spPr>
      </p:pic>
      <p:pic>
        <p:nvPicPr>
          <p:cNvPr id="21" name="Graphic 20">
            <a:extLst>
              <a:ext uri="{FF2B5EF4-FFF2-40B4-BE49-F238E27FC236}">
                <a16:creationId xmlns:a16="http://schemas.microsoft.com/office/drawing/2014/main" id="{D185466B-8EA5-E24A-FA22-D1E8EBEA58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461" y="5695110"/>
            <a:ext cx="1333500" cy="1143000"/>
          </a:xfrm>
          <a:prstGeom prst="rect">
            <a:avLst/>
          </a:prstGeom>
        </p:spPr>
      </p:pic>
      <p:pic>
        <p:nvPicPr>
          <p:cNvPr id="23" name="Graphic 22">
            <a:extLst>
              <a:ext uri="{FF2B5EF4-FFF2-40B4-BE49-F238E27FC236}">
                <a16:creationId xmlns:a16="http://schemas.microsoft.com/office/drawing/2014/main" id="{0A848D28-4788-368B-03B3-81179140B9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7461" y="3490296"/>
            <a:ext cx="1333500" cy="1143000"/>
          </a:xfrm>
          <a:prstGeom prst="rect">
            <a:avLst/>
          </a:prstGeom>
        </p:spPr>
      </p:pic>
      <p:sp>
        <p:nvSpPr>
          <p:cNvPr id="24" name="Rectangle: Rounded Corners 23">
            <a:extLst>
              <a:ext uri="{FF2B5EF4-FFF2-40B4-BE49-F238E27FC236}">
                <a16:creationId xmlns:a16="http://schemas.microsoft.com/office/drawing/2014/main" id="{CB4C47BF-12C1-17DD-F4D2-B6E4F79074C4}"/>
              </a:ext>
            </a:extLst>
          </p:cNvPr>
          <p:cNvSpPr/>
          <p:nvPr/>
        </p:nvSpPr>
        <p:spPr>
          <a:xfrm>
            <a:off x="3524346" y="4835377"/>
            <a:ext cx="7861056" cy="65765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Repère des régularités </a:t>
            </a:r>
            <a:br>
              <a:rPr lang="fr-FR" sz="1500" b="1">
                <a:solidFill>
                  <a:schemeClr val="tx1">
                    <a:lumMod val="95000"/>
                    <a:lumOff val="5000"/>
                  </a:schemeClr>
                </a:solidFill>
                <a:latin typeface="Arial" panose="020B0604020202020204" pitchFamily="34" charset="0"/>
                <a:cs typeface="Arial" panose="020B0604020202020204" pitchFamily="34" charset="0"/>
              </a:rPr>
            </a:br>
            <a:r>
              <a:rPr lang="fr-FR" sz="1500">
                <a:solidFill>
                  <a:schemeClr val="tx1">
                    <a:lumMod val="95000"/>
                    <a:lumOff val="5000"/>
                  </a:schemeClr>
                </a:solidFill>
                <a:latin typeface="Arial" panose="020B0604020202020204" pitchFamily="34" charset="0"/>
                <a:cs typeface="Arial" panose="020B0604020202020204" pitchFamily="34" charset="0"/>
              </a:rPr>
              <a:t>(des formes, des enchaînements, des structures) dans les phrases et les mots.</a:t>
            </a:r>
          </a:p>
        </p:txBody>
      </p:sp>
      <p:sp>
        <p:nvSpPr>
          <p:cNvPr id="25" name="Rectangle: Rounded Corners 24">
            <a:extLst>
              <a:ext uri="{FF2B5EF4-FFF2-40B4-BE49-F238E27FC236}">
                <a16:creationId xmlns:a16="http://schemas.microsoft.com/office/drawing/2014/main" id="{C6B322AF-26C6-2A7F-40EC-46F7C6F7900B}"/>
              </a:ext>
            </a:extLst>
          </p:cNvPr>
          <p:cNvSpPr/>
          <p:nvPr/>
        </p:nvSpPr>
        <p:spPr>
          <a:xfrm>
            <a:off x="3524346" y="5939181"/>
            <a:ext cx="7861056" cy="65765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r>
              <a:rPr lang="fr-FR" sz="1500" b="1" dirty="0">
                <a:solidFill>
                  <a:schemeClr val="tx1">
                    <a:lumMod val="95000"/>
                    <a:lumOff val="5000"/>
                  </a:schemeClr>
                </a:solidFill>
                <a:latin typeface="Arial" panose="020B0604020202020204" pitchFamily="34" charset="0"/>
                <a:cs typeface="Arial" panose="020B0604020202020204" pitchFamily="34" charset="0"/>
              </a:rPr>
              <a:t>Respecte la syntaxe et la sémantique </a:t>
            </a:r>
            <a:br>
              <a:rPr lang="fr-FR" sz="1500" b="1" dirty="0">
                <a:solidFill>
                  <a:schemeClr val="tx1">
                    <a:lumMod val="95000"/>
                    <a:lumOff val="5000"/>
                  </a:schemeClr>
                </a:solidFill>
                <a:latin typeface="Arial" panose="020B0604020202020204" pitchFamily="34" charset="0"/>
                <a:cs typeface="Arial" panose="020B0604020202020204" pitchFamily="34" charset="0"/>
              </a:rPr>
            </a:br>
            <a:r>
              <a:rPr lang="fr-FR" sz="1500" dirty="0">
                <a:solidFill>
                  <a:schemeClr val="tx1">
                    <a:lumMod val="95000"/>
                    <a:lumOff val="5000"/>
                  </a:schemeClr>
                </a:solidFill>
                <a:latin typeface="Arial" panose="020B0604020202020204" pitchFamily="34" charset="0"/>
                <a:cs typeface="Arial" panose="020B0604020202020204" pitchFamily="34" charset="0"/>
              </a:rPr>
              <a:t>et génère du texte en suivant les régularités du langage humain.</a:t>
            </a:r>
          </a:p>
        </p:txBody>
      </p:sp>
      <p:sp>
        <p:nvSpPr>
          <p:cNvPr id="5" name="Rectangle: Rounded Corners 4">
            <a:extLst>
              <a:ext uri="{FF2B5EF4-FFF2-40B4-BE49-F238E27FC236}">
                <a16:creationId xmlns:a16="http://schemas.microsoft.com/office/drawing/2014/main" id="{DE8032A3-EE84-D02F-01B0-715017F86425}"/>
              </a:ext>
            </a:extLst>
          </p:cNvPr>
          <p:cNvSpPr/>
          <p:nvPr/>
        </p:nvSpPr>
        <p:spPr>
          <a:xfrm>
            <a:off x="1989250" y="3732970"/>
            <a:ext cx="1676840" cy="65765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600" b="1">
                <a:solidFill>
                  <a:srgbClr val="158189"/>
                </a:solidFill>
                <a:latin typeface="Arial" panose="020B0604020202020204" pitchFamily="34" charset="0"/>
                <a:cs typeface="Arial" panose="020B0604020202020204" pitchFamily="34" charset="0"/>
              </a:rPr>
              <a:t>Grand</a:t>
            </a:r>
          </a:p>
        </p:txBody>
      </p:sp>
      <p:sp>
        <p:nvSpPr>
          <p:cNvPr id="6" name="Rectangle: Rounded Corners 5">
            <a:extLst>
              <a:ext uri="{FF2B5EF4-FFF2-40B4-BE49-F238E27FC236}">
                <a16:creationId xmlns:a16="http://schemas.microsoft.com/office/drawing/2014/main" id="{CB04CA2D-EC8C-10B7-3533-12B0573A3523}"/>
              </a:ext>
            </a:extLst>
          </p:cNvPr>
          <p:cNvSpPr/>
          <p:nvPr/>
        </p:nvSpPr>
        <p:spPr>
          <a:xfrm>
            <a:off x="1989250" y="4835377"/>
            <a:ext cx="1676840" cy="65765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600" b="1">
                <a:solidFill>
                  <a:srgbClr val="158189"/>
                </a:solidFill>
                <a:latin typeface="Arial" panose="020B0604020202020204" pitchFamily="34" charset="0"/>
                <a:cs typeface="Arial" panose="020B0604020202020204" pitchFamily="34" charset="0"/>
              </a:rPr>
              <a:t>Mod</a:t>
            </a:r>
            <a:r>
              <a:rPr lang="fr-CA" sz="1600" b="1" err="1">
                <a:solidFill>
                  <a:srgbClr val="158189"/>
                </a:solidFill>
                <a:latin typeface="Arial" panose="020B0604020202020204" pitchFamily="34" charset="0"/>
                <a:cs typeface="Arial" panose="020B0604020202020204" pitchFamily="34" charset="0"/>
              </a:rPr>
              <a:t>èle</a:t>
            </a:r>
            <a:endParaRPr lang="fr-FR" sz="1600" b="1">
              <a:solidFill>
                <a:srgbClr val="158189"/>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9F28E79C-3F99-87B6-69DC-F2559A63212A}"/>
              </a:ext>
            </a:extLst>
          </p:cNvPr>
          <p:cNvSpPr/>
          <p:nvPr/>
        </p:nvSpPr>
        <p:spPr>
          <a:xfrm>
            <a:off x="1989250" y="5937784"/>
            <a:ext cx="1676840" cy="653320"/>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1600" b="1">
                <a:solidFill>
                  <a:srgbClr val="158189"/>
                </a:solidFill>
                <a:latin typeface="Arial" panose="020B0604020202020204" pitchFamily="34" charset="0"/>
                <a:cs typeface="Arial" panose="020B0604020202020204" pitchFamily="34" charset="0"/>
              </a:rPr>
              <a:t>Langage</a:t>
            </a:r>
            <a:endParaRPr lang="fr-FR" sz="1600" b="1">
              <a:solidFill>
                <a:srgbClr val="158189"/>
              </a:solidFill>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56A69FCD-699A-3D48-540C-2B6C2FF7E065}"/>
              </a:ext>
            </a:extLst>
          </p:cNvPr>
          <p:cNvSpPr txBox="1"/>
          <p:nvPr/>
        </p:nvSpPr>
        <p:spPr>
          <a:xfrm>
            <a:off x="9356632" y="77892"/>
            <a:ext cx="2941831" cy="246221"/>
          </a:xfrm>
          <a:prstGeom prst="rect">
            <a:avLst/>
          </a:prstGeom>
          <a:noFill/>
        </p:spPr>
        <p:txBody>
          <a:bodyPr wrap="none" rtlCol="0">
            <a:spAutoFit/>
          </a:bodyPr>
          <a:lstStyle/>
          <a:p>
            <a:r>
              <a:rPr lang="fr-CA" sz="1000" dirty="0">
                <a:latin typeface="Arial" panose="020B0604020202020204" pitchFamily="34" charset="0"/>
                <a:cs typeface="Arial" panose="020B0604020202020204" pitchFamily="34" charset="0"/>
              </a:rPr>
              <a:t>(réalisé à partir d’Université de Genève, 2024) </a:t>
            </a:r>
          </a:p>
        </p:txBody>
      </p:sp>
    </p:spTree>
    <p:extLst>
      <p:ext uri="{BB962C8B-B14F-4D97-AF65-F5344CB8AC3E}">
        <p14:creationId xmlns:p14="http://schemas.microsoft.com/office/powerpoint/2010/main" val="3825792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par>
                                <p:cTn id="14" presetID="10" presetClass="entr" presetSubtype="0" fill="hold" nodeType="withEffect">
                                  <p:stCondLst>
                                    <p:cond delay="75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childTnLst>
                                </p:cTn>
                              </p:par>
                              <p:par>
                                <p:cTn id="17" presetID="42" presetClass="path" presetSubtype="0" accel="50000" decel="50000" fill="hold" nodeType="withEffect">
                                  <p:stCondLst>
                                    <p:cond delay="750"/>
                                  </p:stCondLst>
                                  <p:childTnLst>
                                    <p:animMotion origin="layout" path="M 0 0 L 0 0.25 E" pathEditMode="relative" ptsTypes="">
                                      <p:cBhvr>
                                        <p:cTn id="18" dur="1000" spd="-100000" fill="hold"/>
                                        <p:tgtEl>
                                          <p:spTgt spid="26"/>
                                        </p:tgtEl>
                                        <p:attrNameLst>
                                          <p:attrName>ppt_x</p:attrName>
                                          <p:attrName>ppt_y</p:attrName>
                                        </p:attrNameLst>
                                      </p:cBhvr>
                                    </p:animMotion>
                                  </p:childTnLst>
                                </p:cTn>
                              </p:par>
                              <p:par>
                                <p:cTn id="19" presetID="10" presetClass="entr" presetSubtype="0" fill="hold" nodeType="withEffect">
                                  <p:stCondLst>
                                    <p:cond delay="100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childTnLst>
                                </p:cTn>
                              </p:par>
                              <p:par>
                                <p:cTn id="22" presetID="42" presetClass="path" presetSubtype="0" accel="50000" decel="50000" fill="hold" nodeType="withEffect">
                                  <p:stCondLst>
                                    <p:cond delay="1000"/>
                                  </p:stCondLst>
                                  <p:childTnLst>
                                    <p:animMotion origin="layout" path="M 1.45833E-6 -1.11111E-6 L 1.45833E-6 0.08333 " pathEditMode="relative" rAng="0" ptsTypes="AA">
                                      <p:cBhvr>
                                        <p:cTn id="23" dur="1000" spd="-100000" fill="hold"/>
                                        <p:tgtEl>
                                          <p:spTgt spid="23"/>
                                        </p:tgtEl>
                                        <p:attrNameLst>
                                          <p:attrName>ppt_x</p:attrName>
                                          <p:attrName>ppt_y</p:attrName>
                                        </p:attrNameLst>
                                      </p:cBhvr>
                                      <p:rCtr x="0" y="4167"/>
                                    </p:animMotion>
                                  </p:childTnLst>
                                </p:cTn>
                              </p:par>
                              <p:par>
                                <p:cTn id="24" presetID="10" presetClass="entr" presetSubtype="0" fill="hold" grpId="0" nodeType="withEffect">
                                  <p:stCondLst>
                                    <p:cond delay="15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childTnLst>
                                </p:cTn>
                              </p:par>
                              <p:par>
                                <p:cTn id="27" presetID="35" presetClass="path" presetSubtype="0" accel="50000" decel="50000" fill="hold" grpId="1" nodeType="withEffect">
                                  <p:stCondLst>
                                    <p:cond delay="1500"/>
                                  </p:stCondLst>
                                  <p:childTnLst>
                                    <p:animMotion origin="layout" path="M -1.04167E-6 3.7037E-7 L -0.02956 3.7037E-7 " pathEditMode="relative" rAng="0" ptsTypes="AA">
                                      <p:cBhvr>
                                        <p:cTn id="28" dur="1000" spd="-100000" fill="hold"/>
                                        <p:tgtEl>
                                          <p:spTgt spid="5"/>
                                        </p:tgtEl>
                                        <p:attrNameLst>
                                          <p:attrName>ppt_x</p:attrName>
                                          <p:attrName>ppt_y</p:attrName>
                                        </p:attrNameLst>
                                      </p:cBhvr>
                                      <p:rCtr x="-1484" y="0"/>
                                    </p:animMotion>
                                  </p:childTnLst>
                                </p:cTn>
                              </p:par>
                              <p:par>
                                <p:cTn id="29" presetID="10" presetClass="entr" presetSubtype="0" fill="hold" grpId="0" nodeType="withEffect">
                                  <p:stCondLst>
                                    <p:cond delay="25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childTnLst>
                                </p:cTn>
                              </p:par>
                              <p:par>
                                <p:cTn id="32" presetID="35" presetClass="path" presetSubtype="0" accel="50000" decel="50000" fill="hold" grpId="1" nodeType="withEffect">
                                  <p:stCondLst>
                                    <p:cond delay="2500"/>
                                  </p:stCondLst>
                                  <p:childTnLst>
                                    <p:animMotion origin="layout" path="M 1.66667E-6 -1.11111E-6 L -0.08802 -1.11111E-6 " pathEditMode="relative" rAng="0" ptsTypes="AA">
                                      <p:cBhvr>
                                        <p:cTn id="33" dur="1000" spd="-100000" fill="hold"/>
                                        <p:tgtEl>
                                          <p:spTgt spid="4"/>
                                        </p:tgtEl>
                                        <p:attrNameLst>
                                          <p:attrName>ppt_x</p:attrName>
                                          <p:attrName>ppt_y</p:attrName>
                                        </p:attrNameLst>
                                      </p:cBhvr>
                                      <p:rCtr x="-4401" y="0"/>
                                    </p:animMotion>
                                  </p:childTnLst>
                                </p:cTn>
                              </p:par>
                              <p:par>
                                <p:cTn id="34" presetID="10" presetClass="entr" presetSubtype="0" fill="hold" nodeType="withEffect">
                                  <p:stCondLst>
                                    <p:cond delay="30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childTnLst>
                                </p:cTn>
                              </p:par>
                              <p:par>
                                <p:cTn id="37" presetID="42" presetClass="path" presetSubtype="0" accel="50000" decel="50000" fill="hold" nodeType="withEffect">
                                  <p:stCondLst>
                                    <p:cond delay="3000"/>
                                  </p:stCondLst>
                                  <p:childTnLst>
                                    <p:animMotion origin="layout" path="M 1.45833E-6 7.40741E-7 L 1.45833E-6 0.04792 " pathEditMode="relative" rAng="0" ptsTypes="AA">
                                      <p:cBhvr>
                                        <p:cTn id="38" dur="1000" spd="-100000" fill="hold"/>
                                        <p:tgtEl>
                                          <p:spTgt spid="19"/>
                                        </p:tgtEl>
                                        <p:attrNameLst>
                                          <p:attrName>ppt_x</p:attrName>
                                          <p:attrName>ppt_y</p:attrName>
                                        </p:attrNameLst>
                                      </p:cBhvr>
                                      <p:rCtr x="0" y="2384"/>
                                    </p:animMotion>
                                  </p:childTnLst>
                                </p:cTn>
                              </p:par>
                              <p:par>
                                <p:cTn id="39" presetID="10" presetClass="entr" presetSubtype="0" fill="hold" grpId="0" nodeType="withEffect">
                                  <p:stCondLst>
                                    <p:cond delay="350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childTnLst>
                                </p:cTn>
                              </p:par>
                              <p:par>
                                <p:cTn id="42" presetID="35" presetClass="path" presetSubtype="0" accel="50000" decel="50000" fill="hold" grpId="1" nodeType="withEffect">
                                  <p:stCondLst>
                                    <p:cond delay="3500"/>
                                  </p:stCondLst>
                                  <p:childTnLst>
                                    <p:animMotion origin="layout" path="M -1.04167E-6 7.40741E-7 L -0.03776 7.40741E-7 " pathEditMode="relative" rAng="0" ptsTypes="AA">
                                      <p:cBhvr>
                                        <p:cTn id="43" dur="1000" spd="-100000" fill="hold"/>
                                        <p:tgtEl>
                                          <p:spTgt spid="6"/>
                                        </p:tgtEl>
                                        <p:attrNameLst>
                                          <p:attrName>ppt_x</p:attrName>
                                          <p:attrName>ppt_y</p:attrName>
                                        </p:attrNameLst>
                                      </p:cBhvr>
                                      <p:rCtr x="-1888" y="0"/>
                                    </p:animMotion>
                                  </p:childTnLst>
                                </p:cTn>
                              </p:par>
                              <p:par>
                                <p:cTn id="44" presetID="10" presetClass="entr" presetSubtype="0" fill="hold" grpId="0" nodeType="withEffect">
                                  <p:stCondLst>
                                    <p:cond delay="400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childTnLst>
                                </p:cTn>
                              </p:par>
                              <p:par>
                                <p:cTn id="47" presetID="35" presetClass="path" presetSubtype="0" accel="50000" decel="50000" fill="hold" grpId="1" nodeType="withEffect">
                                  <p:stCondLst>
                                    <p:cond delay="4000"/>
                                  </p:stCondLst>
                                  <p:childTnLst>
                                    <p:animMotion origin="layout" path="M 1.66667E-6 7.40741E-7 L -0.09623 7.40741E-7 " pathEditMode="relative" rAng="0" ptsTypes="AA">
                                      <p:cBhvr>
                                        <p:cTn id="48" dur="1000" spd="-100000" fill="hold"/>
                                        <p:tgtEl>
                                          <p:spTgt spid="24"/>
                                        </p:tgtEl>
                                        <p:attrNameLst>
                                          <p:attrName>ppt_x</p:attrName>
                                          <p:attrName>ppt_y</p:attrName>
                                        </p:attrNameLst>
                                      </p:cBhvr>
                                      <p:rCtr x="-4818" y="0"/>
                                    </p:animMotion>
                                  </p:childTnLst>
                                </p:cTn>
                              </p:par>
                              <p:par>
                                <p:cTn id="49" presetID="10" presetClass="entr" presetSubtype="0" fill="hold" nodeType="withEffect">
                                  <p:stCondLst>
                                    <p:cond delay="500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childTnLst>
                                </p:cTn>
                              </p:par>
                              <p:par>
                                <p:cTn id="52" presetID="42" presetClass="path" presetSubtype="0" accel="50000" decel="50000" fill="hold" nodeType="withEffect">
                                  <p:stCondLst>
                                    <p:cond delay="5000"/>
                                  </p:stCondLst>
                                  <p:childTnLst>
                                    <p:animMotion origin="layout" path="M 1.45833E-6 2.59259E-6 L 1.45833E-6 0.06134 " pathEditMode="relative" rAng="0" ptsTypes="AA">
                                      <p:cBhvr>
                                        <p:cTn id="53" dur="1000" spd="-100000" fill="hold"/>
                                        <p:tgtEl>
                                          <p:spTgt spid="21"/>
                                        </p:tgtEl>
                                        <p:attrNameLst>
                                          <p:attrName>ppt_x</p:attrName>
                                          <p:attrName>ppt_y</p:attrName>
                                        </p:attrNameLst>
                                      </p:cBhvr>
                                      <p:rCtr x="0" y="3056"/>
                                    </p:animMotion>
                                  </p:childTnLst>
                                </p:cTn>
                              </p:par>
                              <p:par>
                                <p:cTn id="54" presetID="10" presetClass="entr" presetSubtype="0" fill="hold" grpId="0" nodeType="withEffect">
                                  <p:stCondLst>
                                    <p:cond delay="550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childTnLst>
                                </p:cTn>
                              </p:par>
                              <p:par>
                                <p:cTn id="57" presetID="35" presetClass="path" presetSubtype="0" accel="50000" decel="50000" fill="hold" grpId="1" nodeType="withEffect">
                                  <p:stCondLst>
                                    <p:cond delay="5500"/>
                                  </p:stCondLst>
                                  <p:childTnLst>
                                    <p:animMotion origin="layout" path="M -1.04167E-6 4.07407E-6 L -0.02956 4.07407E-6 " pathEditMode="relative" rAng="0" ptsTypes="AA">
                                      <p:cBhvr>
                                        <p:cTn id="58" dur="1000" spd="-100000" fill="hold"/>
                                        <p:tgtEl>
                                          <p:spTgt spid="9"/>
                                        </p:tgtEl>
                                        <p:attrNameLst>
                                          <p:attrName>ppt_x</p:attrName>
                                          <p:attrName>ppt_y</p:attrName>
                                        </p:attrNameLst>
                                      </p:cBhvr>
                                      <p:rCtr x="-1484" y="0"/>
                                    </p:animMotion>
                                  </p:childTnLst>
                                </p:cTn>
                              </p:par>
                              <p:par>
                                <p:cTn id="59" presetID="10" presetClass="entr" presetSubtype="0" fill="hold" grpId="0" nodeType="withEffect">
                                  <p:stCondLst>
                                    <p:cond delay="600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childTnLst>
                                </p:cTn>
                              </p:par>
                              <p:par>
                                <p:cTn id="62" presetID="35" presetClass="path" presetSubtype="0" accel="50000" decel="50000" fill="hold" grpId="1" nodeType="withEffect">
                                  <p:stCondLst>
                                    <p:cond delay="6000"/>
                                  </p:stCondLst>
                                  <p:childTnLst>
                                    <p:animMotion origin="layout" path="M 1.66667E-6 1.11111E-6 L -0.06966 1.11111E-6 " pathEditMode="relative" rAng="0" ptsTypes="AA">
                                      <p:cBhvr>
                                        <p:cTn id="63" dur="1000" spd="-100000" fill="hold"/>
                                        <p:tgtEl>
                                          <p:spTgt spid="25"/>
                                        </p:tgtEl>
                                        <p:attrNameLst>
                                          <p:attrName>ppt_x</p:attrName>
                                          <p:attrName>ppt_y</p:attrName>
                                        </p:attrNameLst>
                                      </p:cBhvr>
                                      <p:rCtr x="-3490" y="0"/>
                                    </p:animMotion>
                                  </p:childTnLst>
                                </p:cTn>
                              </p:par>
                              <p:par>
                                <p:cTn id="64" presetID="10" presetClass="entr" presetSubtype="0" fill="hold" grpId="0" nodeType="withEffect">
                                  <p:stCondLst>
                                    <p:cond delay="600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p:bldP spid="3" grpId="0"/>
      <p:bldP spid="4" grpId="0" animBg="1"/>
      <p:bldP spid="4" grpId="1" animBg="1"/>
      <p:bldP spid="24" grpId="0" animBg="1"/>
      <p:bldP spid="24" grpId="1" animBg="1"/>
      <p:bldP spid="25" grpId="0" animBg="1"/>
      <p:bldP spid="25" grpId="1" animBg="1"/>
      <p:bldP spid="5" grpId="0" animBg="1"/>
      <p:bldP spid="5" grpId="1" animBg="1"/>
      <p:bldP spid="6" grpId="0" animBg="1"/>
      <p:bldP spid="6" grpId="1" animBg="1"/>
      <p:bldP spid="9" grpId="0" animBg="1"/>
      <p:bldP spid="9" grpId="1"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6607B0F-ECBF-9038-0955-C570B7D5918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0109F7E-F896-0FA7-B549-A4E525C2551C}"/>
              </a:ext>
            </a:extLst>
          </p:cNvPr>
          <p:cNvSpPr txBox="1"/>
          <p:nvPr/>
        </p:nvSpPr>
        <p:spPr>
          <a:xfrm>
            <a:off x="0" y="26378"/>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Qu’est-ce qu’un agent conversationnel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F4E5AC11-5E8D-B58B-E71E-CA9221FC2E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35932" y="1279190"/>
            <a:ext cx="3475319" cy="5212975"/>
          </a:xfrm>
          <a:prstGeom prst="rect">
            <a:avLst/>
          </a:prstGeom>
        </p:spPr>
      </p:pic>
      <p:sp>
        <p:nvSpPr>
          <p:cNvPr id="5" name="Rectangle 4">
            <a:extLst>
              <a:ext uri="{FF2B5EF4-FFF2-40B4-BE49-F238E27FC236}">
                <a16:creationId xmlns:a16="http://schemas.microsoft.com/office/drawing/2014/main" id="{F8299B36-86A6-8911-7518-950043D9982C}"/>
              </a:ext>
            </a:extLst>
          </p:cNvPr>
          <p:cNvSpPr/>
          <p:nvPr/>
        </p:nvSpPr>
        <p:spPr>
          <a:xfrm>
            <a:off x="880747" y="2533688"/>
            <a:ext cx="1706042"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C19BD63-5872-C727-695F-68DF2B74401F}"/>
              </a:ext>
            </a:extLst>
          </p:cNvPr>
          <p:cNvSpPr/>
          <p:nvPr/>
        </p:nvSpPr>
        <p:spPr>
          <a:xfrm>
            <a:off x="880751" y="1934058"/>
            <a:ext cx="5471924"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F67412-AB63-FA46-2E69-A64E1BE1AD3C}"/>
              </a:ext>
            </a:extLst>
          </p:cNvPr>
          <p:cNvSpPr/>
          <p:nvPr/>
        </p:nvSpPr>
        <p:spPr>
          <a:xfrm>
            <a:off x="880748" y="5886135"/>
            <a:ext cx="4311362"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FBAFF76-82CB-9390-FBEA-011FBC1862DF}"/>
              </a:ext>
            </a:extLst>
          </p:cNvPr>
          <p:cNvSpPr/>
          <p:nvPr/>
        </p:nvSpPr>
        <p:spPr>
          <a:xfrm>
            <a:off x="880748" y="2238858"/>
            <a:ext cx="5893031"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461778E-6C2E-45DC-287B-1A84545E656D}"/>
              </a:ext>
            </a:extLst>
          </p:cNvPr>
          <p:cNvSpPr/>
          <p:nvPr/>
        </p:nvSpPr>
        <p:spPr>
          <a:xfrm>
            <a:off x="5017168" y="5286505"/>
            <a:ext cx="1627165"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6411BE3-203C-E0D2-B931-1E116CB080FF}"/>
              </a:ext>
            </a:extLst>
          </p:cNvPr>
          <p:cNvSpPr/>
          <p:nvPr/>
        </p:nvSpPr>
        <p:spPr>
          <a:xfrm>
            <a:off x="880748" y="5581335"/>
            <a:ext cx="5763585"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81630BD-612C-CEE3-4D81-74BB80D7D749}"/>
              </a:ext>
            </a:extLst>
          </p:cNvPr>
          <p:cNvSpPr txBox="1"/>
          <p:nvPr/>
        </p:nvSpPr>
        <p:spPr>
          <a:xfrm>
            <a:off x="-1" y="1308050"/>
            <a:ext cx="12192000" cy="5155257"/>
          </a:xfrm>
          <a:prstGeom prst="rect">
            <a:avLst/>
          </a:prstGeom>
          <a:noFill/>
        </p:spPr>
        <p:txBody>
          <a:bodyPr wrap="square" lIns="914400" tIns="0" rIns="5257800" bIns="228600" rtlCol="0">
            <a:spAutoFit/>
          </a:bodyPr>
          <a:lstStyle/>
          <a:p>
            <a:r>
              <a:rPr lang="fr-FR" sz="2000" dirty="0">
                <a:latin typeface="Arial" panose="020B0604020202020204" pitchFamily="34" charset="0"/>
                <a:cs typeface="Arial" panose="020B0604020202020204" pitchFamily="34" charset="0"/>
              </a:rPr>
              <a:t>Un agent conversationnel, aussi appelé </a:t>
            </a:r>
            <a:r>
              <a:rPr lang="fr-FR" sz="2000" i="1" dirty="0" err="1">
                <a:latin typeface="Arial" panose="020B0604020202020204" pitchFamily="34" charset="0"/>
                <a:cs typeface="Arial" panose="020B0604020202020204" pitchFamily="34" charset="0"/>
              </a:rPr>
              <a:t>chatbot</a:t>
            </a:r>
            <a:r>
              <a:rPr lang="fr-FR" sz="2000" dirty="0">
                <a:latin typeface="Arial" panose="020B0604020202020204" pitchFamily="34" charset="0"/>
                <a:cs typeface="Arial" panose="020B0604020202020204" pitchFamily="34" charset="0"/>
              </a:rPr>
              <a:t>, est un programme informatique qui utilise l’IA pour </a:t>
            </a:r>
            <a:r>
              <a:rPr lang="fr-FR" sz="2000" b="1" dirty="0">
                <a:latin typeface="Arial" panose="020B0604020202020204" pitchFamily="34" charset="0"/>
                <a:cs typeface="Arial" panose="020B0604020202020204" pitchFamily="34" charset="0"/>
              </a:rPr>
              <a:t>répondre aux questions et échanger avec un utilisateur en langage courant, comme dans une conversation</a:t>
            </a:r>
            <a:r>
              <a:rPr lang="fr-FR" sz="2000" dirty="0">
                <a:latin typeface="Arial" panose="020B0604020202020204" pitchFamily="34" charset="0"/>
                <a:cs typeface="Arial" panose="020B0604020202020204" pitchFamily="34" charset="0"/>
              </a:rPr>
              <a:t>. </a:t>
            </a: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Les agents conversationnels modernes reposent sur l’</a:t>
            </a:r>
            <a:r>
              <a:rPr lang="fr-FR" sz="2000" dirty="0" err="1">
                <a:latin typeface="Arial" panose="020B0604020202020204" pitchFamily="34" charset="0"/>
                <a:cs typeface="Arial" panose="020B0604020202020204" pitchFamily="34" charset="0"/>
              </a:rPr>
              <a:t>IAg</a:t>
            </a:r>
            <a:r>
              <a:rPr lang="fr-FR" sz="2000" dirty="0">
                <a:latin typeface="Arial" panose="020B0604020202020204" pitchFamily="34" charset="0"/>
                <a:cs typeface="Arial" panose="020B0604020202020204" pitchFamily="34" charset="0"/>
              </a:rPr>
              <a:t> et les grands modèles de langage (GML). Ils ne suivent plus des scripts préétablis, mais génèrent des réponses adaptées en temps réel.</a:t>
            </a:r>
            <a:endParaRPr lang="fr-FR" sz="1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Avec ces outils, formuler une requête (</a:t>
            </a:r>
            <a:r>
              <a:rPr lang="fr-FR" sz="2000" i="1" dirty="0">
                <a:latin typeface="Arial" panose="020B0604020202020204" pitchFamily="34" charset="0"/>
                <a:cs typeface="Arial" panose="020B0604020202020204" pitchFamily="34" charset="0"/>
              </a:rPr>
              <a:t>prompt</a:t>
            </a:r>
            <a:r>
              <a:rPr lang="fr-FR" sz="2000" dirty="0">
                <a:latin typeface="Arial" panose="020B0604020202020204" pitchFamily="34" charset="0"/>
                <a:cs typeface="Arial" panose="020B0604020202020204" pitchFamily="34" charset="0"/>
              </a:rPr>
              <a:t>) précise devient essentiel pour obtenir une réponse pertinente. Cette expertise s’appelle</a:t>
            </a:r>
            <a:r>
              <a:rPr lang="fr-FR" sz="2000" b="1" dirty="0">
                <a:latin typeface="Arial" panose="020B0604020202020204" pitchFamily="34" charset="0"/>
                <a:cs typeface="Arial" panose="020B0604020202020204" pitchFamily="34" charset="0"/>
              </a:rPr>
              <a:t> la </a:t>
            </a:r>
            <a:r>
              <a:rPr lang="fr-FR" sz="2000" b="1" dirty="0" err="1">
                <a:latin typeface="Arial" panose="020B0604020202020204" pitchFamily="34" charset="0"/>
                <a:cs typeface="Arial" panose="020B0604020202020204" pitchFamily="34" charset="0"/>
              </a:rPr>
              <a:t>rédactique</a:t>
            </a:r>
            <a:r>
              <a:rPr lang="fr-FR" sz="2000" b="1" dirty="0">
                <a:latin typeface="Arial" panose="020B0604020202020204" pitchFamily="34" charset="0"/>
                <a:cs typeface="Arial" panose="020B0604020202020204" pitchFamily="34" charset="0"/>
              </a:rPr>
              <a:t>, soit la capacité de rédiger efficacement une demande pour interagir avec l’outil. </a:t>
            </a:r>
            <a:endParaRPr lang="fr-FR" sz="1000" dirty="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2F0C8A66-EBFD-356F-888E-05E6CFE81E95}"/>
              </a:ext>
            </a:extLst>
          </p:cNvPr>
          <p:cNvSpPr txBox="1"/>
          <p:nvPr/>
        </p:nvSpPr>
        <p:spPr>
          <a:xfrm>
            <a:off x="-1" y="6585401"/>
            <a:ext cx="6289588" cy="246221"/>
          </a:xfrm>
          <a:prstGeom prst="rect">
            <a:avLst/>
          </a:prstGeom>
          <a:noFill/>
        </p:spPr>
        <p:txBody>
          <a:bodyPr wrap="square">
            <a:spAutoFit/>
          </a:bodyPr>
          <a:lstStyle/>
          <a:p>
            <a:r>
              <a:rPr lang="fr-FR" sz="1000" dirty="0">
                <a:latin typeface="Arial" panose="020B0604020202020204" pitchFamily="34" charset="0"/>
                <a:cs typeface="Arial" panose="020B0604020202020204" pitchFamily="34" charset="0"/>
              </a:rPr>
              <a:t>(Déclaration Montréal, 2018 ; OLF, 2025)</a:t>
            </a:r>
          </a:p>
        </p:txBody>
      </p:sp>
    </p:spTree>
    <p:extLst>
      <p:ext uri="{BB962C8B-B14F-4D97-AF65-F5344CB8AC3E}">
        <p14:creationId xmlns:p14="http://schemas.microsoft.com/office/powerpoint/2010/main" val="1195838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75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42" presetClass="path" presetSubtype="0" accel="50000" decel="50000" fill="hold" nodeType="withEffect">
                                  <p:stCondLst>
                                    <p:cond delay="750"/>
                                  </p:stCondLst>
                                  <p:childTnLst>
                                    <p:animMotion origin="layout" path="M 0 0 L 0 0.25 E" pathEditMode="relative" ptsTypes="">
                                      <p:cBhvr>
                                        <p:cTn id="15" dur="1000" spd="-100000" fill="hold"/>
                                        <p:tgtEl>
                                          <p:spTgt spid="4"/>
                                        </p:tgtEl>
                                        <p:attrNameLst>
                                          <p:attrName>ppt_x</p:attrName>
                                          <p:attrName>ppt_y</p:attrName>
                                        </p:attrNameLst>
                                      </p:cBhvr>
                                    </p:animMotion>
                                  </p:childTnLst>
                                </p:cTn>
                              </p:par>
                              <p:par>
                                <p:cTn id="16" presetID="22" presetClass="entr" presetSubtype="8" fill="hold" grpId="0" nodeType="withEffect">
                                  <p:stCondLst>
                                    <p:cond delay="150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8" fill="hold" grpId="0" nodeType="withEffect">
                                  <p:stCondLst>
                                    <p:cond delay="200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20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22" presetClass="entr" presetSubtype="8" fill="hold" grpId="0" nodeType="withEffect">
                                  <p:stCondLst>
                                    <p:cond delay="25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grpId="0" nodeType="withEffect">
                                  <p:stCondLst>
                                    <p:cond delay="300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par>
                                <p:cTn id="31" presetID="22" presetClass="entr" presetSubtype="8" fill="hold" grpId="0" nodeType="withEffect">
                                  <p:stCondLst>
                                    <p:cond delay="350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10" presetClass="entr" presetSubtype="0" fill="hold" grpId="0" nodeType="withEffect">
                                  <p:stCondLst>
                                    <p:cond delay="35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10" grpId="0" animBg="1"/>
      <p:bldP spid="7" grpId="0" animBg="1"/>
      <p:bldP spid="8" grpId="0" animBg="1"/>
      <p:bldP spid="9" grpId="0" animBg="1"/>
      <p:bldP spid="3" grpId="0" uiExpand="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5F66BBD-B909-84B1-924C-C1201E6EE9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8D1F437-C4E9-BB69-2C47-3F7F7570D7F6}"/>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Qu’y a-t-il dans la boîte noire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51E637CD-7571-0F9F-EB88-8096E2C80DC7}"/>
              </a:ext>
            </a:extLst>
          </p:cNvPr>
          <p:cNvSpPr/>
          <p:nvPr/>
        </p:nvSpPr>
        <p:spPr>
          <a:xfrm>
            <a:off x="3197208" y="4666101"/>
            <a:ext cx="2765441" cy="65765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pPr algn="r"/>
            <a:r>
              <a:rPr lang="fr-FR" sz="1600" b="1">
                <a:solidFill>
                  <a:schemeClr val="tx1"/>
                </a:solidFill>
                <a:latin typeface="Arial" panose="020B0604020202020204" pitchFamily="34" charset="0"/>
                <a:cs typeface="Arial" panose="020B0604020202020204" pitchFamily="34" charset="0"/>
              </a:rPr>
              <a:t>À la sortie</a:t>
            </a:r>
            <a:endParaRPr lang="fr-FR" sz="1500">
              <a:solidFill>
                <a:schemeClr val="tx1">
                  <a:lumMod val="95000"/>
                  <a:lumOff val="5000"/>
                </a:schemeClr>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DB8788B9-B660-AFA1-AE3A-E3529FE4DD69}"/>
              </a:ext>
            </a:extLst>
          </p:cNvPr>
          <p:cNvSpPr/>
          <p:nvPr/>
        </p:nvSpPr>
        <p:spPr>
          <a:xfrm>
            <a:off x="952499" y="4665749"/>
            <a:ext cx="2386453" cy="65765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r"/>
            <a:r>
              <a:rPr lang="fr-FR" sz="1600" b="1">
                <a:solidFill>
                  <a:srgbClr val="158189"/>
                </a:solidFill>
                <a:latin typeface="Arial" panose="020B0604020202020204" pitchFamily="34" charset="0"/>
                <a:cs typeface="Arial" panose="020B0604020202020204" pitchFamily="34" charset="0"/>
              </a:rPr>
              <a:t>En entrée</a:t>
            </a:r>
          </a:p>
        </p:txBody>
      </p:sp>
      <p:pic>
        <p:nvPicPr>
          <p:cNvPr id="19" name="Graphic 18">
            <a:extLst>
              <a:ext uri="{FF2B5EF4-FFF2-40B4-BE49-F238E27FC236}">
                <a16:creationId xmlns:a16="http://schemas.microsoft.com/office/drawing/2014/main" id="{A7DBBA13-91B6-27E1-92DE-08B64FADBF7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72206" y="4031480"/>
            <a:ext cx="2114551" cy="1812471"/>
          </a:xfrm>
          <a:prstGeom prst="rect">
            <a:avLst/>
          </a:prstGeom>
        </p:spPr>
      </p:pic>
      <p:pic>
        <p:nvPicPr>
          <p:cNvPr id="21" name="Graphic 20">
            <a:extLst>
              <a:ext uri="{FF2B5EF4-FFF2-40B4-BE49-F238E27FC236}">
                <a16:creationId xmlns:a16="http://schemas.microsoft.com/office/drawing/2014/main" id="{8B3429DD-CE51-83D0-7BB5-C679B9E5D67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067050" y="4001095"/>
            <a:ext cx="2114550" cy="1812471"/>
          </a:xfrm>
          <a:prstGeom prst="rect">
            <a:avLst/>
          </a:prstGeom>
        </p:spPr>
      </p:pic>
      <p:sp>
        <p:nvSpPr>
          <p:cNvPr id="5" name="ZoneTexte 4">
            <a:extLst>
              <a:ext uri="{FF2B5EF4-FFF2-40B4-BE49-F238E27FC236}">
                <a16:creationId xmlns:a16="http://schemas.microsoft.com/office/drawing/2014/main" id="{F5FCC7F0-337C-B89B-0483-D9FC7E7402AE}"/>
              </a:ext>
            </a:extLst>
          </p:cNvPr>
          <p:cNvSpPr txBox="1"/>
          <p:nvPr/>
        </p:nvSpPr>
        <p:spPr>
          <a:xfrm>
            <a:off x="197708" y="6524368"/>
            <a:ext cx="1048685" cy="523220"/>
          </a:xfrm>
          <a:prstGeom prst="rect">
            <a:avLst/>
          </a:prstGeom>
          <a:noFill/>
        </p:spPr>
        <p:txBody>
          <a:bodyPr wrap="none" rtlCol="0">
            <a:spAutoFit/>
          </a:bodyPr>
          <a:lstStyle/>
          <a:p>
            <a:r>
              <a:rPr lang="fr-CA" sz="1000" dirty="0">
                <a:latin typeface="Arial" panose="020B0604020202020204" pitchFamily="34" charset="0"/>
                <a:cs typeface="Arial" panose="020B0604020202020204" pitchFamily="34" charset="0"/>
              </a:rPr>
              <a:t>(OBVIA, 2025) </a:t>
            </a:r>
          </a:p>
          <a:p>
            <a:endParaRPr lang="fr-CA" dirty="0"/>
          </a:p>
        </p:txBody>
      </p:sp>
      <p:sp>
        <p:nvSpPr>
          <p:cNvPr id="9" name="Rectangle: Rounded Corners 8">
            <a:extLst>
              <a:ext uri="{FF2B5EF4-FFF2-40B4-BE49-F238E27FC236}">
                <a16:creationId xmlns:a16="http://schemas.microsoft.com/office/drawing/2014/main" id="{94B5C5CC-CB06-9757-5E6A-7E82D1531712}"/>
              </a:ext>
            </a:extLst>
          </p:cNvPr>
          <p:cNvSpPr/>
          <p:nvPr/>
        </p:nvSpPr>
        <p:spPr>
          <a:xfrm>
            <a:off x="906802" y="2633361"/>
            <a:ext cx="7237518" cy="72488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Elles sont enregistrées sous une forme qui permet à un ordinateur de les traiter. </a:t>
            </a:r>
          </a:p>
        </p:txBody>
      </p:sp>
      <p:sp>
        <p:nvSpPr>
          <p:cNvPr id="10" name="Rectangle: Rounded Corners 9">
            <a:extLst>
              <a:ext uri="{FF2B5EF4-FFF2-40B4-BE49-F238E27FC236}">
                <a16:creationId xmlns:a16="http://schemas.microsoft.com/office/drawing/2014/main" id="{0BDD7A0E-658A-DF08-9F35-753285BA90F1}"/>
              </a:ext>
            </a:extLst>
          </p:cNvPr>
          <p:cNvSpPr/>
          <p:nvPr/>
        </p:nvSpPr>
        <p:spPr>
          <a:xfrm>
            <a:off x="906802" y="1734622"/>
            <a:ext cx="7237518" cy="11364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Les données informatiques sont des informations de toutes sortes </a:t>
            </a:r>
            <a:br>
              <a:rPr lang="fr-FR" sz="1500" dirty="0">
                <a:solidFill>
                  <a:schemeClr val="tx1">
                    <a:lumMod val="95000"/>
                    <a:lumOff val="5000"/>
                  </a:schemeClr>
                </a:solidFill>
                <a:latin typeface="Arial" panose="020B0604020202020204" pitchFamily="34" charset="0"/>
                <a:cs typeface="Arial" panose="020B0604020202020204" pitchFamily="34" charset="0"/>
              </a:rPr>
            </a:br>
            <a:r>
              <a:rPr lang="fr-FR" sz="1500" dirty="0">
                <a:solidFill>
                  <a:schemeClr val="tx1">
                    <a:lumMod val="95000"/>
                    <a:lumOff val="5000"/>
                  </a:schemeClr>
                </a:solidFill>
                <a:latin typeface="Arial" panose="020B0604020202020204" pitchFamily="34" charset="0"/>
                <a:cs typeface="Arial" panose="020B0604020202020204" pitchFamily="34" charset="0"/>
              </a:rPr>
              <a:t>(textes, images, nombres, sons, etc.).</a:t>
            </a:r>
          </a:p>
        </p:txBody>
      </p:sp>
      <p:sp>
        <p:nvSpPr>
          <p:cNvPr id="11" name="Rectangle: Rounded Corners 10">
            <a:extLst>
              <a:ext uri="{FF2B5EF4-FFF2-40B4-BE49-F238E27FC236}">
                <a16:creationId xmlns:a16="http://schemas.microsoft.com/office/drawing/2014/main" id="{12410990-3ACE-6812-73E8-F6B9BD9A6646}"/>
              </a:ext>
            </a:extLst>
          </p:cNvPr>
          <p:cNvSpPr/>
          <p:nvPr/>
        </p:nvSpPr>
        <p:spPr>
          <a:xfrm>
            <a:off x="906802" y="1477331"/>
            <a:ext cx="7237518" cy="648799"/>
          </a:xfrm>
          <a:prstGeom prst="roundRect">
            <a:avLst>
              <a:gd name="adj" fmla="val 16380"/>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dirty="0">
                <a:solidFill>
                  <a:srgbClr val="158189"/>
                </a:solidFill>
                <a:latin typeface="Arial" panose="020B0604020202020204" pitchFamily="34" charset="0"/>
                <a:ea typeface="Helvetica Neue"/>
                <a:cs typeface="Arial" panose="020B0604020202020204" pitchFamily="34" charset="0"/>
                <a:sym typeface="Helvetica Neue"/>
              </a:rPr>
              <a:t>Commençons par les données</a:t>
            </a:r>
          </a:p>
        </p:txBody>
      </p:sp>
      <p:grpSp>
        <p:nvGrpSpPr>
          <p:cNvPr id="17" name="Groupe 16">
            <a:extLst>
              <a:ext uri="{FF2B5EF4-FFF2-40B4-BE49-F238E27FC236}">
                <a16:creationId xmlns:a16="http://schemas.microsoft.com/office/drawing/2014/main" id="{4DBAAE8B-CF3D-CA8F-0528-0AB98525FE0B}"/>
              </a:ext>
            </a:extLst>
          </p:cNvPr>
          <p:cNvGrpSpPr/>
          <p:nvPr/>
        </p:nvGrpSpPr>
        <p:grpSpPr>
          <a:xfrm>
            <a:off x="7771210" y="302056"/>
            <a:ext cx="4994720" cy="6620664"/>
            <a:chOff x="7771210" y="302056"/>
            <a:chExt cx="4994720" cy="6620664"/>
          </a:xfrm>
        </p:grpSpPr>
        <p:pic>
          <p:nvPicPr>
            <p:cNvPr id="12" name="Graphique 11">
              <a:extLst>
                <a:ext uri="{FF2B5EF4-FFF2-40B4-BE49-F238E27FC236}">
                  <a16:creationId xmlns:a16="http://schemas.microsoft.com/office/drawing/2014/main" id="{96DE0692-708B-7955-6DD3-AC3BF62C8D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1210" y="2633361"/>
              <a:ext cx="4994720" cy="4289359"/>
            </a:xfrm>
            <a:prstGeom prst="rect">
              <a:avLst/>
            </a:prstGeom>
          </p:spPr>
        </p:pic>
        <p:pic>
          <p:nvPicPr>
            <p:cNvPr id="14" name="Graphique 13">
              <a:extLst>
                <a:ext uri="{FF2B5EF4-FFF2-40B4-BE49-F238E27FC236}">
                  <a16:creationId xmlns:a16="http://schemas.microsoft.com/office/drawing/2014/main" id="{A40EA27C-E214-2A97-EDA7-B93D18C9F61C}"/>
                </a:ext>
              </a:extLst>
            </p:cNvPr>
            <p:cNvPicPr>
              <a:picLocks noChangeAspect="1"/>
            </p:cNvPicPr>
            <p:nvPr/>
          </p:nvPicPr>
          <p:blipFill>
            <a:blip r:embed="rId7">
              <a:extLst>
                <a:ext uri="{96DAC541-7B7A-43D3-8B79-37D633B846F1}">
                  <asvg:svgBlip xmlns:asvg="http://schemas.microsoft.com/office/drawing/2016/SVG/main" r:embed="rId8"/>
                </a:ext>
              </a:extLst>
            </a:blip>
            <a:srcRect l="65769" t="21953" r="22094" b="56429"/>
            <a:stretch>
              <a:fillRect/>
            </a:stretch>
          </p:blipFill>
          <p:spPr>
            <a:xfrm>
              <a:off x="10863529" y="2021961"/>
              <a:ext cx="1100425" cy="1683095"/>
            </a:xfrm>
            <a:prstGeom prst="rect">
              <a:avLst/>
            </a:prstGeom>
          </p:spPr>
        </p:pic>
        <p:pic>
          <p:nvPicPr>
            <p:cNvPr id="15" name="Graphique 14">
              <a:extLst>
                <a:ext uri="{FF2B5EF4-FFF2-40B4-BE49-F238E27FC236}">
                  <a16:creationId xmlns:a16="http://schemas.microsoft.com/office/drawing/2014/main" id="{CE1FF698-97AA-70A3-9306-81C360ABE4E4}"/>
                </a:ext>
              </a:extLst>
            </p:cNvPr>
            <p:cNvPicPr>
              <a:picLocks noChangeAspect="1"/>
            </p:cNvPicPr>
            <p:nvPr/>
          </p:nvPicPr>
          <p:blipFill>
            <a:blip r:embed="rId7">
              <a:extLst>
                <a:ext uri="{96DAC541-7B7A-43D3-8B79-37D633B846F1}">
                  <asvg:svgBlip xmlns:asvg="http://schemas.microsoft.com/office/drawing/2016/SVG/main" r:embed="rId8"/>
                </a:ext>
              </a:extLst>
            </a:blip>
            <a:srcRect l="25595" t="35411" r="61077" b="46138"/>
            <a:stretch>
              <a:fillRect/>
            </a:stretch>
          </p:blipFill>
          <p:spPr>
            <a:xfrm flipH="1">
              <a:off x="9054967" y="1847883"/>
              <a:ext cx="1100426" cy="1308050"/>
            </a:xfrm>
            <a:prstGeom prst="rect">
              <a:avLst/>
            </a:prstGeom>
          </p:spPr>
        </p:pic>
        <p:pic>
          <p:nvPicPr>
            <p:cNvPr id="16" name="Graphique 15">
              <a:extLst>
                <a:ext uri="{FF2B5EF4-FFF2-40B4-BE49-F238E27FC236}">
                  <a16:creationId xmlns:a16="http://schemas.microsoft.com/office/drawing/2014/main" id="{7BD64A15-CF08-9987-EB7A-8D37D1EA3C8B}"/>
                </a:ext>
              </a:extLst>
            </p:cNvPr>
            <p:cNvPicPr>
              <a:picLocks noChangeAspect="1"/>
            </p:cNvPicPr>
            <p:nvPr/>
          </p:nvPicPr>
          <p:blipFill>
            <a:blip r:embed="rId7">
              <a:extLst>
                <a:ext uri="{96DAC541-7B7A-43D3-8B79-37D633B846F1}">
                  <asvg:svgBlip xmlns:asvg="http://schemas.microsoft.com/office/drawing/2016/SVG/main" r:embed="rId8"/>
                </a:ext>
              </a:extLst>
            </a:blip>
            <a:srcRect l="25596" t="6104" r="52275" b="64589"/>
            <a:stretch>
              <a:fillRect/>
            </a:stretch>
          </p:blipFill>
          <p:spPr>
            <a:xfrm flipH="1">
              <a:off x="9355045" y="302056"/>
              <a:ext cx="1827049" cy="2077689"/>
            </a:xfrm>
            <a:prstGeom prst="rect">
              <a:avLst/>
            </a:prstGeom>
          </p:spPr>
        </p:pic>
      </p:grpSp>
    </p:spTree>
    <p:extLst>
      <p:ext uri="{BB962C8B-B14F-4D97-AF65-F5344CB8AC3E}">
        <p14:creationId xmlns:p14="http://schemas.microsoft.com/office/powerpoint/2010/main" val="2925282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1+#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par>
                                <p:cTn id="18" presetID="64" presetClass="path" presetSubtype="0" accel="50000" decel="50000" fill="hold" grpId="1" nodeType="withEffect">
                                  <p:stCondLst>
                                    <p:cond delay="500"/>
                                  </p:stCondLst>
                                  <p:childTnLst>
                                    <p:animMotion origin="layout" path="M -3.75E-6 3.7037E-7 L -3.75E-6 -0.05162 " pathEditMode="relative" rAng="0" ptsTypes="AA">
                                      <p:cBhvr>
                                        <p:cTn id="19" dur="1000" spd="-100000" fill="hold"/>
                                        <p:tgtEl>
                                          <p:spTgt spid="10"/>
                                        </p:tgtEl>
                                        <p:attrNameLst>
                                          <p:attrName>ppt_x</p:attrName>
                                          <p:attrName>ppt_y</p:attrName>
                                        </p:attrNameLst>
                                      </p:cBhvr>
                                      <p:rCtr x="0" y="-2593"/>
                                    </p:animMotion>
                                  </p:childTnLst>
                                </p:cTn>
                              </p:par>
                              <p:par>
                                <p:cTn id="20" presetID="10" presetClass="entr" presetSubtype="0" fill="hold" grpId="0" nodeType="with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par>
                                <p:cTn id="23" presetID="64" presetClass="path" presetSubtype="0" accel="50000" decel="50000" fill="hold" grpId="1" nodeType="withEffect">
                                  <p:stCondLst>
                                    <p:cond delay="1000"/>
                                  </p:stCondLst>
                                  <p:childTnLst>
                                    <p:animMotion origin="layout" path="M -3.75E-6 4.44444E-6 L -3.75E-6 -0.05162 " pathEditMode="relative" rAng="0" ptsTypes="AA">
                                      <p:cBhvr>
                                        <p:cTn id="24" dur="1000" spd="-100000" fill="hold"/>
                                        <p:tgtEl>
                                          <p:spTgt spid="9"/>
                                        </p:tgtEl>
                                        <p:attrNameLst>
                                          <p:attrName>ppt_x</p:attrName>
                                          <p:attrName>ppt_y</p:attrName>
                                        </p:attrNameLst>
                                      </p:cBhvr>
                                      <p:rCtr x="0" y="-2593"/>
                                    </p:animMotion>
                                  </p:childTnLst>
                                </p:cTn>
                              </p:par>
                              <p:par>
                                <p:cTn id="25" presetID="10" presetClass="entr" presetSubtype="0" fill="hold" grpId="0" nodeType="withEffect">
                                  <p:stCondLst>
                                    <p:cond delay="1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par>
                                <p:cTn id="28" presetID="35" presetClass="path" presetSubtype="0" accel="50000" decel="50000" fill="hold" grpId="1" nodeType="withEffect">
                                  <p:stCondLst>
                                    <p:cond delay="1000"/>
                                  </p:stCondLst>
                                  <p:childTnLst>
                                    <p:animMotion origin="layout" path="M -1.45833E-6 -7.40741E-7 L -0.02956 -7.40741E-7 " pathEditMode="relative" rAng="0" ptsTypes="AA">
                                      <p:cBhvr>
                                        <p:cTn id="29" dur="1000" spd="-100000" fill="hold"/>
                                        <p:tgtEl>
                                          <p:spTgt spid="7"/>
                                        </p:tgtEl>
                                        <p:attrNameLst>
                                          <p:attrName>ppt_x</p:attrName>
                                          <p:attrName>ppt_y</p:attrName>
                                        </p:attrNameLst>
                                      </p:cBhvr>
                                      <p:rCtr x="-1484" y="0"/>
                                    </p:animMotion>
                                  </p:childTnLst>
                                </p:cTn>
                              </p:par>
                              <p:par>
                                <p:cTn id="30" presetID="10" presetClass="entr" presetSubtype="0" fill="hold" nodeType="withEffect">
                                  <p:stCondLst>
                                    <p:cond delay="150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par>
                                <p:cTn id="33" presetID="42" presetClass="path" presetSubtype="0" accel="50000" decel="50000" fill="hold" nodeType="withEffect">
                                  <p:stCondLst>
                                    <p:cond delay="1500"/>
                                  </p:stCondLst>
                                  <p:childTnLst>
                                    <p:animMotion origin="layout" path="M -3.75E-6 2.59259E-6 L -3.75E-6 0.14606 " pathEditMode="relative" rAng="0" ptsTypes="AA">
                                      <p:cBhvr>
                                        <p:cTn id="34" dur="1000" spd="-100000" fill="hold"/>
                                        <p:tgtEl>
                                          <p:spTgt spid="19"/>
                                        </p:tgtEl>
                                        <p:attrNameLst>
                                          <p:attrName>ppt_x</p:attrName>
                                          <p:attrName>ppt_y</p:attrName>
                                        </p:attrNameLst>
                                      </p:cBhvr>
                                      <p:rCtr x="0" y="7292"/>
                                    </p:animMotion>
                                  </p:childTnLst>
                                </p:cTn>
                              </p:par>
                              <p:par>
                                <p:cTn id="35" presetID="10" presetClass="entr" presetSubtype="0" fill="hold" grpId="0" nodeType="withEffect">
                                  <p:stCondLst>
                                    <p:cond delay="20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childTnLst>
                                </p:cTn>
                              </p:par>
                              <p:par>
                                <p:cTn id="38" presetID="35" presetClass="path" presetSubtype="0" accel="50000" decel="50000" fill="hold" grpId="1" nodeType="withEffect">
                                  <p:stCondLst>
                                    <p:cond delay="2000"/>
                                  </p:stCondLst>
                                  <p:childTnLst>
                                    <p:animMotion origin="layout" path="M -1.04167E-6 -7.40741E-7 L -0.08802 -7.40741E-7 " pathEditMode="relative" rAng="0" ptsTypes="AA">
                                      <p:cBhvr>
                                        <p:cTn id="39" dur="1000" spd="-100000" fill="hold"/>
                                        <p:tgtEl>
                                          <p:spTgt spid="4"/>
                                        </p:tgtEl>
                                        <p:attrNameLst>
                                          <p:attrName>ppt_x</p:attrName>
                                          <p:attrName>ppt_y</p:attrName>
                                        </p:attrNameLst>
                                      </p:cBhvr>
                                      <p:rCtr x="-4401" y="0"/>
                                    </p:animMotion>
                                  </p:childTnLst>
                                </p:cTn>
                              </p:par>
                              <p:par>
                                <p:cTn id="40" presetID="10" presetClass="entr" presetSubtype="0" fill="hold" nodeType="withEffect">
                                  <p:stCondLst>
                                    <p:cond delay="250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childTnLst>
                                </p:cTn>
                              </p:par>
                              <p:par>
                                <p:cTn id="43" presetID="42" presetClass="path" presetSubtype="0" accel="50000" decel="50000" fill="hold" nodeType="withEffect">
                                  <p:stCondLst>
                                    <p:cond delay="2500"/>
                                  </p:stCondLst>
                                  <p:childTnLst>
                                    <p:animMotion origin="layout" path="M -1.25E-6 7.40741E-7 L -1.25E-6 0.11898 " pathEditMode="relative" rAng="0" ptsTypes="AA">
                                      <p:cBhvr>
                                        <p:cTn id="44" dur="1000" spd="-100000" fill="hold"/>
                                        <p:tgtEl>
                                          <p:spTgt spid="21"/>
                                        </p:tgtEl>
                                        <p:attrNameLst>
                                          <p:attrName>ppt_x</p:attrName>
                                          <p:attrName>ppt_y</p:attrName>
                                        </p:attrNameLst>
                                      </p:cBhvr>
                                      <p:rCtr x="0" y="5949"/>
                                    </p:animMotion>
                                  </p:childTnLst>
                                </p:cTn>
                              </p:par>
                              <p:par>
                                <p:cTn id="45" presetID="10" presetClass="entr" presetSubtype="0" fill="hold" grpId="0" nodeType="withEffect">
                                  <p:stCondLst>
                                    <p:cond delay="300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7" grpId="0" animBg="1"/>
      <p:bldP spid="7" grpId="1" animBg="1"/>
      <p:bldP spid="5" grpId="0"/>
      <p:bldP spid="9" grpId="0" animBg="1"/>
      <p:bldP spid="9" grpId="1" animBg="1"/>
      <p:bldP spid="10" grpId="0" animBg="1"/>
      <p:bldP spid="10" grpId="1"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101A0F7-8A1E-3E30-EE41-6DCC1AC2CBE1}"/>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2AE335-362B-68C1-5C2A-35B522C24128}"/>
              </a:ext>
            </a:extLst>
          </p:cNvPr>
          <p:cNvSpPr/>
          <p:nvPr/>
        </p:nvSpPr>
        <p:spPr>
          <a:xfrm>
            <a:off x="3197208" y="4666101"/>
            <a:ext cx="2765441" cy="65765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pPr algn="r"/>
            <a:r>
              <a:rPr lang="fr-FR" sz="1600" b="1">
                <a:solidFill>
                  <a:schemeClr val="tx1"/>
                </a:solidFill>
                <a:latin typeface="Arial" panose="020B0604020202020204" pitchFamily="34" charset="0"/>
                <a:cs typeface="Arial" panose="020B0604020202020204" pitchFamily="34" charset="0"/>
              </a:rPr>
              <a:t>À la sortie</a:t>
            </a:r>
            <a:endParaRPr lang="fr-FR" sz="1500">
              <a:solidFill>
                <a:schemeClr val="tx1">
                  <a:lumMod val="95000"/>
                  <a:lumOff val="5000"/>
                </a:schemeClr>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18E8DCF3-D6B2-330D-E321-201F38B77E37}"/>
              </a:ext>
            </a:extLst>
          </p:cNvPr>
          <p:cNvSpPr/>
          <p:nvPr/>
        </p:nvSpPr>
        <p:spPr>
          <a:xfrm>
            <a:off x="952499" y="4665749"/>
            <a:ext cx="2386453" cy="65765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r"/>
            <a:r>
              <a:rPr lang="fr-FR" sz="1600" b="1">
                <a:solidFill>
                  <a:srgbClr val="158189"/>
                </a:solidFill>
                <a:latin typeface="Arial" panose="020B0604020202020204" pitchFamily="34" charset="0"/>
                <a:cs typeface="Arial" panose="020B0604020202020204" pitchFamily="34" charset="0"/>
              </a:rPr>
              <a:t>En entrée</a:t>
            </a:r>
          </a:p>
        </p:txBody>
      </p:sp>
      <p:pic>
        <p:nvPicPr>
          <p:cNvPr id="19" name="Graphic 18">
            <a:extLst>
              <a:ext uri="{FF2B5EF4-FFF2-40B4-BE49-F238E27FC236}">
                <a16:creationId xmlns:a16="http://schemas.microsoft.com/office/drawing/2014/main" id="{AE4E3E56-3C54-ED08-DB53-43606F6AB6C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72206" y="4031480"/>
            <a:ext cx="2114551" cy="1812471"/>
          </a:xfrm>
          <a:prstGeom prst="rect">
            <a:avLst/>
          </a:prstGeom>
        </p:spPr>
      </p:pic>
      <p:pic>
        <p:nvPicPr>
          <p:cNvPr id="21" name="Graphic 20">
            <a:extLst>
              <a:ext uri="{FF2B5EF4-FFF2-40B4-BE49-F238E27FC236}">
                <a16:creationId xmlns:a16="http://schemas.microsoft.com/office/drawing/2014/main" id="{3C160FD6-09DD-B7C0-44FA-6BBDA2BD80B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067050" y="4001095"/>
            <a:ext cx="2114550" cy="1812471"/>
          </a:xfrm>
          <a:prstGeom prst="rect">
            <a:avLst/>
          </a:prstGeom>
        </p:spPr>
      </p:pic>
      <p:sp>
        <p:nvSpPr>
          <p:cNvPr id="5" name="ZoneTexte 4">
            <a:extLst>
              <a:ext uri="{FF2B5EF4-FFF2-40B4-BE49-F238E27FC236}">
                <a16:creationId xmlns:a16="http://schemas.microsoft.com/office/drawing/2014/main" id="{76D453C1-4775-39E5-F954-095673F49A9E}"/>
              </a:ext>
            </a:extLst>
          </p:cNvPr>
          <p:cNvSpPr txBox="1"/>
          <p:nvPr/>
        </p:nvSpPr>
        <p:spPr>
          <a:xfrm>
            <a:off x="197708" y="6524368"/>
            <a:ext cx="1048685" cy="523220"/>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(OBVIA, 2025) </a:t>
            </a:r>
          </a:p>
          <a:p>
            <a:endParaRPr lang="fr-CA"/>
          </a:p>
        </p:txBody>
      </p:sp>
      <p:sp>
        <p:nvSpPr>
          <p:cNvPr id="24" name="TextBox 1">
            <a:extLst>
              <a:ext uri="{FF2B5EF4-FFF2-40B4-BE49-F238E27FC236}">
                <a16:creationId xmlns:a16="http://schemas.microsoft.com/office/drawing/2014/main" id="{F11DF14C-C78E-E0DE-182F-7A9FD8B1FC4E}"/>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Qu’y a-t-il dans la boîte noire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26" name="Rectangle: Rounded Corners 8">
            <a:extLst>
              <a:ext uri="{FF2B5EF4-FFF2-40B4-BE49-F238E27FC236}">
                <a16:creationId xmlns:a16="http://schemas.microsoft.com/office/drawing/2014/main" id="{3BF1B082-3225-DB32-B8B5-207AD164A220}"/>
              </a:ext>
            </a:extLst>
          </p:cNvPr>
          <p:cNvSpPr/>
          <p:nvPr/>
        </p:nvSpPr>
        <p:spPr>
          <a:xfrm>
            <a:off x="906802" y="2633361"/>
            <a:ext cx="7237518" cy="72488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Elles sont enregistrées sous une forme qui permet à un ordinateur de les traiter. </a:t>
            </a:r>
          </a:p>
        </p:txBody>
      </p:sp>
      <p:sp>
        <p:nvSpPr>
          <p:cNvPr id="27" name="Rectangle: Rounded Corners 9">
            <a:extLst>
              <a:ext uri="{FF2B5EF4-FFF2-40B4-BE49-F238E27FC236}">
                <a16:creationId xmlns:a16="http://schemas.microsoft.com/office/drawing/2014/main" id="{62F76CCF-FD6B-14DC-92A3-8D48FFBEFBCA}"/>
              </a:ext>
            </a:extLst>
          </p:cNvPr>
          <p:cNvSpPr/>
          <p:nvPr/>
        </p:nvSpPr>
        <p:spPr>
          <a:xfrm>
            <a:off x="906802" y="1734622"/>
            <a:ext cx="7237518" cy="11364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Les données informatiques sont des informations de toutes sortes </a:t>
            </a:r>
            <a:br>
              <a:rPr lang="fr-FR" sz="1500" dirty="0">
                <a:solidFill>
                  <a:schemeClr val="tx1">
                    <a:lumMod val="95000"/>
                    <a:lumOff val="5000"/>
                  </a:schemeClr>
                </a:solidFill>
                <a:latin typeface="Arial" panose="020B0604020202020204" pitchFamily="34" charset="0"/>
                <a:cs typeface="Arial" panose="020B0604020202020204" pitchFamily="34" charset="0"/>
              </a:rPr>
            </a:br>
            <a:r>
              <a:rPr lang="fr-FR" sz="1500" dirty="0">
                <a:solidFill>
                  <a:schemeClr val="tx1">
                    <a:lumMod val="95000"/>
                    <a:lumOff val="5000"/>
                  </a:schemeClr>
                </a:solidFill>
                <a:latin typeface="Arial" panose="020B0604020202020204" pitchFamily="34" charset="0"/>
                <a:cs typeface="Arial" panose="020B0604020202020204" pitchFamily="34" charset="0"/>
              </a:rPr>
              <a:t>(textes, images, nombres, sons, etc.).</a:t>
            </a:r>
          </a:p>
        </p:txBody>
      </p:sp>
      <p:sp>
        <p:nvSpPr>
          <p:cNvPr id="28" name="Rectangle: Rounded Corners 10">
            <a:extLst>
              <a:ext uri="{FF2B5EF4-FFF2-40B4-BE49-F238E27FC236}">
                <a16:creationId xmlns:a16="http://schemas.microsoft.com/office/drawing/2014/main" id="{0660797A-8B02-00CB-4464-78E5C28A4A45}"/>
              </a:ext>
            </a:extLst>
          </p:cNvPr>
          <p:cNvSpPr/>
          <p:nvPr/>
        </p:nvSpPr>
        <p:spPr>
          <a:xfrm>
            <a:off x="906802" y="1477331"/>
            <a:ext cx="7237518" cy="648799"/>
          </a:xfrm>
          <a:prstGeom prst="roundRect">
            <a:avLst>
              <a:gd name="adj" fmla="val 16380"/>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dirty="0">
                <a:solidFill>
                  <a:srgbClr val="158189"/>
                </a:solidFill>
                <a:latin typeface="Arial" panose="020B0604020202020204" pitchFamily="34" charset="0"/>
                <a:ea typeface="Helvetica Neue"/>
                <a:cs typeface="Arial" panose="020B0604020202020204" pitchFamily="34" charset="0"/>
                <a:sym typeface="Helvetica Neue"/>
              </a:rPr>
              <a:t>Commençons par les données</a:t>
            </a:r>
          </a:p>
        </p:txBody>
      </p:sp>
      <p:grpSp>
        <p:nvGrpSpPr>
          <p:cNvPr id="29" name="Groupe 28">
            <a:extLst>
              <a:ext uri="{FF2B5EF4-FFF2-40B4-BE49-F238E27FC236}">
                <a16:creationId xmlns:a16="http://schemas.microsoft.com/office/drawing/2014/main" id="{27ADED81-C7E3-CE7F-1919-6D6854D458B7}"/>
              </a:ext>
            </a:extLst>
          </p:cNvPr>
          <p:cNvGrpSpPr/>
          <p:nvPr/>
        </p:nvGrpSpPr>
        <p:grpSpPr>
          <a:xfrm>
            <a:off x="7771210" y="302056"/>
            <a:ext cx="4994720" cy="6620664"/>
            <a:chOff x="7771210" y="302056"/>
            <a:chExt cx="4994720" cy="6620664"/>
          </a:xfrm>
        </p:grpSpPr>
        <p:pic>
          <p:nvPicPr>
            <p:cNvPr id="30" name="Graphique 29">
              <a:extLst>
                <a:ext uri="{FF2B5EF4-FFF2-40B4-BE49-F238E27FC236}">
                  <a16:creationId xmlns:a16="http://schemas.microsoft.com/office/drawing/2014/main" id="{28741458-2AB8-FD10-69FB-6F08A406F0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1210" y="2633361"/>
              <a:ext cx="4994720" cy="4289359"/>
            </a:xfrm>
            <a:prstGeom prst="rect">
              <a:avLst/>
            </a:prstGeom>
          </p:spPr>
        </p:pic>
        <p:pic>
          <p:nvPicPr>
            <p:cNvPr id="31" name="Graphique 30">
              <a:extLst>
                <a:ext uri="{FF2B5EF4-FFF2-40B4-BE49-F238E27FC236}">
                  <a16:creationId xmlns:a16="http://schemas.microsoft.com/office/drawing/2014/main" id="{8E2AF9BE-F1C6-AED6-12FE-ECFC1BDB9248}"/>
                </a:ext>
              </a:extLst>
            </p:cNvPr>
            <p:cNvPicPr>
              <a:picLocks noChangeAspect="1"/>
            </p:cNvPicPr>
            <p:nvPr/>
          </p:nvPicPr>
          <p:blipFill>
            <a:blip r:embed="rId7">
              <a:extLst>
                <a:ext uri="{96DAC541-7B7A-43D3-8B79-37D633B846F1}">
                  <asvg:svgBlip xmlns:asvg="http://schemas.microsoft.com/office/drawing/2016/SVG/main" r:embed="rId8"/>
                </a:ext>
              </a:extLst>
            </a:blip>
            <a:srcRect l="65769" t="21953" r="22094" b="56429"/>
            <a:stretch>
              <a:fillRect/>
            </a:stretch>
          </p:blipFill>
          <p:spPr>
            <a:xfrm>
              <a:off x="10863529" y="2021961"/>
              <a:ext cx="1100425" cy="1683095"/>
            </a:xfrm>
            <a:prstGeom prst="rect">
              <a:avLst/>
            </a:prstGeom>
          </p:spPr>
        </p:pic>
        <p:pic>
          <p:nvPicPr>
            <p:cNvPr id="32" name="Graphique 31">
              <a:extLst>
                <a:ext uri="{FF2B5EF4-FFF2-40B4-BE49-F238E27FC236}">
                  <a16:creationId xmlns:a16="http://schemas.microsoft.com/office/drawing/2014/main" id="{3CF743EA-AB43-D0D0-79E2-96E5868D4C0E}"/>
                </a:ext>
              </a:extLst>
            </p:cNvPr>
            <p:cNvPicPr>
              <a:picLocks noChangeAspect="1"/>
            </p:cNvPicPr>
            <p:nvPr/>
          </p:nvPicPr>
          <p:blipFill>
            <a:blip r:embed="rId7">
              <a:extLst>
                <a:ext uri="{96DAC541-7B7A-43D3-8B79-37D633B846F1}">
                  <asvg:svgBlip xmlns:asvg="http://schemas.microsoft.com/office/drawing/2016/SVG/main" r:embed="rId8"/>
                </a:ext>
              </a:extLst>
            </a:blip>
            <a:srcRect l="25595" t="35411" r="61077" b="46138"/>
            <a:stretch>
              <a:fillRect/>
            </a:stretch>
          </p:blipFill>
          <p:spPr>
            <a:xfrm flipH="1">
              <a:off x="9054967" y="1847883"/>
              <a:ext cx="1100426" cy="1308050"/>
            </a:xfrm>
            <a:prstGeom prst="rect">
              <a:avLst/>
            </a:prstGeom>
          </p:spPr>
        </p:pic>
        <p:pic>
          <p:nvPicPr>
            <p:cNvPr id="33" name="Graphique 32">
              <a:extLst>
                <a:ext uri="{FF2B5EF4-FFF2-40B4-BE49-F238E27FC236}">
                  <a16:creationId xmlns:a16="http://schemas.microsoft.com/office/drawing/2014/main" id="{428D2484-F7A2-4605-BF84-A8FF004ECCAA}"/>
                </a:ext>
              </a:extLst>
            </p:cNvPr>
            <p:cNvPicPr>
              <a:picLocks noChangeAspect="1"/>
            </p:cNvPicPr>
            <p:nvPr/>
          </p:nvPicPr>
          <p:blipFill>
            <a:blip r:embed="rId7">
              <a:extLst>
                <a:ext uri="{96DAC541-7B7A-43D3-8B79-37D633B846F1}">
                  <asvg:svgBlip xmlns:asvg="http://schemas.microsoft.com/office/drawing/2016/SVG/main" r:embed="rId8"/>
                </a:ext>
              </a:extLst>
            </a:blip>
            <a:srcRect l="25596" t="6104" r="52275" b="64589"/>
            <a:stretch>
              <a:fillRect/>
            </a:stretch>
          </p:blipFill>
          <p:spPr>
            <a:xfrm flipH="1">
              <a:off x="9355045" y="302056"/>
              <a:ext cx="1827049" cy="2077689"/>
            </a:xfrm>
            <a:prstGeom prst="rect">
              <a:avLst/>
            </a:prstGeom>
          </p:spPr>
        </p:pic>
      </p:grpSp>
      <p:sp>
        <p:nvSpPr>
          <p:cNvPr id="9" name="Rectangle 8">
            <a:extLst>
              <a:ext uri="{FF2B5EF4-FFF2-40B4-BE49-F238E27FC236}">
                <a16:creationId xmlns:a16="http://schemas.microsoft.com/office/drawing/2014/main" id="{2C38CFEA-6635-43C1-CEF2-D714BDA705B2}"/>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6F0036B5-FA3D-C26D-9512-280E8E4032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47740" y="1117697"/>
            <a:ext cx="2696520" cy="2311303"/>
          </a:xfrm>
          <a:prstGeom prst="rect">
            <a:avLst/>
          </a:prstGeom>
        </p:spPr>
      </p:pic>
      <p:sp>
        <p:nvSpPr>
          <p:cNvPr id="11" name="Rectangle: Rounded Corners 10">
            <a:extLst>
              <a:ext uri="{FF2B5EF4-FFF2-40B4-BE49-F238E27FC236}">
                <a16:creationId xmlns:a16="http://schemas.microsoft.com/office/drawing/2014/main" id="{43175073-5B05-8251-2395-F9AD93DB1AB8}"/>
              </a:ext>
            </a:extLst>
          </p:cNvPr>
          <p:cNvSpPr/>
          <p:nvPr/>
        </p:nvSpPr>
        <p:spPr>
          <a:xfrm>
            <a:off x="3338952" y="3771180"/>
            <a:ext cx="5875821" cy="1113278"/>
          </a:xfrm>
          <a:prstGeom prst="roundRect">
            <a:avLst>
              <a:gd name="adj" fmla="val 9031"/>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dirty="0">
                <a:solidFill>
                  <a:schemeClr val="tx1"/>
                </a:solidFill>
                <a:latin typeface="Arial" panose="020B0604020202020204" pitchFamily="34" charset="0"/>
                <a:cs typeface="Arial" panose="020B0604020202020204" pitchFamily="34" charset="0"/>
              </a:rPr>
              <a:t>À surveiller de près : </a:t>
            </a:r>
            <a:br>
              <a:rPr lang="fr-FR" sz="2000" b="1" dirty="0">
                <a:solidFill>
                  <a:schemeClr val="tx1"/>
                </a:solidFill>
                <a:latin typeface="Arial" panose="020B0604020202020204" pitchFamily="34" charset="0"/>
                <a:cs typeface="Arial" panose="020B0604020202020204" pitchFamily="34" charset="0"/>
              </a:rPr>
            </a:br>
            <a:r>
              <a:rPr lang="fr-FR" sz="2000" b="1" dirty="0">
                <a:solidFill>
                  <a:schemeClr val="tx1"/>
                </a:solidFill>
                <a:latin typeface="Arial" panose="020B0604020202020204" pitchFamily="34" charset="0"/>
                <a:cs typeface="Arial" panose="020B0604020202020204" pitchFamily="34" charset="0"/>
              </a:rPr>
              <a:t>des données douteuses en entrée… </a:t>
            </a:r>
            <a:br>
              <a:rPr lang="fr-FR" sz="2000" b="1" dirty="0">
                <a:solidFill>
                  <a:schemeClr val="tx1"/>
                </a:solidFill>
                <a:latin typeface="Arial" panose="020B0604020202020204" pitchFamily="34" charset="0"/>
                <a:cs typeface="Arial" panose="020B0604020202020204" pitchFamily="34" charset="0"/>
              </a:rPr>
            </a:br>
            <a:r>
              <a:rPr lang="fr-FR" sz="2000" b="1" dirty="0">
                <a:solidFill>
                  <a:schemeClr val="tx1"/>
                </a:solidFill>
                <a:latin typeface="Arial" panose="020B0604020202020204" pitchFamily="34" charset="0"/>
                <a:cs typeface="Arial" panose="020B0604020202020204" pitchFamily="34" charset="0"/>
              </a:rPr>
              <a:t>donnent des résultats douteux en sortie. </a:t>
            </a:r>
          </a:p>
        </p:txBody>
      </p:sp>
    </p:spTree>
    <p:extLst>
      <p:ext uri="{BB962C8B-B14F-4D97-AF65-F5344CB8AC3E}">
        <p14:creationId xmlns:p14="http://schemas.microsoft.com/office/powerpoint/2010/main" val="30286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42" presetClass="path" presetSubtype="0" accel="50000" decel="50000" fill="hold" nodeType="withEffect">
                                  <p:stCondLst>
                                    <p:cond delay="0"/>
                                  </p:stCondLst>
                                  <p:childTnLst>
                                    <p:animMotion origin="layout" path="M 0 -1.48148E-6 L 0 0.09491 " pathEditMode="relative" rAng="0" ptsTypes="AA">
                                      <p:cBhvr>
                                        <p:cTn id="9" dur="1000" spd="-100000" fill="hold"/>
                                        <p:tgtEl>
                                          <p:spTgt spid="10"/>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par>
                                <p:cTn id="13" presetID="64" presetClass="path" presetSubtype="0" accel="50000" decel="50000" fill="hold" grpId="1" nodeType="withEffect">
                                  <p:stCondLst>
                                    <p:cond delay="0"/>
                                  </p:stCondLst>
                                  <p:childTnLst>
                                    <p:animMotion origin="layout" path="M -3.75E-6 1.48148E-6 L -3.75E-6 -0.10671 " pathEditMode="relative" rAng="0" ptsTypes="AA">
                                      <p:cBhvr>
                                        <p:cTn id="14" dur="1000" spd="-100000" fill="hold"/>
                                        <p:tgtEl>
                                          <p:spTgt spid="11"/>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A157274-5BD1-EDC7-7B2A-E2B1DB67ADFA}"/>
            </a:ext>
          </a:extLst>
        </p:cNvPr>
        <p:cNvGrpSpPr/>
        <p:nvPr/>
      </p:nvGrpSpPr>
      <p:grpSpPr>
        <a:xfrm>
          <a:off x="0" y="0"/>
          <a:ext cx="0" cy="0"/>
          <a:chOff x="0" y="0"/>
          <a:chExt cx="0" cy="0"/>
        </a:xfrm>
      </p:grpSpPr>
      <p:pic>
        <p:nvPicPr>
          <p:cNvPr id="13" name="Graphique 12">
            <a:extLst>
              <a:ext uri="{FF2B5EF4-FFF2-40B4-BE49-F238E27FC236}">
                <a16:creationId xmlns:a16="http://schemas.microsoft.com/office/drawing/2014/main" id="{F31E1B1D-D7DA-2303-F205-D9057FE611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9276709" y="4012970"/>
            <a:ext cx="3327400" cy="2857500"/>
          </a:xfrm>
          <a:prstGeom prst="rect">
            <a:avLst/>
          </a:prstGeom>
        </p:spPr>
      </p:pic>
      <p:pic>
        <p:nvPicPr>
          <p:cNvPr id="7" name="Graphique 6">
            <a:extLst>
              <a:ext uri="{FF2B5EF4-FFF2-40B4-BE49-F238E27FC236}">
                <a16:creationId xmlns:a16="http://schemas.microsoft.com/office/drawing/2014/main" id="{A7864AE0-C3E9-C88F-DA09-D43A4B58C4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21810" y="5134339"/>
            <a:ext cx="1581238" cy="2054764"/>
          </a:xfrm>
          <a:prstGeom prst="rect">
            <a:avLst/>
          </a:prstGeom>
        </p:spPr>
      </p:pic>
      <p:sp>
        <p:nvSpPr>
          <p:cNvPr id="11" name="Rectangle: Rounded Corners 10">
            <a:extLst>
              <a:ext uri="{FF2B5EF4-FFF2-40B4-BE49-F238E27FC236}">
                <a16:creationId xmlns:a16="http://schemas.microsoft.com/office/drawing/2014/main" id="{CC8DF58C-701F-1216-0467-CC3CF36E3136}"/>
              </a:ext>
            </a:extLst>
          </p:cNvPr>
          <p:cNvSpPr/>
          <p:nvPr/>
        </p:nvSpPr>
        <p:spPr>
          <a:xfrm>
            <a:off x="906800" y="3888013"/>
            <a:ext cx="8999989" cy="1124108"/>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Cela lui permettra ensuite de produire du contenu en suivant les mêmes formes et organisations que celles présentes dans les données utilisées lors de l’entraînement. </a:t>
            </a:r>
          </a:p>
        </p:txBody>
      </p:sp>
      <p:sp>
        <p:nvSpPr>
          <p:cNvPr id="12" name="Rectangle: Rounded Corners 11">
            <a:extLst>
              <a:ext uri="{FF2B5EF4-FFF2-40B4-BE49-F238E27FC236}">
                <a16:creationId xmlns:a16="http://schemas.microsoft.com/office/drawing/2014/main" id="{33485CB9-D09F-D5C9-7EE9-72F30D3CD1D6}"/>
              </a:ext>
            </a:extLst>
          </p:cNvPr>
          <p:cNvSpPr/>
          <p:nvPr/>
        </p:nvSpPr>
        <p:spPr>
          <a:xfrm>
            <a:off x="906801" y="3539953"/>
            <a:ext cx="8999989" cy="72724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Pendant ce processus, elle identifie des structures et des régularités dans l’information. </a:t>
            </a:r>
          </a:p>
        </p:txBody>
      </p:sp>
      <p:sp>
        <p:nvSpPr>
          <p:cNvPr id="2" name="TextBox 1">
            <a:extLst>
              <a:ext uri="{FF2B5EF4-FFF2-40B4-BE49-F238E27FC236}">
                <a16:creationId xmlns:a16="http://schemas.microsoft.com/office/drawing/2014/main" id="{114967B5-20F9-E1F6-F8E5-A2EC33B1D3AF}"/>
              </a:ext>
            </a:extLst>
          </p:cNvPr>
          <p:cNvSpPr txBox="1"/>
          <p:nvPr/>
        </p:nvSpPr>
        <p:spPr>
          <a:xfrm>
            <a:off x="-1" y="0"/>
            <a:ext cx="12825663" cy="1923604"/>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les outils d’</a:t>
            </a:r>
            <a:r>
              <a:rPr lang="fr-FR" sz="4000" b="1" dirty="0" err="1">
                <a:latin typeface="Arial" panose="020B0604020202020204" pitchFamily="34" charset="0"/>
                <a:ea typeface="Calibri" panose="020F0502020204030204" pitchFamily="34" charset="0"/>
                <a:cs typeface="Arial" panose="020B0604020202020204" pitchFamily="34" charset="0"/>
              </a:rPr>
              <a:t>IAg</a:t>
            </a:r>
            <a:r>
              <a:rPr lang="fr-FR" sz="4000" b="1" dirty="0">
                <a:latin typeface="Arial" panose="020B0604020202020204" pitchFamily="34" charset="0"/>
                <a:ea typeface="Calibri" panose="020F0502020204030204" pitchFamily="34" charset="0"/>
                <a:cs typeface="Arial" panose="020B0604020202020204" pitchFamily="34" charset="0"/>
              </a:rPr>
              <a:t> sont-ils </a:t>
            </a:r>
          </a:p>
          <a:p>
            <a:r>
              <a:rPr lang="fr-FR" sz="4000" b="1" dirty="0">
                <a:latin typeface="Arial" panose="020B0604020202020204" pitchFamily="34" charset="0"/>
                <a:ea typeface="Calibri" panose="020F0502020204030204" pitchFamily="34" charset="0"/>
                <a:cs typeface="Arial" panose="020B0604020202020204" pitchFamily="34" charset="0"/>
              </a:rPr>
              <a:t>entraînés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A4C63C27-7B55-FADF-6A53-7E64231FD7D9}"/>
              </a:ext>
            </a:extLst>
          </p:cNvPr>
          <p:cNvSpPr txBox="1"/>
          <p:nvPr/>
        </p:nvSpPr>
        <p:spPr>
          <a:xfrm>
            <a:off x="906800" y="5134339"/>
            <a:ext cx="2664512" cy="523220"/>
          </a:xfrm>
          <a:prstGeom prst="rect">
            <a:avLst/>
          </a:prstGeom>
          <a:noFill/>
        </p:spPr>
        <p:txBody>
          <a:bodyPr wrap="none" rtlCol="0">
            <a:spAutoFit/>
          </a:bodyPr>
          <a:lstStyle/>
          <a:p>
            <a:r>
              <a:rPr lang="fr-CA" sz="1000" dirty="0">
                <a:latin typeface="Arial" panose="020B0604020202020204" pitchFamily="34" charset="0"/>
                <a:cs typeface="Arial" panose="020B0604020202020204" pitchFamily="34" charset="0"/>
              </a:rPr>
              <a:t>(CNIL, s. </a:t>
            </a:r>
            <a:r>
              <a:rPr lang="fr-CA" sz="1000" dirty="0" err="1">
                <a:latin typeface="Arial" panose="020B0604020202020204" pitchFamily="34" charset="0"/>
                <a:cs typeface="Arial" panose="020B0604020202020204" pitchFamily="34" charset="0"/>
              </a:rPr>
              <a:t>d.b</a:t>
            </a:r>
            <a:r>
              <a:rPr lang="fr-CA" sz="1000" dirty="0">
                <a:latin typeface="Arial" panose="020B0604020202020204" pitchFamily="34" charset="0"/>
                <a:cs typeface="Arial" panose="020B0604020202020204" pitchFamily="34" charset="0"/>
              </a:rPr>
              <a:t> ; Université de Genève, 2024) </a:t>
            </a:r>
          </a:p>
          <a:p>
            <a:endParaRPr lang="fr-CA" dirty="0"/>
          </a:p>
        </p:txBody>
      </p:sp>
      <p:sp>
        <p:nvSpPr>
          <p:cNvPr id="8" name="Rectangle: Rounded Corners 7">
            <a:extLst>
              <a:ext uri="{FF2B5EF4-FFF2-40B4-BE49-F238E27FC236}">
                <a16:creationId xmlns:a16="http://schemas.microsoft.com/office/drawing/2014/main" id="{C41C9928-8C55-B41C-F3D6-B52B27A57CA5}"/>
              </a:ext>
            </a:extLst>
          </p:cNvPr>
          <p:cNvSpPr/>
          <p:nvPr/>
        </p:nvSpPr>
        <p:spPr>
          <a:xfrm>
            <a:off x="906801" y="2403525"/>
            <a:ext cx="8999989" cy="1362270"/>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lumMod val="95000"/>
                    <a:lumOff val="5000"/>
                  </a:schemeClr>
                </a:solidFill>
                <a:latin typeface="Arial" panose="020B0604020202020204" pitchFamily="34" charset="0"/>
                <a:cs typeface="Arial" panose="020B0604020202020204" pitchFamily="34" charset="0"/>
              </a:rPr>
              <a:t>Les outils d’IAg utilisent différents types de données pour entraîner les algorithmes : </a:t>
            </a:r>
          </a:p>
          <a:p>
            <a:pPr marL="285750" indent="-285750">
              <a:buFont typeface="Arial" panose="020B0604020202020204" pitchFamily="34" charset="0"/>
              <a:buChar char="•"/>
            </a:pPr>
            <a:r>
              <a:rPr lang="fr-FR" sz="1500" dirty="0">
                <a:solidFill>
                  <a:schemeClr val="tx1">
                    <a:lumMod val="95000"/>
                    <a:lumOff val="5000"/>
                  </a:schemeClr>
                </a:solidFill>
                <a:latin typeface="Arial" panose="020B0604020202020204" pitchFamily="34" charset="0"/>
                <a:cs typeface="Arial" panose="020B0604020202020204" pitchFamily="34" charset="0"/>
              </a:rPr>
              <a:t>Massivement des données collectées en ligne (Wikipédia par ex.)</a:t>
            </a:r>
          </a:p>
          <a:p>
            <a:pPr marL="285750" indent="-285750">
              <a:buFont typeface="Arial" panose="020B0604020202020204" pitchFamily="34" charset="0"/>
              <a:buChar char="•"/>
            </a:pPr>
            <a:r>
              <a:rPr lang="fr-FR" sz="1500" dirty="0">
                <a:solidFill>
                  <a:schemeClr val="tx1">
                    <a:lumMod val="95000"/>
                    <a:lumOff val="5000"/>
                  </a:schemeClr>
                </a:solidFill>
                <a:latin typeface="Arial" panose="020B0604020202020204" pitchFamily="34" charset="0"/>
                <a:cs typeface="Arial" panose="020B0604020202020204" pitchFamily="34" charset="0"/>
              </a:rPr>
              <a:t>Mais aussi les données issues des conversations des personnes utilisatrices qui améliorent l’outil. </a:t>
            </a:r>
          </a:p>
        </p:txBody>
      </p:sp>
      <p:sp>
        <p:nvSpPr>
          <p:cNvPr id="10" name="Rectangle: Rounded Corners 9">
            <a:extLst>
              <a:ext uri="{FF2B5EF4-FFF2-40B4-BE49-F238E27FC236}">
                <a16:creationId xmlns:a16="http://schemas.microsoft.com/office/drawing/2014/main" id="{0822C746-2A31-52C6-17D9-DC5CDA2A4B01}"/>
              </a:ext>
            </a:extLst>
          </p:cNvPr>
          <p:cNvSpPr/>
          <p:nvPr/>
        </p:nvSpPr>
        <p:spPr>
          <a:xfrm>
            <a:off x="906801" y="2146233"/>
            <a:ext cx="8999989" cy="648799"/>
          </a:xfrm>
          <a:prstGeom prst="roundRect">
            <a:avLst>
              <a:gd name="adj" fmla="val 16380"/>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dirty="0">
                <a:solidFill>
                  <a:srgbClr val="158189"/>
                </a:solidFill>
                <a:latin typeface="Arial" panose="020B0604020202020204" pitchFamily="34" charset="0"/>
                <a:ea typeface="Helvetica Neue"/>
                <a:cs typeface="Arial" panose="020B0604020202020204" pitchFamily="34" charset="0"/>
                <a:sym typeface="Helvetica Neue"/>
              </a:rPr>
              <a:t>Poursuivons avec l’entraînement/l’apprentissage</a:t>
            </a:r>
          </a:p>
        </p:txBody>
      </p:sp>
    </p:spTree>
    <p:extLst>
      <p:ext uri="{BB962C8B-B14F-4D97-AF65-F5344CB8AC3E}">
        <p14:creationId xmlns:p14="http://schemas.microsoft.com/office/powerpoint/2010/main" val="1824418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par>
                                <p:cTn id="19" presetID="64" presetClass="path" presetSubtype="0" accel="50000" decel="50000" fill="hold" grpId="1" nodeType="withEffect">
                                  <p:stCondLst>
                                    <p:cond delay="750"/>
                                  </p:stCondLst>
                                  <p:childTnLst>
                                    <p:animMotion origin="layout" path="M 6.25E-7 -2.22222E-6 L 6.25E-7 -0.05162 " pathEditMode="relative" rAng="0" ptsTypes="AA">
                                      <p:cBhvr>
                                        <p:cTn id="20" dur="1000" spd="-100000" fill="hold"/>
                                        <p:tgtEl>
                                          <p:spTgt spid="8"/>
                                        </p:tgtEl>
                                        <p:attrNameLst>
                                          <p:attrName>ppt_x</p:attrName>
                                          <p:attrName>ppt_y</p:attrName>
                                        </p:attrNameLst>
                                      </p:cBhvr>
                                      <p:rCtr x="0" y="-2593"/>
                                    </p:animMotion>
                                  </p:childTnLst>
                                </p:cTn>
                              </p:par>
                              <p:par>
                                <p:cTn id="21" presetID="10" presetClass="entr" presetSubtype="0" fill="hold" grpId="0" nodeType="withEffect">
                                  <p:stCondLst>
                                    <p:cond delay="12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par>
                                <p:cTn id="24" presetID="64" presetClass="path" presetSubtype="0" accel="50000" decel="50000" fill="hold" grpId="1" nodeType="withEffect">
                                  <p:stCondLst>
                                    <p:cond delay="1250"/>
                                  </p:stCondLst>
                                  <p:childTnLst>
                                    <p:animMotion origin="layout" path="M 6.25E-7 -2.96296E-6 L 6.25E-7 -0.05162 " pathEditMode="relative" rAng="0" ptsTypes="AA">
                                      <p:cBhvr>
                                        <p:cTn id="25" dur="1000" spd="-100000" fill="hold"/>
                                        <p:tgtEl>
                                          <p:spTgt spid="12"/>
                                        </p:tgtEl>
                                        <p:attrNameLst>
                                          <p:attrName>ppt_x</p:attrName>
                                          <p:attrName>ppt_y</p:attrName>
                                        </p:attrNameLst>
                                      </p:cBhvr>
                                      <p:rCtr x="0" y="-2593"/>
                                    </p:animMotion>
                                  </p:childTnLst>
                                </p:cTn>
                              </p:par>
                              <p:par>
                                <p:cTn id="26" presetID="10" presetClass="entr" presetSubtype="0" fill="hold" grpId="0" nodeType="withEffect">
                                  <p:stCondLst>
                                    <p:cond delay="175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childTnLst>
                                </p:cTn>
                              </p:par>
                              <p:par>
                                <p:cTn id="29" presetID="64" presetClass="path" presetSubtype="0" accel="50000" decel="50000" fill="hold" grpId="1" nodeType="withEffect">
                                  <p:stCondLst>
                                    <p:cond delay="1750"/>
                                  </p:stCondLst>
                                  <p:childTnLst>
                                    <p:animMotion origin="layout" path="M 6.25E-7 -3.7037E-6 L 6.25E-7 -0.05162 " pathEditMode="relative" rAng="0" ptsTypes="AA">
                                      <p:cBhvr>
                                        <p:cTn id="30" dur="1000" spd="-100000" fill="hold"/>
                                        <p:tgtEl>
                                          <p:spTgt spid="11"/>
                                        </p:tgtEl>
                                        <p:attrNameLst>
                                          <p:attrName>ppt_x</p:attrName>
                                          <p:attrName>ppt_y</p:attrName>
                                        </p:attrNameLst>
                                      </p:cBhvr>
                                      <p:rCtr x="0" y="-2593"/>
                                    </p:animMotion>
                                  </p:childTnLst>
                                </p:cTn>
                              </p:par>
                              <p:par>
                                <p:cTn id="31" presetID="10" presetClass="entr" presetSubtype="0" fill="hold" grpId="0" nodeType="withEffect">
                                  <p:stCondLst>
                                    <p:cond delay="175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4" grpId="0"/>
      <p:bldP spid="8" grpId="0" animBg="1"/>
      <p:bldP spid="8" grpId="1"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5D4D5E4-EA55-1529-A9BC-BEFFA86F88CB}"/>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38AECA16-152A-5BE4-93A7-4FECB68E631E}"/>
              </a:ext>
            </a:extLst>
          </p:cNvPr>
          <p:cNvSpPr/>
          <p:nvPr/>
        </p:nvSpPr>
        <p:spPr>
          <a:xfrm>
            <a:off x="8101680" y="2832868"/>
            <a:ext cx="3235932"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BB9FEC2-670E-9F1F-A576-C790A7EFD890}"/>
              </a:ext>
            </a:extLst>
          </p:cNvPr>
          <p:cNvSpPr/>
          <p:nvPr/>
        </p:nvSpPr>
        <p:spPr>
          <a:xfrm>
            <a:off x="6135483" y="3494545"/>
            <a:ext cx="5202128"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CFBC492-EC11-7BC3-6D75-302EB025910F}"/>
              </a:ext>
            </a:extLst>
          </p:cNvPr>
          <p:cNvSpPr txBox="1"/>
          <p:nvPr/>
        </p:nvSpPr>
        <p:spPr>
          <a:xfrm>
            <a:off x="0" y="0"/>
            <a:ext cx="12192000" cy="1769715"/>
          </a:xfrm>
          <a:prstGeom prst="rect">
            <a:avLst/>
          </a:prstGeom>
          <a:noFill/>
        </p:spPr>
        <p:txBody>
          <a:bodyPr wrap="square" lIns="914400" tIns="914400" rIns="914400" bIns="228600" rtlCol="0">
            <a:spAutoFit/>
          </a:bodyPr>
          <a:lstStyle/>
          <a:p>
            <a:r>
              <a:rPr lang="fr-FR" sz="4000" dirty="0">
                <a:latin typeface="Arial" panose="020B0604020202020204" pitchFamily="34" charset="0"/>
                <a:ea typeface="Calibri" panose="020F0502020204030204" pitchFamily="34" charset="0"/>
                <a:cs typeface="Arial" panose="020B0604020202020204" pitchFamily="34" charset="0"/>
              </a:rPr>
              <a:t>Et si…</a:t>
            </a:r>
          </a:p>
        </p:txBody>
      </p:sp>
      <p:pic>
        <p:nvPicPr>
          <p:cNvPr id="5" name="Graphic 4">
            <a:extLst>
              <a:ext uri="{FF2B5EF4-FFF2-40B4-BE49-F238E27FC236}">
                <a16:creationId xmlns:a16="http://schemas.microsoft.com/office/drawing/2014/main" id="{1D14C1C1-5644-0D13-DB77-FF2474CF81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66532" y="1940921"/>
            <a:ext cx="2381250" cy="3095625"/>
          </a:xfrm>
          <a:prstGeom prst="rect">
            <a:avLst/>
          </a:prstGeom>
        </p:spPr>
      </p:pic>
      <p:pic>
        <p:nvPicPr>
          <p:cNvPr id="9" name="Graphic 8">
            <a:extLst>
              <a:ext uri="{FF2B5EF4-FFF2-40B4-BE49-F238E27FC236}">
                <a16:creationId xmlns:a16="http://schemas.microsoft.com/office/drawing/2014/main" id="{5DB9DD36-4B18-5653-AD87-624CBC2120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9787" y="2454866"/>
            <a:ext cx="2619375" cy="4286250"/>
          </a:xfrm>
          <a:prstGeom prst="rect">
            <a:avLst/>
          </a:prstGeom>
        </p:spPr>
      </p:pic>
      <p:pic>
        <p:nvPicPr>
          <p:cNvPr id="8" name="Graphic 7">
            <a:extLst>
              <a:ext uri="{FF2B5EF4-FFF2-40B4-BE49-F238E27FC236}">
                <a16:creationId xmlns:a16="http://schemas.microsoft.com/office/drawing/2014/main" id="{EC81B63C-2EF3-1676-DFD7-25FD4C166A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79165" y="5835521"/>
            <a:ext cx="1428750" cy="952500"/>
          </a:xfrm>
          <a:prstGeom prst="rect">
            <a:avLst/>
          </a:prstGeom>
        </p:spPr>
      </p:pic>
      <p:pic>
        <p:nvPicPr>
          <p:cNvPr id="13" name="Graphic 12">
            <a:extLst>
              <a:ext uri="{FF2B5EF4-FFF2-40B4-BE49-F238E27FC236}">
                <a16:creationId xmlns:a16="http://schemas.microsoft.com/office/drawing/2014/main" id="{AF5BB170-4E33-4B90-3976-7951B81FCD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79693" y="464013"/>
            <a:ext cx="3185364" cy="1990853"/>
          </a:xfrm>
          <a:prstGeom prst="rect">
            <a:avLst/>
          </a:prstGeom>
        </p:spPr>
      </p:pic>
      <p:pic>
        <p:nvPicPr>
          <p:cNvPr id="23" name="Graphic 22">
            <a:extLst>
              <a:ext uri="{FF2B5EF4-FFF2-40B4-BE49-F238E27FC236}">
                <a16:creationId xmlns:a16="http://schemas.microsoft.com/office/drawing/2014/main" id="{3522E7B0-35E2-77F3-9A72-D0486192C20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76590" y="4597991"/>
            <a:ext cx="2869391" cy="1912927"/>
          </a:xfrm>
          <a:prstGeom prst="rect">
            <a:avLst/>
          </a:prstGeom>
        </p:spPr>
      </p:pic>
      <p:sp>
        <p:nvSpPr>
          <p:cNvPr id="4" name="TextBox 3">
            <a:extLst>
              <a:ext uri="{FF2B5EF4-FFF2-40B4-BE49-F238E27FC236}">
                <a16:creationId xmlns:a16="http://schemas.microsoft.com/office/drawing/2014/main" id="{413F9732-BC40-7D1C-7EC0-94BEE64C5FCD}"/>
              </a:ext>
            </a:extLst>
          </p:cNvPr>
          <p:cNvSpPr txBox="1"/>
          <p:nvPr/>
        </p:nvSpPr>
        <p:spPr>
          <a:xfrm>
            <a:off x="0" y="2626072"/>
            <a:ext cx="12192000" cy="4231928"/>
          </a:xfrm>
          <a:prstGeom prst="rect">
            <a:avLst/>
          </a:prstGeom>
          <a:noFill/>
        </p:spPr>
        <p:txBody>
          <a:bodyPr wrap="square" lIns="914400" tIns="228600" rIns="914400" bIns="914400" rtlCol="0">
            <a:spAutoFit/>
          </a:bodyPr>
          <a:lstStyle/>
          <a:p>
            <a:pPr algn="r"/>
            <a:r>
              <a:rPr lang="fr-FR" sz="4000" dirty="0">
                <a:latin typeface="Arial" panose="020B0604020202020204" pitchFamily="34" charset="0"/>
                <a:ea typeface="Calibri" panose="020F0502020204030204" pitchFamily="34" charset="0"/>
                <a:cs typeface="Arial" panose="020B0604020202020204" pitchFamily="34" charset="0"/>
              </a:rPr>
              <a:t>on décodait </a:t>
            </a:r>
            <a:r>
              <a:rPr lang="fr-FR" sz="4000" b="1" dirty="0">
                <a:latin typeface="Arial" panose="020B0604020202020204" pitchFamily="34" charset="0"/>
                <a:ea typeface="Calibri" panose="020F0502020204030204" pitchFamily="34" charset="0"/>
                <a:cs typeface="Arial" panose="020B0604020202020204" pitchFamily="34" charset="0"/>
              </a:rPr>
              <a:t>l’intelligence </a:t>
            </a:r>
          </a:p>
          <a:p>
            <a:pPr algn="r"/>
            <a:r>
              <a:rPr lang="fr-FR" sz="4000" b="1" dirty="0">
                <a:latin typeface="Arial" panose="020B0604020202020204" pitchFamily="34" charset="0"/>
                <a:ea typeface="Calibri" panose="020F0502020204030204" pitchFamily="34" charset="0"/>
                <a:cs typeface="Arial" panose="020B0604020202020204" pitchFamily="34" charset="0"/>
              </a:rPr>
              <a:t>artificielle générative </a:t>
            </a:r>
          </a:p>
          <a:p>
            <a:pPr algn="r"/>
            <a:r>
              <a:rPr lang="fr-FR" sz="4000" dirty="0">
                <a:latin typeface="Arial" panose="020B0604020202020204" pitchFamily="34" charset="0"/>
                <a:ea typeface="Calibri" panose="020F0502020204030204" pitchFamily="34" charset="0"/>
                <a:cs typeface="Arial" panose="020B0604020202020204" pitchFamily="34" charset="0"/>
              </a:rPr>
              <a:t>pour mieux choisir</a:t>
            </a:r>
          </a:p>
          <a:p>
            <a:pPr algn="r"/>
            <a:r>
              <a:rPr lang="fr-FR" sz="4000" dirty="0">
                <a:latin typeface="Arial" panose="020B0604020202020204" pitchFamily="34" charset="0"/>
                <a:ea typeface="Calibri" panose="020F0502020204030204" pitchFamily="34" charset="0"/>
                <a:cs typeface="Arial" panose="020B0604020202020204" pitchFamily="34" charset="0"/>
              </a:rPr>
              <a:t>comment s’en </a:t>
            </a:r>
          </a:p>
          <a:p>
            <a:pPr algn="r"/>
            <a:r>
              <a:rPr lang="fr-FR" sz="4000" dirty="0">
                <a:latin typeface="Arial" panose="020B0604020202020204" pitchFamily="34" charset="0"/>
                <a:ea typeface="Calibri" panose="020F0502020204030204" pitchFamily="34" charset="0"/>
                <a:cs typeface="Arial" panose="020B0604020202020204" pitchFamily="34" charset="0"/>
              </a:rPr>
              <a:t>servir ?</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9198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42" presetClass="path" presetSubtype="0" accel="50000" decel="50000" fill="hold" grpId="1" nodeType="withEffect">
                                  <p:stCondLst>
                                    <p:cond delay="1000"/>
                                  </p:stCondLst>
                                  <p:childTnLst>
                                    <p:animMotion origin="layout" path="M 0 4.81481E-6 L 0 0.05949 " pathEditMode="relative" rAng="0" ptsTypes="AA">
                                      <p:cBhvr>
                                        <p:cTn id="12" dur="1000" spd="-100000" fill="hold"/>
                                        <p:tgtEl>
                                          <p:spTgt spid="4"/>
                                        </p:tgtEl>
                                        <p:attrNameLst>
                                          <p:attrName>ppt_x</p:attrName>
                                          <p:attrName>ppt_y</p:attrName>
                                        </p:attrNameLst>
                                      </p:cBhvr>
                                      <p:rCtr x="0" y="2963"/>
                                    </p:animMotion>
                                  </p:childTnLst>
                                </p:cTn>
                              </p:par>
                              <p:par>
                                <p:cTn id="13" presetID="10" presetClass="entr" presetSubtype="0" fill="hold" nodeType="withEffect">
                                  <p:stCondLst>
                                    <p:cond delay="25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63" presetClass="path" presetSubtype="0" accel="50000" decel="50000" fill="hold" nodeType="withEffect">
                                  <p:stCondLst>
                                    <p:cond delay="250"/>
                                  </p:stCondLst>
                                  <p:childTnLst>
                                    <p:animMotion origin="layout" path="M 0 0 L 0.25 0 E" pathEditMode="relative" ptsTypes="">
                                      <p:cBhvr>
                                        <p:cTn id="17" dur="1000" spd="-100000" fill="hold"/>
                                        <p:tgtEl>
                                          <p:spTgt spid="13"/>
                                        </p:tgtEl>
                                        <p:attrNameLst>
                                          <p:attrName>ppt_x</p:attrName>
                                          <p:attrName>ppt_y</p:attrName>
                                        </p:attrNameLst>
                                      </p:cBhvr>
                                    </p:animMotion>
                                  </p:childTnLst>
                                </p:cTn>
                              </p:par>
                              <p:par>
                                <p:cTn id="18" presetID="10" presetClass="entr" presetSubtype="0" fill="hold" nodeType="withEffect">
                                  <p:stCondLst>
                                    <p:cond delay="25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childTnLst>
                                </p:cTn>
                              </p:par>
                              <p:par>
                                <p:cTn id="21" presetID="42" presetClass="path" presetSubtype="0" accel="50000" decel="50000" fill="hold" nodeType="withEffect">
                                  <p:stCondLst>
                                    <p:cond delay="250"/>
                                  </p:stCondLst>
                                  <p:childTnLst>
                                    <p:animMotion origin="layout" path="M 5E-6 -2.22222E-6 L 5E-6 0.14167 " pathEditMode="relative" rAng="0" ptsTypes="AA">
                                      <p:cBhvr>
                                        <p:cTn id="22" dur="1000" spd="-100000" fill="hold"/>
                                        <p:tgtEl>
                                          <p:spTgt spid="23"/>
                                        </p:tgtEl>
                                        <p:attrNameLst>
                                          <p:attrName>ppt_x</p:attrName>
                                          <p:attrName>ppt_y</p:attrName>
                                        </p:attrNameLst>
                                      </p:cBhvr>
                                      <p:rCtr x="0" y="7083"/>
                                    </p:animMotion>
                                  </p:childTnLst>
                                </p:cTn>
                              </p:par>
                              <p:par>
                                <p:cTn id="23" presetID="10" presetClass="entr" presetSubtype="0" fill="hold" nodeType="withEffect">
                                  <p:stCondLst>
                                    <p:cond delay="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childTnLst>
                                </p:cTn>
                              </p:par>
                              <p:par>
                                <p:cTn id="26" presetID="42" presetClass="path" presetSubtype="0" accel="50000" decel="50000" fill="hold" nodeType="withEffect">
                                  <p:stCondLst>
                                    <p:cond delay="500"/>
                                  </p:stCondLst>
                                  <p:childTnLst>
                                    <p:animMotion origin="layout" path="M -2.91667E-6 -3.7037E-7 L -2.91667E-6 0.1037 " pathEditMode="relative" rAng="0" ptsTypes="AA">
                                      <p:cBhvr>
                                        <p:cTn id="27" dur="1000" spd="-100000" fill="hold"/>
                                        <p:tgtEl>
                                          <p:spTgt spid="8"/>
                                        </p:tgtEl>
                                        <p:attrNameLst>
                                          <p:attrName>ppt_x</p:attrName>
                                          <p:attrName>ppt_y</p:attrName>
                                        </p:attrNameLst>
                                      </p:cBhvr>
                                      <p:rCtr x="0" y="5185"/>
                                    </p:animMotion>
                                  </p:childTnLst>
                                </p:cTn>
                              </p:par>
                              <p:par>
                                <p:cTn id="28" presetID="10" presetClass="entr" presetSubtype="0" fill="hold" nodeType="withEffect">
                                  <p:stCondLst>
                                    <p:cond delay="75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childTnLst>
                                </p:cTn>
                              </p:par>
                              <p:par>
                                <p:cTn id="31" presetID="63" presetClass="path" presetSubtype="0" accel="50000" decel="50000" fill="hold" nodeType="withEffect">
                                  <p:stCondLst>
                                    <p:cond delay="750"/>
                                  </p:stCondLst>
                                  <p:childTnLst>
                                    <p:animMotion origin="layout" path="M -3.125E-6 3.7037E-6 L 0.11107 3.7037E-6 " pathEditMode="relative" rAng="0" ptsTypes="AA">
                                      <p:cBhvr>
                                        <p:cTn id="32" dur="1000" spd="-100000" fill="hold"/>
                                        <p:tgtEl>
                                          <p:spTgt spid="5"/>
                                        </p:tgtEl>
                                        <p:attrNameLst>
                                          <p:attrName>ppt_x</p:attrName>
                                          <p:attrName>ppt_y</p:attrName>
                                        </p:attrNameLst>
                                      </p:cBhvr>
                                      <p:rCtr x="5547" y="0"/>
                                    </p:animMotion>
                                  </p:childTnLst>
                                </p:cTn>
                              </p:par>
                              <p:par>
                                <p:cTn id="33" presetID="10" presetClass="entr" presetSubtype="0" fill="hold" nodeType="withEffect">
                                  <p:stCondLst>
                                    <p:cond delay="75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par>
                                <p:cTn id="36" presetID="35" presetClass="path" presetSubtype="0" accel="50000" decel="50000" fill="hold" nodeType="withEffect">
                                  <p:stCondLst>
                                    <p:cond delay="750"/>
                                  </p:stCondLst>
                                  <p:childTnLst>
                                    <p:animMotion origin="layout" path="M -1.04167E-6 -3.7037E-7 L -0.15404 -3.7037E-7 " pathEditMode="relative" rAng="0" ptsTypes="AA">
                                      <p:cBhvr>
                                        <p:cTn id="37" dur="1000" spd="-100000" fill="hold"/>
                                        <p:tgtEl>
                                          <p:spTgt spid="9"/>
                                        </p:tgtEl>
                                        <p:attrNameLst>
                                          <p:attrName>ppt_x</p:attrName>
                                          <p:attrName>ppt_y</p:attrName>
                                        </p:attrNameLst>
                                      </p:cBhvr>
                                      <p:rCtr x="-7708" y="0"/>
                                    </p:animMotion>
                                  </p:childTnLst>
                                </p:cTn>
                              </p:par>
                              <p:par>
                                <p:cTn id="38" presetID="22" presetClass="entr" presetSubtype="8" fill="hold" grpId="0" nodeType="withEffect">
                                  <p:stCondLst>
                                    <p:cond delay="200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par>
                                <p:cTn id="41" presetID="22" presetClass="entr" presetSubtype="8" fill="hold" grpId="0" nodeType="withEffect">
                                  <p:stCondLst>
                                    <p:cond delay="250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 grpId="0" build="p"/>
      <p:bldP spid="4" grpId="0" uiExpand="1"/>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72984C4-8CCF-6F40-E930-58BBE77D310E}"/>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F7FE527-D2D0-7E6A-EF0B-D5102A0980A9}"/>
              </a:ext>
            </a:extLst>
          </p:cNvPr>
          <p:cNvSpPr/>
          <p:nvPr/>
        </p:nvSpPr>
        <p:spPr>
          <a:xfrm>
            <a:off x="906800" y="4296038"/>
            <a:ext cx="8999989" cy="1362270"/>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Cette approche est utilisée dans certains agents conversationnels basés sur les GML afin d’affiner leurs réponses pour les rendre plus pertinentes et alignées avec les attentes humaines. </a:t>
            </a:r>
          </a:p>
        </p:txBody>
      </p:sp>
      <p:pic>
        <p:nvPicPr>
          <p:cNvPr id="3" name="Graphic 8">
            <a:extLst>
              <a:ext uri="{FF2B5EF4-FFF2-40B4-BE49-F238E27FC236}">
                <a16:creationId xmlns:a16="http://schemas.microsoft.com/office/drawing/2014/main" id="{58C24653-4914-8083-206D-7870BC51B93C}"/>
              </a:ext>
            </a:extLst>
          </p:cNvPr>
          <p:cNvPicPr>
            <a:picLocks noChangeAspect="1"/>
          </p:cNvPicPr>
          <p:nvPr/>
        </p:nvPicPr>
        <p:blipFill>
          <a:blip r:embed="rId3">
            <a:extLst>
              <a:ext uri="{96DAC541-7B7A-43D3-8B79-37D633B846F1}">
                <asvg:svgBlip xmlns:asvg="http://schemas.microsoft.com/office/drawing/2016/SVG/main" r:embed="rId4"/>
              </a:ext>
            </a:extLst>
          </a:blip>
          <a:srcRect l="1" t="2975" r="40250"/>
          <a:stretch>
            <a:fillRect/>
          </a:stretch>
        </p:blipFill>
        <p:spPr>
          <a:xfrm>
            <a:off x="9007971" y="0"/>
            <a:ext cx="3184030" cy="4431820"/>
          </a:xfrm>
          <a:prstGeom prst="rect">
            <a:avLst/>
          </a:prstGeom>
        </p:spPr>
      </p:pic>
      <p:sp>
        <p:nvSpPr>
          <p:cNvPr id="2" name="TextBox 1">
            <a:extLst>
              <a:ext uri="{FF2B5EF4-FFF2-40B4-BE49-F238E27FC236}">
                <a16:creationId xmlns:a16="http://schemas.microsoft.com/office/drawing/2014/main" id="{453089EC-E097-3F38-2751-7814EB1FD7A8}"/>
              </a:ext>
            </a:extLst>
          </p:cNvPr>
          <p:cNvSpPr txBox="1"/>
          <p:nvPr/>
        </p:nvSpPr>
        <p:spPr>
          <a:xfrm>
            <a:off x="0" y="0"/>
            <a:ext cx="12192000" cy="2539157"/>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ajuster les réponses des agents conversationnels pour mieux répondre aux attentes humaines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604C348C-BC3F-7AAF-5AB0-AB8593763FAF}"/>
              </a:ext>
            </a:extLst>
          </p:cNvPr>
          <p:cNvGrpSpPr/>
          <p:nvPr/>
        </p:nvGrpSpPr>
        <p:grpSpPr>
          <a:xfrm>
            <a:off x="9853735" y="0"/>
            <a:ext cx="2859708" cy="6858000"/>
            <a:chOff x="9853735" y="0"/>
            <a:chExt cx="2859708" cy="6858000"/>
          </a:xfrm>
        </p:grpSpPr>
        <p:sp>
          <p:nvSpPr>
            <p:cNvPr id="11" name="Right Triangle 10">
              <a:extLst>
                <a:ext uri="{FF2B5EF4-FFF2-40B4-BE49-F238E27FC236}">
                  <a16:creationId xmlns:a16="http://schemas.microsoft.com/office/drawing/2014/main" id="{37178086-39EA-F366-F060-D61EAD009EE2}"/>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4EC29E9-4FBB-A07D-740B-B4CB787512E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853735" y="4170475"/>
              <a:ext cx="2859708" cy="2451176"/>
            </a:xfrm>
            <a:prstGeom prst="rect">
              <a:avLst/>
            </a:prstGeom>
          </p:spPr>
        </p:pic>
      </p:grpSp>
      <p:sp>
        <p:nvSpPr>
          <p:cNvPr id="5" name="ZoneTexte 4">
            <a:extLst>
              <a:ext uri="{FF2B5EF4-FFF2-40B4-BE49-F238E27FC236}">
                <a16:creationId xmlns:a16="http://schemas.microsoft.com/office/drawing/2014/main" id="{3C8390B0-489F-F4E9-4F51-8C46BC5D752D}"/>
              </a:ext>
            </a:extLst>
          </p:cNvPr>
          <p:cNvSpPr txBox="1"/>
          <p:nvPr/>
        </p:nvSpPr>
        <p:spPr>
          <a:xfrm>
            <a:off x="906800" y="5782412"/>
            <a:ext cx="6549080" cy="246221"/>
          </a:xfrm>
          <a:prstGeom prst="rect">
            <a:avLst/>
          </a:prstGeom>
          <a:noFill/>
        </p:spPr>
        <p:txBody>
          <a:bodyPr wrap="square">
            <a:spAutoFit/>
          </a:bodyPr>
          <a:lstStyle/>
          <a:p>
            <a:r>
              <a:rPr lang="fr-FR" sz="1000" dirty="0">
                <a:latin typeface="Arial" panose="020B0604020202020204" pitchFamily="34" charset="0"/>
                <a:cs typeface="Arial" panose="020B0604020202020204" pitchFamily="34" charset="0"/>
              </a:rPr>
              <a:t>(CNIL, s. </a:t>
            </a:r>
            <a:r>
              <a:rPr lang="fr-FR" sz="1000" dirty="0" err="1">
                <a:latin typeface="Arial" panose="020B0604020202020204" pitchFamily="34" charset="0"/>
                <a:cs typeface="Arial" panose="020B0604020202020204" pitchFamily="34" charset="0"/>
              </a:rPr>
              <a:t>d.a</a:t>
            </a:r>
            <a:r>
              <a:rPr lang="fr-FR" sz="1000" dirty="0">
                <a:latin typeface="Arial" panose="020B0604020202020204" pitchFamily="34" charset="0"/>
                <a:cs typeface="Arial" panose="020B0604020202020204" pitchFamily="34" charset="0"/>
              </a:rPr>
              <a:t> ; OBVIA, 2025)</a:t>
            </a:r>
          </a:p>
        </p:txBody>
      </p:sp>
      <p:sp>
        <p:nvSpPr>
          <p:cNvPr id="4" name="Rectangle: Rounded Corners 3">
            <a:extLst>
              <a:ext uri="{FF2B5EF4-FFF2-40B4-BE49-F238E27FC236}">
                <a16:creationId xmlns:a16="http://schemas.microsoft.com/office/drawing/2014/main" id="{8433252B-91E0-095E-6045-F18DCD1032A4}"/>
              </a:ext>
            </a:extLst>
          </p:cNvPr>
          <p:cNvSpPr/>
          <p:nvPr/>
        </p:nvSpPr>
        <p:spPr>
          <a:xfrm>
            <a:off x="906801" y="3947978"/>
            <a:ext cx="8999989" cy="985443"/>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Cela permet </a:t>
            </a:r>
            <a:r>
              <a:rPr lang="fr-FR" sz="1500" b="1" dirty="0">
                <a:solidFill>
                  <a:schemeClr val="tx1"/>
                </a:solidFill>
                <a:latin typeface="Arial" panose="020B0604020202020204" pitchFamily="34" charset="0"/>
                <a:cs typeface="Arial" panose="020B0604020202020204" pitchFamily="34" charset="0"/>
              </a:rPr>
              <a:t>d’intégrer des nuances importantes, comme des valeurs morales et des principes fondamentaux</a:t>
            </a:r>
            <a:r>
              <a:rPr lang="fr-FR" sz="1500" dirty="0">
                <a:solidFill>
                  <a:schemeClr val="tx1"/>
                </a:solidFill>
                <a:latin typeface="Arial" panose="020B0604020202020204" pitchFamily="34" charset="0"/>
                <a:cs typeface="Arial" panose="020B0604020202020204" pitchFamily="34" charset="0"/>
              </a:rPr>
              <a:t>, que l’IA ne peut pas déduire seule à partir des données.</a:t>
            </a:r>
          </a:p>
        </p:txBody>
      </p:sp>
      <p:sp>
        <p:nvSpPr>
          <p:cNvPr id="6" name="Rectangle: Rounded Corners 5">
            <a:extLst>
              <a:ext uri="{FF2B5EF4-FFF2-40B4-BE49-F238E27FC236}">
                <a16:creationId xmlns:a16="http://schemas.microsoft.com/office/drawing/2014/main" id="{C7FFC88B-5E3C-6BE0-1079-CFAD1C746F47}"/>
              </a:ext>
            </a:extLst>
          </p:cNvPr>
          <p:cNvSpPr/>
          <p:nvPr/>
        </p:nvSpPr>
        <p:spPr>
          <a:xfrm>
            <a:off x="906801" y="3094951"/>
            <a:ext cx="8999989" cy="108762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L’apprentissage par renforcement est une méthode utilisée en IA où un modèle améliore ses réponses en recevant des commentaires et des évaluations d’utilisateurs humains. </a:t>
            </a:r>
          </a:p>
        </p:txBody>
      </p:sp>
      <p:sp>
        <p:nvSpPr>
          <p:cNvPr id="7" name="Rectangle: Rounded Corners 6">
            <a:extLst>
              <a:ext uri="{FF2B5EF4-FFF2-40B4-BE49-F238E27FC236}">
                <a16:creationId xmlns:a16="http://schemas.microsoft.com/office/drawing/2014/main" id="{B894AC69-40FA-EF1B-91E2-91632FD9A195}"/>
              </a:ext>
            </a:extLst>
          </p:cNvPr>
          <p:cNvSpPr/>
          <p:nvPr/>
        </p:nvSpPr>
        <p:spPr>
          <a:xfrm>
            <a:off x="906801" y="2650238"/>
            <a:ext cx="8999989" cy="836221"/>
          </a:xfrm>
          <a:prstGeom prst="roundRect">
            <a:avLst>
              <a:gd name="adj" fmla="val 11281"/>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dirty="0">
                <a:solidFill>
                  <a:srgbClr val="158189"/>
                </a:solidFill>
                <a:latin typeface="Arial" panose="020B0604020202020204" pitchFamily="34" charset="0"/>
                <a:ea typeface="Helvetica Neue"/>
                <a:cs typeface="Arial" panose="020B0604020202020204" pitchFamily="34" charset="0"/>
                <a:sym typeface="Helvetica Neue"/>
              </a:rPr>
              <a:t>Continuons avec l’entraînement/l’apprentissage par renforcement avec retours humains.</a:t>
            </a:r>
          </a:p>
        </p:txBody>
      </p:sp>
    </p:spTree>
    <p:extLst>
      <p:ext uri="{BB962C8B-B14F-4D97-AF65-F5344CB8AC3E}">
        <p14:creationId xmlns:p14="http://schemas.microsoft.com/office/powerpoint/2010/main" val="19552744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64" presetClass="path" presetSubtype="0" accel="50000" decel="50000" fill="hold" grpId="1" nodeType="withEffect">
                                  <p:stCondLst>
                                    <p:cond delay="750"/>
                                  </p:stCondLst>
                                  <p:childTnLst>
                                    <p:animMotion origin="layout" path="M 6.25E-7 4.44444E-6 L 6.25E-7 -0.05162 " pathEditMode="relative" rAng="0" ptsTypes="AA">
                                      <p:cBhvr>
                                        <p:cTn id="15" dur="1000" spd="-100000" fill="hold"/>
                                        <p:tgtEl>
                                          <p:spTgt spid="6"/>
                                        </p:tgtEl>
                                        <p:attrNameLst>
                                          <p:attrName>ppt_x</p:attrName>
                                          <p:attrName>ppt_y</p:attrName>
                                        </p:attrNameLst>
                                      </p:cBhvr>
                                      <p:rCtr x="0" y="-2593"/>
                                    </p:animMotion>
                                  </p:childTnLst>
                                </p:cTn>
                              </p:par>
                              <p:par>
                                <p:cTn id="16" presetID="10" presetClass="entr" presetSubtype="0" fill="hold" grpId="0" nodeType="withEffect">
                                  <p:stCondLst>
                                    <p:cond delay="125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par>
                                <p:cTn id="19" presetID="64" presetClass="path" presetSubtype="0" accel="50000" decel="50000" fill="hold" grpId="1" nodeType="withEffect">
                                  <p:stCondLst>
                                    <p:cond delay="1250"/>
                                  </p:stCondLst>
                                  <p:childTnLst>
                                    <p:animMotion origin="layout" path="M 6.25E-7 -3.7037E-6 L 6.25E-7 -0.05162 " pathEditMode="relative" rAng="0" ptsTypes="AA">
                                      <p:cBhvr>
                                        <p:cTn id="20" dur="1000" spd="-100000" fill="hold"/>
                                        <p:tgtEl>
                                          <p:spTgt spid="4"/>
                                        </p:tgtEl>
                                        <p:attrNameLst>
                                          <p:attrName>ppt_x</p:attrName>
                                          <p:attrName>ppt_y</p:attrName>
                                        </p:attrNameLst>
                                      </p:cBhvr>
                                      <p:rCtr x="0" y="-2593"/>
                                    </p:animMotion>
                                  </p:childTnLst>
                                </p:cTn>
                              </p:par>
                              <p:par>
                                <p:cTn id="21" presetID="10" presetClass="entr" presetSubtype="0" fill="hold" grpId="0" nodeType="withEffect">
                                  <p:stCondLst>
                                    <p:cond delay="175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par>
                                <p:cTn id="24" presetID="64" presetClass="path" presetSubtype="0" accel="50000" decel="50000" fill="hold" grpId="1" nodeType="withEffect">
                                  <p:stCondLst>
                                    <p:cond delay="1750"/>
                                  </p:stCondLst>
                                  <p:childTnLst>
                                    <p:animMotion origin="layout" path="M 6.25E-7 -4.44444E-6 L 6.25E-7 -0.05162 " pathEditMode="relative" rAng="0" ptsTypes="AA">
                                      <p:cBhvr>
                                        <p:cTn id="25" dur="1000" spd="-100000" fill="hold"/>
                                        <p:tgtEl>
                                          <p:spTgt spid="8"/>
                                        </p:tgtEl>
                                        <p:attrNameLst>
                                          <p:attrName>ppt_x</p:attrName>
                                          <p:attrName>ppt_y</p:attrName>
                                        </p:attrNameLst>
                                      </p:cBhvr>
                                      <p:rCtr x="0" y="-2593"/>
                                    </p:animMotion>
                                  </p:childTnLst>
                                </p:cTn>
                              </p:par>
                              <p:par>
                                <p:cTn id="26" presetID="10" presetClass="entr" presetSubtype="0" fill="hold" grpId="0" nodeType="withEffect">
                                  <p:stCondLst>
                                    <p:cond delay="17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2" presetClass="entr" presetSubtype="2" fill="hold" nodeType="withEffect">
                                  <p:stCondLst>
                                    <p:cond delay="20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2000"/>
                                        <p:tgtEl>
                                          <p:spTgt spid="10"/>
                                        </p:tgtEl>
                                        <p:attrNameLst>
                                          <p:attrName>ppt_x</p:attrName>
                                        </p:attrNameLst>
                                      </p:cBhvr>
                                      <p:tavLst>
                                        <p:tav tm="0">
                                          <p:val>
                                            <p:strVal val="#ppt_x+#ppt_w*1.125000"/>
                                          </p:val>
                                        </p:tav>
                                        <p:tav tm="100000">
                                          <p:val>
                                            <p:strVal val="#ppt_x"/>
                                          </p:val>
                                        </p:tav>
                                      </p:tavLst>
                                    </p:anim>
                                    <p:animEffect transition="in" filter="wipe(left)">
                                      <p:cBhvr>
                                        <p:cTn id="32" dur="2000"/>
                                        <p:tgtEl>
                                          <p:spTgt spid="10"/>
                                        </p:tgtEl>
                                      </p:cBhvr>
                                    </p:animEffect>
                                  </p:childTnLst>
                                </p:cTn>
                              </p:par>
                              <p:par>
                                <p:cTn id="33" presetID="10" presetClass="entr" presetSubtype="0" fill="hold" nodeType="withEffect">
                                  <p:stCondLst>
                                    <p:cond delay="100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childTnLst>
                                </p:cTn>
                              </p:par>
                              <p:par>
                                <p:cTn id="36" presetID="35" presetClass="path" presetSubtype="0" accel="50000" decel="50000" fill="hold" nodeType="withEffect">
                                  <p:stCondLst>
                                    <p:cond delay="1000"/>
                                  </p:stCondLst>
                                  <p:childTnLst>
                                    <p:animMotion origin="layout" path="M -1.04167E-6 2.59259E-6 L -0.06745 2.59259E-6 " pathEditMode="relative" rAng="0" ptsTypes="AA">
                                      <p:cBhvr>
                                        <p:cTn id="37" dur="1000" spd="-100000" fill="hold"/>
                                        <p:tgtEl>
                                          <p:spTgt spid="3"/>
                                        </p:tgtEl>
                                        <p:attrNameLst>
                                          <p:attrName>ppt_x</p:attrName>
                                          <p:attrName>ppt_y</p:attrName>
                                        </p:attrNameLst>
                                      </p:cBhvr>
                                      <p:rCtr x="-33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p:bldP spid="5" grpId="0"/>
      <p:bldP spid="4" grpId="0" animBg="1"/>
      <p:bldP spid="4" grpId="1" animBg="1"/>
      <p:bldP spid="6" grpId="0" animBg="1"/>
      <p:bldP spid="6" grpId="1"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48B33385-334A-FC0F-7888-8E14925A602C}"/>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9D76710A-22B8-3FFB-BCC1-811336B877EC}"/>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F66C0C24-90AB-7CAC-57C8-631813C5EAFA}"/>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transformait la classe en GML ?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9FDE1653-877F-6C22-118E-C00537FD38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52864" y="500480"/>
            <a:ext cx="8915202" cy="7641600"/>
          </a:xfrm>
          <a:prstGeom prst="rect">
            <a:avLst/>
          </a:prstGeom>
        </p:spPr>
      </p:pic>
      <p:pic>
        <p:nvPicPr>
          <p:cNvPr id="6" name="Graphic 5">
            <a:extLst>
              <a:ext uri="{FF2B5EF4-FFF2-40B4-BE49-F238E27FC236}">
                <a16:creationId xmlns:a16="http://schemas.microsoft.com/office/drawing/2014/main" id="{FAB7F97C-499F-734A-F069-7475CC52A27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874164" y="3700046"/>
            <a:ext cx="1810532" cy="2962690"/>
          </a:xfrm>
          <a:prstGeom prst="rect">
            <a:avLst/>
          </a:prstGeom>
        </p:spPr>
      </p:pic>
      <p:pic>
        <p:nvPicPr>
          <p:cNvPr id="7" name="Graphic 6">
            <a:extLst>
              <a:ext uri="{FF2B5EF4-FFF2-40B4-BE49-F238E27FC236}">
                <a16:creationId xmlns:a16="http://schemas.microsoft.com/office/drawing/2014/main" id="{AF836135-E405-293E-10F5-A2B975EE0D8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906960" y="3658732"/>
            <a:ext cx="3884793" cy="3329822"/>
          </a:xfrm>
          <a:prstGeom prst="rect">
            <a:avLst/>
          </a:prstGeom>
        </p:spPr>
      </p:pic>
      <p:sp>
        <p:nvSpPr>
          <p:cNvPr id="8" name="Rectangle: Rounded Corners 7">
            <a:extLst>
              <a:ext uri="{FF2B5EF4-FFF2-40B4-BE49-F238E27FC236}">
                <a16:creationId xmlns:a16="http://schemas.microsoft.com/office/drawing/2014/main" id="{9E6BCF44-2433-5056-22EA-743329A9B085}"/>
              </a:ext>
            </a:extLst>
          </p:cNvPr>
          <p:cNvSpPr/>
          <p:nvPr/>
        </p:nvSpPr>
        <p:spPr>
          <a:xfrm>
            <a:off x="916869" y="1962900"/>
            <a:ext cx="5379700" cy="753853"/>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Suivre les consignes qui vous sont remises.</a:t>
            </a:r>
          </a:p>
        </p:txBody>
      </p:sp>
      <p:sp>
        <p:nvSpPr>
          <p:cNvPr id="9" name="Rectangle: Rounded Corners 8">
            <a:extLst>
              <a:ext uri="{FF2B5EF4-FFF2-40B4-BE49-F238E27FC236}">
                <a16:creationId xmlns:a16="http://schemas.microsoft.com/office/drawing/2014/main" id="{C646DC2A-39A3-0D4F-B62A-A769BB96F5F6}"/>
              </a:ext>
            </a:extLst>
          </p:cNvPr>
          <p:cNvSpPr/>
          <p:nvPr/>
        </p:nvSpPr>
        <p:spPr>
          <a:xfrm>
            <a:off x="916870" y="1595386"/>
            <a:ext cx="5379700" cy="654641"/>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Se regrouper en équipe de 4-5 personnes.</a:t>
            </a:r>
          </a:p>
        </p:txBody>
      </p:sp>
    </p:spTree>
    <p:extLst>
      <p:ext uri="{BB962C8B-B14F-4D97-AF65-F5344CB8AC3E}">
        <p14:creationId xmlns:p14="http://schemas.microsoft.com/office/powerpoint/2010/main" val="2165250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64" presetClass="path" presetSubtype="0" accel="50000" decel="50000" fill="hold" grpId="1" nodeType="withEffect">
                                  <p:stCondLst>
                                    <p:cond delay="500"/>
                                  </p:stCondLst>
                                  <p:childTnLst>
                                    <p:animMotion origin="layout" path="M -3.33333E-6 -2.22222E-6 L -3.33333E-6 -0.05162 " pathEditMode="relative" rAng="0" ptsTypes="AA">
                                      <p:cBhvr>
                                        <p:cTn id="15" dur="1000" spd="-100000" fill="hold"/>
                                        <p:tgtEl>
                                          <p:spTgt spid="8"/>
                                        </p:tgtEl>
                                        <p:attrNameLst>
                                          <p:attrName>ppt_x</p:attrName>
                                          <p:attrName>ppt_y</p:attrName>
                                        </p:attrNameLst>
                                      </p:cBhvr>
                                      <p:rCtr x="0" y="-2593"/>
                                    </p:animMotion>
                                  </p:childTnLst>
                                </p:cTn>
                              </p:par>
                              <p:par>
                                <p:cTn id="16" presetID="10" presetClass="entr" presetSubtype="0" fill="hold" nodeType="with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par>
                                <p:cTn id="19" presetID="42" presetClass="path" presetSubtype="0" accel="50000" decel="50000" fill="hold" nodeType="withEffect">
                                  <p:stCondLst>
                                    <p:cond delay="500"/>
                                  </p:stCondLst>
                                  <p:childTnLst>
                                    <p:animMotion origin="layout" path="M -6.25E-7 -2.59259E-6 L -6.25E-7 0.25 " pathEditMode="relative" rAng="0" ptsTypes="AA">
                                      <p:cBhvr>
                                        <p:cTn id="20" dur="1000" spd="-100000" fill="hold"/>
                                        <p:tgtEl>
                                          <p:spTgt spid="5"/>
                                        </p:tgtEl>
                                        <p:attrNameLst>
                                          <p:attrName>ppt_x</p:attrName>
                                          <p:attrName>ppt_y</p:attrName>
                                        </p:attrNameLst>
                                      </p:cBhvr>
                                      <p:rCtr x="0" y="12500"/>
                                    </p:animMotion>
                                  </p:childTnLst>
                                </p:cTn>
                              </p:par>
                              <p:par>
                                <p:cTn id="21" presetID="10" presetClass="entr" presetSubtype="0" fill="hold" nodeType="with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par>
                                <p:cTn id="24" presetID="42" presetClass="path" presetSubtype="0" accel="50000" decel="50000" fill="hold" nodeType="withEffect">
                                  <p:stCondLst>
                                    <p:cond delay="1000"/>
                                  </p:stCondLst>
                                  <p:childTnLst>
                                    <p:animMotion origin="layout" path="M 4.16667E-7 4.44444E-6 L 4.16667E-7 0.19097 " pathEditMode="relative" rAng="0" ptsTypes="AA">
                                      <p:cBhvr>
                                        <p:cTn id="25" dur="1000" spd="-100000" fill="hold"/>
                                        <p:tgtEl>
                                          <p:spTgt spid="6"/>
                                        </p:tgtEl>
                                        <p:attrNameLst>
                                          <p:attrName>ppt_x</p:attrName>
                                          <p:attrName>ppt_y</p:attrName>
                                        </p:attrNameLst>
                                      </p:cBhvr>
                                      <p:rCtr x="0" y="9537"/>
                                    </p:animMotion>
                                  </p:childTnLst>
                                </p:cTn>
                              </p:par>
                              <p:par>
                                <p:cTn id="26" presetID="10" presetClass="entr" presetSubtype="0" fill="hold" nodeType="withEffect">
                                  <p:stCondLst>
                                    <p:cond delay="1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childTnLst>
                                </p:cTn>
                              </p:par>
                              <p:par>
                                <p:cTn id="29" presetID="42" presetClass="path" presetSubtype="0" accel="50000" decel="50000" fill="hold" nodeType="withEffect">
                                  <p:stCondLst>
                                    <p:cond delay="1500"/>
                                  </p:stCondLst>
                                  <p:childTnLst>
                                    <p:animMotion origin="layout" path="M -2.5E-6 2.59259E-6 L -2.5E-6 0.18935 " pathEditMode="relative" rAng="0" ptsTypes="AA">
                                      <p:cBhvr>
                                        <p:cTn id="30" dur="1000" spd="-100000" fill="hold"/>
                                        <p:tgtEl>
                                          <p:spTgt spid="7"/>
                                        </p:tgtEl>
                                        <p:attrNameLst>
                                          <p:attrName>ppt_x</p:attrName>
                                          <p:attrName>ppt_y</p:attrName>
                                        </p:attrNameLst>
                                      </p:cBhvr>
                                      <p:rCtr x="0" y="9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47AE1EA6-879D-6539-E5C7-F6073E6127F9}"/>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30BCA053-5365-8BF9-9714-47B1076AA9A7}"/>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43459"/>
            <a:ext cx="12191999" cy="6858000"/>
          </a:xfrm>
          <a:prstGeom prst="rect">
            <a:avLst/>
          </a:prstGeom>
        </p:spPr>
      </p:pic>
      <p:sp>
        <p:nvSpPr>
          <p:cNvPr id="2" name="TextBox 1">
            <a:extLst>
              <a:ext uri="{FF2B5EF4-FFF2-40B4-BE49-F238E27FC236}">
                <a16:creationId xmlns:a16="http://schemas.microsoft.com/office/drawing/2014/main" id="{175E8611-20EB-F8E6-3ADC-418A552D85B7}"/>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2FF8E6E1-678C-C5E3-867E-8CC1B6981FA9}"/>
              </a:ext>
            </a:extLst>
          </p:cNvPr>
          <p:cNvSpPr/>
          <p:nvPr/>
        </p:nvSpPr>
        <p:spPr>
          <a:xfrm>
            <a:off x="2233983" y="3657068"/>
            <a:ext cx="9189122"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Qu’est-ce qui influence votre décision de choix de mot ?</a:t>
            </a:r>
          </a:p>
        </p:txBody>
      </p:sp>
      <p:cxnSp>
        <p:nvCxnSpPr>
          <p:cNvPr id="8" name="Straight Connector 7">
            <a:extLst>
              <a:ext uri="{FF2B5EF4-FFF2-40B4-BE49-F238E27FC236}">
                <a16:creationId xmlns:a16="http://schemas.microsoft.com/office/drawing/2014/main" id="{124D7A67-8A27-AF30-ADCB-4EB4D2E5B51F}"/>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040D9F3-ECAB-0F3D-01E8-362BB1BACA91}"/>
              </a:ext>
            </a:extLst>
          </p:cNvPr>
          <p:cNvCxnSpPr>
            <a:cxnSpLocks/>
          </p:cNvCxnSpPr>
          <p:nvPr/>
        </p:nvCxnSpPr>
        <p:spPr>
          <a:xfrm>
            <a:off x="1373020" y="4133176"/>
            <a:ext cx="0" cy="1021577"/>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EB2DD31B-A857-7CC0-C604-275B46E61B54}"/>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1" name="Oval 10">
            <a:extLst>
              <a:ext uri="{FF2B5EF4-FFF2-40B4-BE49-F238E27FC236}">
                <a16:creationId xmlns:a16="http://schemas.microsoft.com/office/drawing/2014/main" id="{DDB0F998-77FE-08A3-BD77-5E5944B0671C}"/>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2" name="Oval 11">
            <a:extLst>
              <a:ext uri="{FF2B5EF4-FFF2-40B4-BE49-F238E27FC236}">
                <a16:creationId xmlns:a16="http://schemas.microsoft.com/office/drawing/2014/main" id="{E4AF3D3F-D9CF-A645-5172-AF7D62C51125}"/>
              </a:ext>
            </a:extLst>
          </p:cNvPr>
          <p:cNvSpPr/>
          <p:nvPr/>
        </p:nvSpPr>
        <p:spPr>
          <a:xfrm>
            <a:off x="915820" y="50134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cxnSp>
        <p:nvCxnSpPr>
          <p:cNvPr id="13" name="Straight Connector 12">
            <a:extLst>
              <a:ext uri="{FF2B5EF4-FFF2-40B4-BE49-F238E27FC236}">
                <a16:creationId xmlns:a16="http://schemas.microsoft.com/office/drawing/2014/main" id="{63E19D8F-6C33-6044-BFE7-853CDB6D14E0}"/>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F28FAC2-8112-9B0B-D9F4-A8B76AC12736}"/>
              </a:ext>
            </a:extLst>
          </p:cNvPr>
          <p:cNvCxnSpPr>
            <a:cxnSpLocks/>
          </p:cNvCxnSpPr>
          <p:nvPr/>
        </p:nvCxnSpPr>
        <p:spPr>
          <a:xfrm>
            <a:off x="1373020" y="4133176"/>
            <a:ext cx="0" cy="1021577"/>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5" name="Rectangle: Rounded Corners 14">
            <a:extLst>
              <a:ext uri="{FF2B5EF4-FFF2-40B4-BE49-F238E27FC236}">
                <a16:creationId xmlns:a16="http://schemas.microsoft.com/office/drawing/2014/main" id="{0BABAD97-D8A4-7729-89B0-697790EF8628}"/>
              </a:ext>
            </a:extLst>
          </p:cNvPr>
          <p:cNvSpPr/>
          <p:nvPr/>
        </p:nvSpPr>
        <p:spPr>
          <a:xfrm>
            <a:off x="2233984" y="1664769"/>
            <a:ext cx="9189123"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Qu’observez-vous ?</a:t>
            </a:r>
          </a:p>
        </p:txBody>
      </p:sp>
      <p:sp>
        <p:nvSpPr>
          <p:cNvPr id="16" name="Rectangle: Rounded Corners 15">
            <a:extLst>
              <a:ext uri="{FF2B5EF4-FFF2-40B4-BE49-F238E27FC236}">
                <a16:creationId xmlns:a16="http://schemas.microsoft.com/office/drawing/2014/main" id="{E4FC6950-E356-C5D8-2A68-4B8122F2CF9B}"/>
              </a:ext>
            </a:extLst>
          </p:cNvPr>
          <p:cNvSpPr/>
          <p:nvPr/>
        </p:nvSpPr>
        <p:spPr>
          <a:xfrm>
            <a:off x="2233985" y="3339119"/>
            <a:ext cx="9189122"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Comment arrivez-vous à « prédire » le prochain mot dans la phrase ? </a:t>
            </a:r>
          </a:p>
        </p:txBody>
      </p:sp>
      <p:sp>
        <p:nvSpPr>
          <p:cNvPr id="17" name="Rectangle: Rounded Corners 16">
            <a:extLst>
              <a:ext uri="{FF2B5EF4-FFF2-40B4-BE49-F238E27FC236}">
                <a16:creationId xmlns:a16="http://schemas.microsoft.com/office/drawing/2014/main" id="{89ECEA1B-78E6-C110-0894-AD94AB49AF01}"/>
              </a:ext>
            </a:extLst>
          </p:cNvPr>
          <p:cNvSpPr/>
          <p:nvPr/>
        </p:nvSpPr>
        <p:spPr>
          <a:xfrm>
            <a:off x="2233985" y="5013469"/>
            <a:ext cx="9189120"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Lorsqu’on ajoute du contexte, quelle différence observez-vous ?</a:t>
            </a:r>
          </a:p>
        </p:txBody>
      </p:sp>
      <p:pic>
        <p:nvPicPr>
          <p:cNvPr id="18" name="Graphic 17">
            <a:extLst>
              <a:ext uri="{FF2B5EF4-FFF2-40B4-BE49-F238E27FC236}">
                <a16:creationId xmlns:a16="http://schemas.microsoft.com/office/drawing/2014/main" id="{E109B068-D09B-94A3-247E-93A859016AD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850205" y="4795640"/>
            <a:ext cx="4567580" cy="3915070"/>
          </a:xfrm>
          <a:prstGeom prst="rect">
            <a:avLst/>
          </a:prstGeom>
        </p:spPr>
      </p:pic>
    </p:spTree>
    <p:extLst>
      <p:ext uri="{BB962C8B-B14F-4D97-AF65-F5344CB8AC3E}">
        <p14:creationId xmlns:p14="http://schemas.microsoft.com/office/powerpoint/2010/main" val="3578887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22" presetClass="entr" presetSubtype="1" fill="hold" nodeType="withEffect">
                                  <p:stCondLst>
                                    <p:cond delay="75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22" presetClass="entr" presetSubtype="1" fill="hold" nodeType="withEffect">
                                  <p:stCondLst>
                                    <p:cond delay="75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53" presetClass="entr" presetSubtype="16" fill="hold" grpId="0" nodeType="withEffect">
                                  <p:stCondLst>
                                    <p:cond delay="125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10" presetClass="entr" presetSubtype="0" fill="hold" grpId="1" nodeType="withEffect">
                                  <p:stCondLst>
                                    <p:cond delay="125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15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175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childTnLst>
                                </p:cTn>
                              </p:par>
                              <p:par>
                                <p:cTn id="39" presetID="64" presetClass="path" presetSubtype="0" accel="50000" decel="50000" fill="hold" grpId="1" nodeType="withEffect">
                                  <p:stCondLst>
                                    <p:cond delay="1750"/>
                                  </p:stCondLst>
                                  <p:childTnLst>
                                    <p:animMotion origin="layout" path="M 3.95833E-6 2.22222E-6 L 3.95833E-6 -0.05162 " pathEditMode="relative" rAng="0" ptsTypes="AA">
                                      <p:cBhvr>
                                        <p:cTn id="40" dur="1000" spd="-100000" fill="hold"/>
                                        <p:tgtEl>
                                          <p:spTgt spid="5"/>
                                        </p:tgtEl>
                                        <p:attrNameLst>
                                          <p:attrName>ppt_x</p:attrName>
                                          <p:attrName>ppt_y</p:attrName>
                                        </p:attrNameLst>
                                      </p:cBhvr>
                                      <p:rCtr x="0" y="-2593"/>
                                    </p:animMotion>
                                  </p:childTnLst>
                                </p:cTn>
                              </p:par>
                              <p:par>
                                <p:cTn id="41" presetID="22" presetClass="entr" presetSubtype="1" fill="hold" nodeType="withEffect">
                                  <p:stCondLst>
                                    <p:cond delay="1750"/>
                                  </p:stCondLst>
                                  <p:childTnLst>
                                    <p:set>
                                      <p:cBhvr>
                                        <p:cTn id="42" dur="1" fill="hold">
                                          <p:stCondLst>
                                            <p:cond delay="0"/>
                                          </p:stCondLst>
                                        </p:cTn>
                                        <p:tgtEl>
                                          <p:spTgt spid="9"/>
                                        </p:tgtEl>
                                        <p:attrNameLst>
                                          <p:attrName>style.visibility</p:attrName>
                                        </p:attrNameLst>
                                      </p:cBhvr>
                                      <p:to>
                                        <p:strVal val="visible"/>
                                      </p:to>
                                    </p:set>
                                    <p:animEffect transition="in" filter="wipe(up)">
                                      <p:cBhvr>
                                        <p:cTn id="43" dur="500"/>
                                        <p:tgtEl>
                                          <p:spTgt spid="9"/>
                                        </p:tgtEl>
                                      </p:cBhvr>
                                    </p:animEffect>
                                  </p:childTnLst>
                                </p:cTn>
                              </p:par>
                              <p:par>
                                <p:cTn id="44" presetID="22" presetClass="entr" presetSubtype="1" fill="hold" nodeType="withEffect">
                                  <p:stCondLst>
                                    <p:cond delay="1750"/>
                                  </p:stCondLst>
                                  <p:childTnLst>
                                    <p:set>
                                      <p:cBhvr>
                                        <p:cTn id="45" dur="1" fill="hold">
                                          <p:stCondLst>
                                            <p:cond delay="0"/>
                                          </p:stCondLst>
                                        </p:cTn>
                                        <p:tgtEl>
                                          <p:spTgt spid="14"/>
                                        </p:tgtEl>
                                        <p:attrNameLst>
                                          <p:attrName>style.visibility</p:attrName>
                                        </p:attrNameLst>
                                      </p:cBhvr>
                                      <p:to>
                                        <p:strVal val="visible"/>
                                      </p:to>
                                    </p:set>
                                    <p:animEffect transition="in" filter="wipe(up)">
                                      <p:cBhvr>
                                        <p:cTn id="46" dur="500"/>
                                        <p:tgtEl>
                                          <p:spTgt spid="14"/>
                                        </p:tgtEl>
                                      </p:cBhvr>
                                    </p:animEffect>
                                  </p:childTnLst>
                                </p:cTn>
                              </p:par>
                              <p:par>
                                <p:cTn id="47" presetID="53" presetClass="entr" presetSubtype="16" fill="hold" grpId="0" nodeType="withEffect">
                                  <p:stCondLst>
                                    <p:cond delay="225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10" presetClass="entr" presetSubtype="0" fill="hold" grpId="1" nodeType="withEffect">
                                  <p:stCondLst>
                                    <p:cond delay="225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grpId="0" nodeType="withEffect">
                                  <p:stCondLst>
                                    <p:cond delay="250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nodeType="withEffect">
                                  <p:stCondLst>
                                    <p:cond delay="250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childTnLst>
                                </p:cTn>
                              </p:par>
                              <p:par>
                                <p:cTn id="61" presetID="42" presetClass="path" presetSubtype="0" accel="50000" decel="50000" fill="hold" nodeType="withEffect">
                                  <p:stCondLst>
                                    <p:cond delay="2500"/>
                                  </p:stCondLst>
                                  <p:childTnLst>
                                    <p:animMotion origin="layout" path="M -1.04167E-6 -2.22222E-6 L -1.04167E-6 0.10509 " pathEditMode="relative" rAng="0" ptsTypes="AA">
                                      <p:cBhvr>
                                        <p:cTn id="62" dur="1000" spd="-100000" fill="hold"/>
                                        <p:tgtEl>
                                          <p:spTgt spid="18"/>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10" grpId="0" animBg="1"/>
      <p:bldP spid="10" grpId="1" animBg="1"/>
      <p:bldP spid="11" grpId="0" animBg="1"/>
      <p:bldP spid="11" grpId="1" animBg="1"/>
      <p:bldP spid="12" grpId="0" animBg="1"/>
      <p:bldP spid="12" grpId="1" animBg="1"/>
      <p:bldP spid="15" grpId="0" animBg="1"/>
      <p:bldP spid="16"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9DA2BC7-F982-5BAE-A4F0-4CEFB475067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5E3E516-2665-B45C-A75D-D704F14F27DA}"/>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fonctionne la prédiction statistique exactement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6" name="Right Triangle 5">
            <a:extLst>
              <a:ext uri="{FF2B5EF4-FFF2-40B4-BE49-F238E27FC236}">
                <a16:creationId xmlns:a16="http://schemas.microsoft.com/office/drawing/2014/main" id="{C6523C21-D141-043D-CB7C-C156E546887C}"/>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394AE9E-3048-B0DD-71F1-ADA6894F7A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78579" y="3215034"/>
            <a:ext cx="4011845" cy="3438725"/>
          </a:xfrm>
          <a:prstGeom prst="rect">
            <a:avLst/>
          </a:prstGeom>
        </p:spPr>
      </p:pic>
      <p:pic>
        <p:nvPicPr>
          <p:cNvPr id="10" name="Graphic 9">
            <a:extLst>
              <a:ext uri="{FF2B5EF4-FFF2-40B4-BE49-F238E27FC236}">
                <a16:creationId xmlns:a16="http://schemas.microsoft.com/office/drawing/2014/main" id="{F52694C1-B098-6D67-AF87-421D6AC392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96767" y="1237485"/>
            <a:ext cx="3333750" cy="2857500"/>
          </a:xfrm>
          <a:prstGeom prst="rect">
            <a:avLst/>
          </a:prstGeom>
        </p:spPr>
      </p:pic>
      <p:pic>
        <p:nvPicPr>
          <p:cNvPr id="3" name="Enregistrement d’écran, le 2025-06-03 à 12.06.31">
            <a:hlinkClick r:id="" action="ppaction://media"/>
            <a:extLst>
              <a:ext uri="{FF2B5EF4-FFF2-40B4-BE49-F238E27FC236}">
                <a16:creationId xmlns:a16="http://schemas.microsoft.com/office/drawing/2014/main" id="{D40E1F48-6CB5-8BD7-B023-E54C1FF1D75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20367" y="1987934"/>
            <a:ext cx="5434893" cy="4045268"/>
          </a:xfrm>
          <a:prstGeom prst="rect">
            <a:avLst/>
          </a:prstGeom>
          <a:ln w="38100">
            <a:solidFill>
              <a:schemeClr val="tx1"/>
            </a:solidFill>
          </a:ln>
          <a:effectLst>
            <a:outerShdw dist="127000" dir="2700000" algn="ctr" rotWithShape="0">
              <a:schemeClr val="tx1"/>
            </a:outerShdw>
          </a:effectLst>
        </p:spPr>
      </p:pic>
      <p:sp>
        <p:nvSpPr>
          <p:cNvPr id="5" name="ZoneTexte 4">
            <a:extLst>
              <a:ext uri="{FF2B5EF4-FFF2-40B4-BE49-F238E27FC236}">
                <a16:creationId xmlns:a16="http://schemas.microsoft.com/office/drawing/2014/main" id="{23B82943-1948-FB56-DE4B-B8AF5DE011F4}"/>
              </a:ext>
            </a:extLst>
          </p:cNvPr>
          <p:cNvSpPr txBox="1"/>
          <p:nvPr/>
        </p:nvSpPr>
        <p:spPr>
          <a:xfrm>
            <a:off x="920367" y="6255635"/>
            <a:ext cx="6093068" cy="395173"/>
          </a:xfrm>
          <a:prstGeom prst="rect">
            <a:avLst/>
          </a:prstGeom>
          <a:noFill/>
        </p:spPr>
        <p:txBody>
          <a:bodyPr wrap="square">
            <a:spAutoFit/>
          </a:bodyPr>
          <a:lstStyle/>
          <a:p>
            <a:pPr>
              <a:lnSpc>
                <a:spcPct val="115000"/>
              </a:lnSpc>
              <a:spcAft>
                <a:spcPts val="800"/>
              </a:spcAft>
            </a:pPr>
            <a:r>
              <a:rPr lang="fr-CA"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0"/>
              </a:rPr>
              <a:t>https://wordflowai.netlify.app</a:t>
            </a: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692804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42" presetClass="path" presetSubtype="0" accel="50000" decel="50000" fill="hold" nodeType="withEffect">
                                  <p:stCondLst>
                                    <p:cond delay="500"/>
                                  </p:stCondLst>
                                  <p:childTnLst>
                                    <p:animMotion origin="layout" path="M 0 0 L 0 0.25 E" pathEditMode="relative" ptsTypes="">
                                      <p:cBhvr>
                                        <p:cTn id="15" dur="1000" spd="-100000" fill="hold"/>
                                        <p:tgtEl>
                                          <p:spTgt spid="8"/>
                                        </p:tgtEl>
                                        <p:attrNameLst>
                                          <p:attrName>ppt_x</p:attrName>
                                          <p:attrName>ppt_y</p:attrName>
                                        </p:attrNameLst>
                                      </p:cBhvr>
                                    </p:animMotion>
                                  </p:childTnLst>
                                </p:cTn>
                              </p:par>
                              <p:par>
                                <p:cTn id="16" presetID="10" presetClass="entr" presetSubtype="0" fill="hold"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par>
                                <p:cTn id="19" presetID="42" presetClass="path" presetSubtype="0" accel="50000" decel="50000" fill="hold" nodeType="withEffect">
                                  <p:stCondLst>
                                    <p:cond delay="750"/>
                                  </p:stCondLst>
                                  <p:childTnLst>
                                    <p:animMotion origin="layout" path="M 0 0 L 0 0.25 E" pathEditMode="relative" ptsTypes="">
                                      <p:cBhvr>
                                        <p:cTn id="20" dur="1000" spd="-100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3"/>
                </p:tgtEl>
              </p:cMediaNode>
            </p:video>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9DA2BC7-F982-5BAE-A4F0-4CEFB475067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5E3E516-2665-B45C-A75D-D704F14F27DA}"/>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Comment fonctionne la prédiction statistique exactement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6" name="Right Triangle 5">
            <a:extLst>
              <a:ext uri="{FF2B5EF4-FFF2-40B4-BE49-F238E27FC236}">
                <a16:creationId xmlns:a16="http://schemas.microsoft.com/office/drawing/2014/main" id="{C6523C21-D141-043D-CB7C-C156E546887C}"/>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394AE9E-3048-B0DD-71F1-ADA6894F7A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78579" y="3215034"/>
            <a:ext cx="4011845" cy="3438725"/>
          </a:xfrm>
          <a:prstGeom prst="rect">
            <a:avLst/>
          </a:prstGeom>
        </p:spPr>
      </p:pic>
      <p:pic>
        <p:nvPicPr>
          <p:cNvPr id="10" name="Graphic 9">
            <a:extLst>
              <a:ext uri="{FF2B5EF4-FFF2-40B4-BE49-F238E27FC236}">
                <a16:creationId xmlns:a16="http://schemas.microsoft.com/office/drawing/2014/main" id="{F52694C1-B098-6D67-AF87-421D6AC392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96767" y="1237485"/>
            <a:ext cx="3333750" cy="2857500"/>
          </a:xfrm>
          <a:prstGeom prst="rect">
            <a:avLst/>
          </a:prstGeom>
        </p:spPr>
      </p:pic>
      <p:pic>
        <p:nvPicPr>
          <p:cNvPr id="3" name="Enregistrement d’écran, le 2025-06-03 à 12.06.31">
            <a:hlinkClick r:id="" action="ppaction://media"/>
            <a:extLst>
              <a:ext uri="{FF2B5EF4-FFF2-40B4-BE49-F238E27FC236}">
                <a16:creationId xmlns:a16="http://schemas.microsoft.com/office/drawing/2014/main" id="{D40E1F48-6CB5-8BD7-B023-E54C1FF1D75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20367" y="1987934"/>
            <a:ext cx="5434893" cy="4045268"/>
          </a:xfrm>
          <a:prstGeom prst="rect">
            <a:avLst/>
          </a:prstGeom>
          <a:ln w="38100">
            <a:solidFill>
              <a:schemeClr val="tx1"/>
            </a:solidFill>
          </a:ln>
          <a:effectLst>
            <a:outerShdw dist="127000" dir="2700000" algn="ctr" rotWithShape="0">
              <a:schemeClr val="tx1"/>
            </a:outerShdw>
          </a:effectLst>
        </p:spPr>
      </p:pic>
      <p:sp>
        <p:nvSpPr>
          <p:cNvPr id="4" name="Rectangle 3">
            <a:extLst>
              <a:ext uri="{FF2B5EF4-FFF2-40B4-BE49-F238E27FC236}">
                <a16:creationId xmlns:a16="http://schemas.microsoft.com/office/drawing/2014/main" id="{5CBA103C-6667-C6FD-9A8F-93D26B6CD29D}"/>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9C89B7C-D039-83FB-FEEA-FC2BE61314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47740" y="124117"/>
            <a:ext cx="2696520" cy="2311303"/>
          </a:xfrm>
          <a:prstGeom prst="rect">
            <a:avLst/>
          </a:prstGeom>
        </p:spPr>
      </p:pic>
      <p:sp>
        <p:nvSpPr>
          <p:cNvPr id="9" name="Rectangle: Rounded Corners 8">
            <a:extLst>
              <a:ext uri="{FF2B5EF4-FFF2-40B4-BE49-F238E27FC236}">
                <a16:creationId xmlns:a16="http://schemas.microsoft.com/office/drawing/2014/main" id="{60AD535B-3A1E-89DF-DBFC-0A73EB283F89}"/>
              </a:ext>
            </a:extLst>
          </p:cNvPr>
          <p:cNvSpPr/>
          <p:nvPr/>
        </p:nvSpPr>
        <p:spPr>
          <a:xfrm>
            <a:off x="1706489" y="2862156"/>
            <a:ext cx="8779021" cy="3120849"/>
          </a:xfrm>
          <a:prstGeom prst="roundRect">
            <a:avLst>
              <a:gd name="adj" fmla="val 5089"/>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t" anchorCtr="0"/>
          <a:lstStyle/>
          <a:p>
            <a:pPr algn="ctr"/>
            <a:r>
              <a:rPr lang="fr-FR" sz="2000" b="1" dirty="0">
                <a:solidFill>
                  <a:schemeClr val="tx1">
                    <a:lumMod val="95000"/>
                    <a:lumOff val="5000"/>
                  </a:schemeClr>
                </a:solidFill>
                <a:latin typeface="Arial" panose="020B0604020202020204" pitchFamily="34" charset="0"/>
                <a:cs typeface="Arial" panose="020B0604020202020204" pitchFamily="34" charset="0"/>
              </a:rPr>
              <a:t>Les agents conversationnels analysent les contenus avec lesquels ils ont été entraînés. Comment les mots s’enchaînent-ils dans les différents textes ? </a:t>
            </a:r>
          </a:p>
          <a:p>
            <a:pPr algn="ctr"/>
            <a:endParaRPr lang="fr-FR" sz="2000" b="1" dirty="0">
              <a:solidFill>
                <a:schemeClr val="tx1">
                  <a:lumMod val="95000"/>
                  <a:lumOff val="5000"/>
                </a:schemeClr>
              </a:solidFill>
              <a:latin typeface="Arial" panose="020B0604020202020204" pitchFamily="34" charset="0"/>
              <a:cs typeface="Arial" panose="020B0604020202020204" pitchFamily="34" charset="0"/>
            </a:endParaRPr>
          </a:p>
          <a:p>
            <a:pPr algn="ctr"/>
            <a:r>
              <a:rPr lang="fr-FR" sz="2000" b="1" dirty="0">
                <a:solidFill>
                  <a:schemeClr val="tx1">
                    <a:lumMod val="95000"/>
                    <a:lumOff val="5000"/>
                  </a:schemeClr>
                </a:solidFill>
                <a:latin typeface="Arial" panose="020B0604020202020204" pitchFamily="34" charset="0"/>
                <a:cs typeface="Arial" panose="020B0604020202020204" pitchFamily="34" charset="0"/>
              </a:rPr>
              <a:t>Lorsque tu leur poses une question, ils décomposent la demande pour la comparer avec leurs données d’entraînement. </a:t>
            </a:r>
          </a:p>
          <a:p>
            <a:pPr algn="ctr"/>
            <a:endParaRPr lang="fr-FR" sz="2000" b="1" dirty="0">
              <a:solidFill>
                <a:schemeClr val="tx1">
                  <a:lumMod val="95000"/>
                  <a:lumOff val="5000"/>
                </a:schemeClr>
              </a:solidFill>
              <a:latin typeface="Arial" panose="020B0604020202020204" pitchFamily="34" charset="0"/>
              <a:cs typeface="Arial" panose="020B0604020202020204" pitchFamily="34" charset="0"/>
            </a:endParaRPr>
          </a:p>
          <a:p>
            <a:pPr algn="ctr"/>
            <a:r>
              <a:rPr lang="fr-FR" sz="2000" b="1" dirty="0">
                <a:solidFill>
                  <a:schemeClr val="tx1">
                    <a:lumMod val="95000"/>
                    <a:lumOff val="5000"/>
                  </a:schemeClr>
                </a:solidFill>
                <a:latin typeface="Arial" panose="020B0604020202020204" pitchFamily="34" charset="0"/>
                <a:cs typeface="Arial" panose="020B0604020202020204" pitchFamily="34" charset="0"/>
              </a:rPr>
              <a:t>Ils te donnent une meilleure prédiction en tenant compte du contexte que tu leur as précisé.</a:t>
            </a:r>
          </a:p>
        </p:txBody>
      </p:sp>
    </p:spTree>
    <p:extLst>
      <p:ext uri="{BB962C8B-B14F-4D97-AF65-F5344CB8AC3E}">
        <p14:creationId xmlns:p14="http://schemas.microsoft.com/office/powerpoint/2010/main" val="244814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42" presetClass="path" presetSubtype="0" accel="50000" decel="50000" fill="hold" nodeType="withEffect">
                                  <p:stCondLst>
                                    <p:cond delay="0"/>
                                  </p:stCondLst>
                                  <p:childTnLst>
                                    <p:animMotion origin="layout" path="M 0 -4.07407E-6 L 0 0.09491 " pathEditMode="relative" rAng="0" ptsTypes="AA">
                                      <p:cBhvr>
                                        <p:cTn id="9" dur="1000" spd="-100000" fill="hold"/>
                                        <p:tgtEl>
                                          <p:spTgt spid="7"/>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par>
                                <p:cTn id="13" presetID="64" presetClass="path" presetSubtype="0" accel="50000" decel="50000" fill="hold" grpId="1" nodeType="withEffect">
                                  <p:stCondLst>
                                    <p:cond delay="0"/>
                                  </p:stCondLst>
                                  <p:childTnLst>
                                    <p:animMotion origin="layout" path="M 0 2.59259E-6 L 0 -0.10672 " pathEditMode="relative" rAng="0" ptsTypes="AA">
                                      <p:cBhvr>
                                        <p:cTn id="14" dur="1000" spd="-100000" fill="hold"/>
                                        <p:tgtEl>
                                          <p:spTgt spid="9"/>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bldLst>
      <p:bldP spid="9" grpId="0" animBg="1"/>
      <p:bldP spid="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C9E4481-9D5A-2FA7-44B5-4D71B7C1CF99}"/>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D3FE0D70-7332-9D49-BEBC-ECBE8DC9C73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83764" y="1479961"/>
            <a:ext cx="11686570" cy="5553338"/>
          </a:xfrm>
          <a:prstGeom prst="rect">
            <a:avLst/>
          </a:prstGeom>
        </p:spPr>
      </p:pic>
      <p:sp>
        <p:nvSpPr>
          <p:cNvPr id="10" name="Rectangle: Rounded Corners 9">
            <a:extLst>
              <a:ext uri="{FF2B5EF4-FFF2-40B4-BE49-F238E27FC236}">
                <a16:creationId xmlns:a16="http://schemas.microsoft.com/office/drawing/2014/main" id="{A582BB1E-72EE-3FBA-EAC0-4C21F5CD4DC8}"/>
              </a:ext>
            </a:extLst>
          </p:cNvPr>
          <p:cNvSpPr/>
          <p:nvPr/>
        </p:nvSpPr>
        <p:spPr>
          <a:xfrm>
            <a:off x="4733094" y="1650585"/>
            <a:ext cx="2136752" cy="896020"/>
          </a:xfrm>
          <a:prstGeom prst="roundRect">
            <a:avLst>
              <a:gd name="adj" fmla="val 12811"/>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en-US" sz="1600" b="1" dirty="0" err="1">
                <a:solidFill>
                  <a:schemeClr val="tx1">
                    <a:lumMod val="95000"/>
                    <a:lumOff val="5000"/>
                  </a:schemeClr>
                </a:solidFill>
                <a:latin typeface="Arial" panose="020B0604020202020204" pitchFamily="34" charset="0"/>
                <a:cs typeface="Arial" panose="020B0604020202020204" pitchFamily="34" charset="0"/>
              </a:rPr>
              <a:t>Prédiction</a:t>
            </a:r>
            <a:r>
              <a:rPr lang="en-US" sz="1600" b="1" dirty="0">
                <a:solidFill>
                  <a:schemeClr val="tx1">
                    <a:lumMod val="95000"/>
                    <a:lumOff val="5000"/>
                  </a:schemeClr>
                </a:solidFill>
                <a:latin typeface="Arial" panose="020B0604020202020204" pitchFamily="34" charset="0"/>
                <a:cs typeface="Arial" panose="020B0604020202020204" pitchFamily="34" charset="0"/>
              </a:rPr>
              <a:t> du mot </a:t>
            </a:r>
            <a:r>
              <a:rPr lang="en-US" sz="1600" b="1" dirty="0" err="1">
                <a:solidFill>
                  <a:schemeClr val="tx1">
                    <a:lumMod val="95000"/>
                    <a:lumOff val="5000"/>
                  </a:schemeClr>
                </a:solidFill>
                <a:latin typeface="Arial" panose="020B0604020202020204" pitchFamily="34" charset="0"/>
                <a:cs typeface="Arial" panose="020B0604020202020204" pitchFamily="34" charset="0"/>
              </a:rPr>
              <a:t>suivant</a:t>
            </a:r>
            <a:r>
              <a:rPr lang="en-US" sz="1600" b="1" dirty="0">
                <a:solidFill>
                  <a:schemeClr val="tx1">
                    <a:lumMod val="95000"/>
                    <a:lumOff val="5000"/>
                  </a:schemeClr>
                </a:solidFill>
                <a:latin typeface="Arial" panose="020B0604020202020204" pitchFamily="34" charset="0"/>
                <a:cs typeface="Arial" panose="020B0604020202020204" pitchFamily="34" charset="0"/>
              </a:rPr>
              <a:t> le </a:t>
            </a:r>
            <a:r>
              <a:rPr lang="en-US" sz="1600" b="1" dirty="0" err="1">
                <a:solidFill>
                  <a:schemeClr val="tx1">
                    <a:lumMod val="95000"/>
                    <a:lumOff val="5000"/>
                  </a:schemeClr>
                </a:solidFill>
                <a:latin typeface="Arial" panose="020B0604020202020204" pitchFamily="34" charset="0"/>
                <a:cs typeface="Arial" panose="020B0604020202020204" pitchFamily="34" charset="0"/>
              </a:rPr>
              <a:t>contexte</a:t>
            </a:r>
            <a:endParaRPr lang="fr-CA" sz="16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8C14F08-F90E-0B4D-CD17-C32BF3DFF766}"/>
              </a:ext>
            </a:extLst>
          </p:cNvPr>
          <p:cNvSpPr txBox="1"/>
          <p:nvPr/>
        </p:nvSpPr>
        <p:spPr>
          <a:xfrm>
            <a:off x="-476791" y="-24715"/>
            <a:ext cx="13210674" cy="1923604"/>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fonctionne un agent conversationnel exactement ?</a:t>
            </a:r>
          </a:p>
        </p:txBody>
      </p:sp>
      <p:sp>
        <p:nvSpPr>
          <p:cNvPr id="53" name="Rectangle: Rounded Corners 52">
            <a:extLst>
              <a:ext uri="{FF2B5EF4-FFF2-40B4-BE49-F238E27FC236}">
                <a16:creationId xmlns:a16="http://schemas.microsoft.com/office/drawing/2014/main" id="{8A58B06B-6550-80BB-7C32-F3741152FF09}"/>
              </a:ext>
            </a:extLst>
          </p:cNvPr>
          <p:cNvSpPr/>
          <p:nvPr/>
        </p:nvSpPr>
        <p:spPr>
          <a:xfrm>
            <a:off x="9953973" y="2852127"/>
            <a:ext cx="1676840" cy="47143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600" b="1" dirty="0">
                <a:solidFill>
                  <a:srgbClr val="158189"/>
                </a:solidFill>
                <a:latin typeface="Arial" panose="020B0604020202020204" pitchFamily="34" charset="0"/>
                <a:cs typeface="Arial" panose="020B0604020202020204" pitchFamily="34" charset="0"/>
              </a:rPr>
              <a:t>Requête</a:t>
            </a:r>
          </a:p>
        </p:txBody>
      </p:sp>
      <p:sp>
        <p:nvSpPr>
          <p:cNvPr id="5" name="Rectangle: Rounded Corners 4">
            <a:extLst>
              <a:ext uri="{FF2B5EF4-FFF2-40B4-BE49-F238E27FC236}">
                <a16:creationId xmlns:a16="http://schemas.microsoft.com/office/drawing/2014/main" id="{1F282D1B-4759-EA99-E292-1A7810E2A34A}"/>
              </a:ext>
            </a:extLst>
          </p:cNvPr>
          <p:cNvSpPr/>
          <p:nvPr/>
        </p:nvSpPr>
        <p:spPr>
          <a:xfrm>
            <a:off x="6728349" y="4276797"/>
            <a:ext cx="2090322" cy="47143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sz="1600" b="1" dirty="0" err="1">
                <a:solidFill>
                  <a:srgbClr val="158189"/>
                </a:solidFill>
                <a:latin typeface="Arial" panose="020B0604020202020204" pitchFamily="34" charset="0"/>
                <a:cs typeface="Arial" panose="020B0604020202020204" pitchFamily="34" charset="0"/>
              </a:rPr>
              <a:t>Modèle</a:t>
            </a:r>
            <a:r>
              <a:rPr lang="en-US" sz="1600" b="1" dirty="0">
                <a:solidFill>
                  <a:srgbClr val="158189"/>
                </a:solidFill>
                <a:latin typeface="Arial" panose="020B0604020202020204" pitchFamily="34" charset="0"/>
                <a:cs typeface="Arial" panose="020B0604020202020204" pitchFamily="34" charset="0"/>
              </a:rPr>
              <a:t> de </a:t>
            </a:r>
            <a:r>
              <a:rPr lang="en-US" sz="1600" b="1" dirty="0" err="1">
                <a:solidFill>
                  <a:srgbClr val="158189"/>
                </a:solidFill>
                <a:latin typeface="Arial" panose="020B0604020202020204" pitchFamily="34" charset="0"/>
                <a:cs typeface="Arial" panose="020B0604020202020204" pitchFamily="34" charset="0"/>
              </a:rPr>
              <a:t>langage</a:t>
            </a:r>
            <a:endParaRPr lang="fr-CA" sz="1600" b="1" dirty="0">
              <a:solidFill>
                <a:srgbClr val="158189"/>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97A0A1FB-A9C9-D552-B242-C340F6375F55}"/>
              </a:ext>
            </a:extLst>
          </p:cNvPr>
          <p:cNvSpPr/>
          <p:nvPr/>
        </p:nvSpPr>
        <p:spPr>
          <a:xfrm>
            <a:off x="8439984" y="5721705"/>
            <a:ext cx="1874032" cy="47143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1600" b="1" dirty="0">
                <a:solidFill>
                  <a:srgbClr val="158189"/>
                </a:solidFill>
                <a:latin typeface="Arial" panose="020B0604020202020204" pitchFamily="34" charset="0"/>
                <a:cs typeface="Arial" panose="020B0604020202020204" pitchFamily="34" charset="0"/>
              </a:rPr>
              <a:t>Contenu</a:t>
            </a:r>
            <a:r>
              <a:rPr lang="fr-FR" sz="1600" b="1" dirty="0">
                <a:solidFill>
                  <a:srgbClr val="158189"/>
                </a:solidFill>
                <a:latin typeface="Arial" panose="020B0604020202020204" pitchFamily="34" charset="0"/>
                <a:cs typeface="Arial" panose="020B0604020202020204" pitchFamily="34" charset="0"/>
              </a:rPr>
              <a:t> généré</a:t>
            </a:r>
            <a:endParaRPr lang="fr-CA" sz="1600" b="1" dirty="0">
              <a:solidFill>
                <a:srgbClr val="158189"/>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2CC19E0B-1BE6-D176-F242-C730FCB9813B}"/>
              </a:ext>
            </a:extLst>
          </p:cNvPr>
          <p:cNvSpPr/>
          <p:nvPr/>
        </p:nvSpPr>
        <p:spPr>
          <a:xfrm>
            <a:off x="2105400" y="5641267"/>
            <a:ext cx="3283311" cy="632308"/>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600" b="1" dirty="0">
                <a:solidFill>
                  <a:srgbClr val="158189"/>
                </a:solidFill>
                <a:latin typeface="Arial" panose="020B0604020202020204" pitchFamily="34" charset="0"/>
                <a:cs typeface="Arial" panose="020B0604020202020204" pitchFamily="34" charset="0"/>
              </a:rPr>
              <a:t>Entraînement par renforcement humain</a:t>
            </a:r>
          </a:p>
        </p:txBody>
      </p:sp>
      <p:sp>
        <p:nvSpPr>
          <p:cNvPr id="8" name="Rectangle: Rounded Corners 7">
            <a:extLst>
              <a:ext uri="{FF2B5EF4-FFF2-40B4-BE49-F238E27FC236}">
                <a16:creationId xmlns:a16="http://schemas.microsoft.com/office/drawing/2014/main" id="{4A05EF5A-8480-682E-6A47-2F507BEC9F23}"/>
              </a:ext>
            </a:extLst>
          </p:cNvPr>
          <p:cNvSpPr/>
          <p:nvPr/>
        </p:nvSpPr>
        <p:spPr>
          <a:xfrm>
            <a:off x="4733093" y="1343487"/>
            <a:ext cx="2136752" cy="47143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sz="1600" b="1" err="1">
                <a:solidFill>
                  <a:srgbClr val="158189"/>
                </a:solidFill>
                <a:latin typeface="Arial" panose="020B0604020202020204" pitchFamily="34" charset="0"/>
                <a:cs typeface="Arial" panose="020B0604020202020204" pitchFamily="34" charset="0"/>
              </a:rPr>
              <a:t>Entraînement</a:t>
            </a:r>
            <a:endParaRPr lang="en-US" sz="1600" b="1">
              <a:solidFill>
                <a:srgbClr val="158189"/>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16E6A1FE-38B9-7707-BBAD-09B107F325CA}"/>
              </a:ext>
            </a:extLst>
          </p:cNvPr>
          <p:cNvSpPr/>
          <p:nvPr/>
        </p:nvSpPr>
        <p:spPr>
          <a:xfrm>
            <a:off x="910950" y="3103403"/>
            <a:ext cx="2303663" cy="47143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sz="1600" b="1" err="1">
                <a:solidFill>
                  <a:srgbClr val="158189"/>
                </a:solidFill>
                <a:latin typeface="Arial" panose="020B0604020202020204" pitchFamily="34" charset="0"/>
                <a:cs typeface="Arial" panose="020B0604020202020204" pitchFamily="34" charset="0"/>
              </a:rPr>
              <a:t>Collecte</a:t>
            </a:r>
            <a:r>
              <a:rPr lang="en-US" sz="1600" b="1">
                <a:solidFill>
                  <a:srgbClr val="158189"/>
                </a:solidFill>
                <a:latin typeface="Arial" panose="020B0604020202020204" pitchFamily="34" charset="0"/>
                <a:cs typeface="Arial" panose="020B0604020202020204" pitchFamily="34" charset="0"/>
              </a:rPr>
              <a:t> de données</a:t>
            </a:r>
          </a:p>
        </p:txBody>
      </p:sp>
    </p:spTree>
    <p:extLst>
      <p:ext uri="{BB962C8B-B14F-4D97-AF65-F5344CB8AC3E}">
        <p14:creationId xmlns:p14="http://schemas.microsoft.com/office/powerpoint/2010/main" val="1108711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par>
                                <p:cTn id="16" presetID="42" presetClass="path" presetSubtype="0" accel="50000" decel="50000" fill="hold" grpId="1" nodeType="withEffect">
                                  <p:stCondLst>
                                    <p:cond delay="0"/>
                                  </p:stCondLst>
                                  <p:childTnLst>
                                    <p:animMotion origin="layout" path="M -6.25E-7 4.44444E-6 L -6.25E-7 0.08773 " pathEditMode="relative" rAng="0" ptsTypes="AA">
                                      <p:cBhvr>
                                        <p:cTn id="17" dur="1000" spd="-100000" fill="hold"/>
                                        <p:tgtEl>
                                          <p:spTgt spid="9"/>
                                        </p:tgtEl>
                                        <p:attrNameLst>
                                          <p:attrName>ppt_x</p:attrName>
                                          <p:attrName>ppt_y</p:attrName>
                                        </p:attrNameLst>
                                      </p:cBhvr>
                                      <p:rCtr x="0" y="4375"/>
                                    </p:animMotion>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par>
                                <p:cTn id="23" presetID="42" presetClass="path" presetSubtype="0" accel="50000" decel="50000" fill="hold" grpId="1" nodeType="withEffect">
                                  <p:stCondLst>
                                    <p:cond delay="0"/>
                                  </p:stCondLst>
                                  <p:childTnLst>
                                    <p:animMotion origin="layout" path="M -1.25E-6 -2.59259E-6 L -1.25E-6 0.08843 " pathEditMode="relative" rAng="0" ptsTypes="AA">
                                      <p:cBhvr>
                                        <p:cTn id="24" dur="1000" spd="-100000" fill="hold"/>
                                        <p:tgtEl>
                                          <p:spTgt spid="8"/>
                                        </p:tgtEl>
                                        <p:attrNameLst>
                                          <p:attrName>ppt_x</p:attrName>
                                          <p:attrName>ppt_y</p:attrName>
                                        </p:attrNameLst>
                                      </p:cBhvr>
                                      <p:rCtr x="0" y="4421"/>
                                    </p:animMotion>
                                  </p:childTnLst>
                                </p:cTn>
                              </p:par>
                              <p:par>
                                <p:cTn id="25" presetID="10" presetClass="entr" presetSubtype="0" fill="hold" grpId="0" nodeType="withEffect">
                                  <p:stCondLst>
                                    <p:cond delay="25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par>
                                <p:cTn id="28" presetID="64" presetClass="path" presetSubtype="0" accel="50000" decel="50000" fill="hold" grpId="1" nodeType="withEffect">
                                  <p:stCondLst>
                                    <p:cond delay="250"/>
                                  </p:stCondLst>
                                  <p:childTnLst>
                                    <p:animMotion origin="layout" path="M -1.25E-6 1.48148E-6 L -1.25E-6 -0.0713 " pathEditMode="relative" rAng="0" ptsTypes="AA">
                                      <p:cBhvr>
                                        <p:cTn id="29" dur="1000" spd="-100000" fill="hold"/>
                                        <p:tgtEl>
                                          <p:spTgt spid="10"/>
                                        </p:tgtEl>
                                        <p:attrNameLst>
                                          <p:attrName>ppt_x</p:attrName>
                                          <p:attrName>ppt_y</p:attrName>
                                        </p:attrNameLst>
                                      </p:cBhvr>
                                      <p:rCtr x="0" y="-3565"/>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childTnLst>
                                </p:cTn>
                              </p:par>
                              <p:par>
                                <p:cTn id="35" presetID="64" presetClass="path" presetSubtype="0" accel="50000" decel="50000" fill="hold" grpId="1" nodeType="withEffect">
                                  <p:stCondLst>
                                    <p:cond delay="0"/>
                                  </p:stCondLst>
                                  <p:childTnLst>
                                    <p:animMotion origin="layout" path="M -1.66667E-6 1.11022E-16 L -1.66667E-6 -0.0963 " pathEditMode="relative" rAng="0" ptsTypes="AA">
                                      <p:cBhvr>
                                        <p:cTn id="36" dur="1000" spd="-100000" fill="hold"/>
                                        <p:tgtEl>
                                          <p:spTgt spid="7"/>
                                        </p:tgtEl>
                                        <p:attrNameLst>
                                          <p:attrName>ppt_x</p:attrName>
                                          <p:attrName>ppt_y</p:attrName>
                                        </p:attrNameLst>
                                      </p:cBhvr>
                                      <p:rCtr x="0" y="-4815"/>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childTnLst>
                                </p:cTn>
                              </p:par>
                              <p:par>
                                <p:cTn id="42" presetID="42" presetClass="path" presetSubtype="0" accel="50000" decel="50000" fill="hold" grpId="1" nodeType="withEffect">
                                  <p:stCondLst>
                                    <p:cond delay="0"/>
                                  </p:stCondLst>
                                  <p:childTnLst>
                                    <p:animMotion origin="layout" path="M 1.11022E-16 -3.7037E-7 L 1.11022E-16 0.09329 " pathEditMode="relative" rAng="0" ptsTypes="AA">
                                      <p:cBhvr>
                                        <p:cTn id="43" dur="1000" spd="-100000" fill="hold"/>
                                        <p:tgtEl>
                                          <p:spTgt spid="5"/>
                                        </p:tgtEl>
                                        <p:attrNameLst>
                                          <p:attrName>ppt_x</p:attrName>
                                          <p:attrName>ppt_y</p:attrName>
                                        </p:attrNameLst>
                                      </p:cBhvr>
                                      <p:rCtr x="0" y="4653"/>
                                    </p:animMotion>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1000"/>
                                        <p:tgtEl>
                                          <p:spTgt spid="53"/>
                                        </p:tgtEl>
                                      </p:cBhvr>
                                    </p:animEffect>
                                  </p:childTnLst>
                                </p:cTn>
                              </p:par>
                              <p:par>
                                <p:cTn id="49" presetID="42" presetClass="path" presetSubtype="0" accel="50000" decel="50000" fill="hold" grpId="1" nodeType="withEffect">
                                  <p:stCondLst>
                                    <p:cond delay="0"/>
                                  </p:stCondLst>
                                  <p:childTnLst>
                                    <p:animMotion origin="layout" path="M 3.75E-6 -1.48148E-6 L 3.75E-6 0.10625 " pathEditMode="relative" rAng="0" ptsTypes="AA">
                                      <p:cBhvr>
                                        <p:cTn id="50" dur="1000" spd="-100000" fill="hold"/>
                                        <p:tgtEl>
                                          <p:spTgt spid="53"/>
                                        </p:tgtEl>
                                        <p:attrNameLst>
                                          <p:attrName>ppt_x</p:attrName>
                                          <p:attrName>ppt_y</p:attrName>
                                        </p:attrNameLst>
                                      </p:cBhvr>
                                      <p:rCtr x="0" y="5301"/>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0"/>
                                        <p:tgtEl>
                                          <p:spTgt spid="6"/>
                                        </p:tgtEl>
                                      </p:cBhvr>
                                    </p:animEffect>
                                  </p:childTnLst>
                                </p:cTn>
                              </p:par>
                              <p:par>
                                <p:cTn id="56" presetID="64" presetClass="path" presetSubtype="0" accel="50000" decel="50000" fill="hold" grpId="1" nodeType="withEffect">
                                  <p:stCondLst>
                                    <p:cond delay="0"/>
                                  </p:stCondLst>
                                  <p:childTnLst>
                                    <p:animMotion origin="layout" path="M -6.25E-7 1.48148E-6 L -6.25E-7 -0.08496 " pathEditMode="relative" rAng="0" ptsTypes="AA">
                                      <p:cBhvr>
                                        <p:cTn id="57" dur="1000" spd="-100000" fill="hold"/>
                                        <p:tgtEl>
                                          <p:spTgt spid="6"/>
                                        </p:tgtEl>
                                        <p:attrNameLst>
                                          <p:attrName>ppt_x</p:attrName>
                                          <p:attrName>ppt_y</p:attrName>
                                        </p:attrNameLst>
                                      </p:cBhvr>
                                      <p:rCtr x="0" y="-4259"/>
                                    </p:animMotion>
                                  </p:childTnLst>
                                </p:cTn>
                              </p:par>
                            </p:childTnLst>
                          </p:cTn>
                        </p:par>
                      </p:childTnLst>
                    </p:cTn>
                  </p:par>
                  <p:par>
                    <p:cTn id="58" fill="hold">
                      <p:stCondLst>
                        <p:cond delay="indefinite"/>
                      </p:stCondLst>
                      <p:childTnLst>
                        <p:par>
                          <p:cTn id="59" fill="hold">
                            <p:stCondLst>
                              <p:cond delay="0"/>
                            </p:stCondLst>
                            <p:childTnLst>
                              <p:par>
                                <p:cTn id="60" presetID="26" presetClass="emph" presetSubtype="0" fill="hold" grpId="2" nodeType="clickEffect">
                                  <p:stCondLst>
                                    <p:cond delay="0"/>
                                  </p:stCondLst>
                                  <p:childTnLst>
                                    <p:animEffect transition="out" filter="fade">
                                      <p:cBhvr>
                                        <p:cTn id="61" dur="500" tmFilter="0, 0; .2, .5; .8, .5; 1, 0"/>
                                        <p:tgtEl>
                                          <p:spTgt spid="53"/>
                                        </p:tgtEl>
                                      </p:cBhvr>
                                    </p:animEffect>
                                    <p:animScale>
                                      <p:cBhvr>
                                        <p:cTn id="62" dur="250" autoRev="1" fill="hold"/>
                                        <p:tgtEl>
                                          <p:spTgt spid="53"/>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26" presetClass="emph" presetSubtype="0" fill="hold" grpId="2" nodeType="clickEffect">
                                  <p:stCondLst>
                                    <p:cond delay="0"/>
                                  </p:stCondLst>
                                  <p:childTnLst>
                                    <p:animEffect transition="out" filter="fade">
                                      <p:cBhvr>
                                        <p:cTn id="66" dur="500" tmFilter="0, 0; .2, .5; .8, .5; 1, 0"/>
                                        <p:tgtEl>
                                          <p:spTgt spid="5"/>
                                        </p:tgtEl>
                                      </p:cBhvr>
                                    </p:animEffect>
                                    <p:animScale>
                                      <p:cBhvr>
                                        <p:cTn id="67" dur="250" autoRev="1" fill="hold"/>
                                        <p:tgtEl>
                                          <p:spTgt spid="5"/>
                                        </p:tgtEl>
                                      </p:cBhvr>
                                      <p:by x="105000" y="105000"/>
                                    </p:animScale>
                                  </p:childTnLst>
                                </p:cTn>
                              </p:par>
                            </p:childTnLst>
                          </p:cTn>
                        </p:par>
                      </p:childTnLst>
                    </p:cTn>
                  </p:par>
                  <p:par>
                    <p:cTn id="68" fill="hold">
                      <p:stCondLst>
                        <p:cond delay="indefinite"/>
                      </p:stCondLst>
                      <p:childTnLst>
                        <p:par>
                          <p:cTn id="69" fill="hold">
                            <p:stCondLst>
                              <p:cond delay="0"/>
                            </p:stCondLst>
                            <p:childTnLst>
                              <p:par>
                                <p:cTn id="70" presetID="26" presetClass="emph" presetSubtype="0" fill="hold" grpId="2" nodeType="clickEffect">
                                  <p:stCondLst>
                                    <p:cond delay="0"/>
                                  </p:stCondLst>
                                  <p:childTnLst>
                                    <p:animEffect transition="out" filter="fade">
                                      <p:cBhvr>
                                        <p:cTn id="71" dur="500" tmFilter="0, 0; .2, .5; .8, .5; 1, 0"/>
                                        <p:tgtEl>
                                          <p:spTgt spid="6"/>
                                        </p:tgtEl>
                                      </p:cBhvr>
                                    </p:animEffect>
                                    <p:animScale>
                                      <p:cBhvr>
                                        <p:cTn id="72"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 grpId="0"/>
      <p:bldP spid="53" grpId="0" animBg="1"/>
      <p:bldP spid="53" grpId="1" animBg="1"/>
      <p:bldP spid="53" grpId="2" animBg="1"/>
      <p:bldP spid="5" grpId="0" animBg="1"/>
      <p:bldP spid="5" grpId="1" animBg="1"/>
      <p:bldP spid="5" grpId="2" animBg="1"/>
      <p:bldP spid="6" grpId="0" animBg="1"/>
      <p:bldP spid="6" grpId="1" animBg="1"/>
      <p:bldP spid="6" grpId="2" animBg="1"/>
      <p:bldP spid="7" grpId="0" animBg="1"/>
      <p:bldP spid="7" grpId="1" animBg="1"/>
      <p:bldP spid="8" grpId="0" animBg="1"/>
      <p:bldP spid="8" grpId="1" animBg="1"/>
      <p:bldP spid="9" grpId="0" animBg="1"/>
      <p:bldP spid="9"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B7E600C-39B6-D22E-476A-B7F577AE2AA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A2D1D8-97FF-7A3C-8522-E8917993BE9E}"/>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Quels sont les principaux agents conversationnels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5" name="Enregistrement d’écran, le 2025-05-07 à 09.41.59">
            <a:hlinkClick r:id="" action="ppaction://media"/>
            <a:extLst>
              <a:ext uri="{FF2B5EF4-FFF2-40B4-BE49-F238E27FC236}">
                <a16:creationId xmlns:a16="http://schemas.microsoft.com/office/drawing/2014/main" id="{4F2E5351-64F1-939E-6829-B6B065CAE5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6690" y="2212612"/>
            <a:ext cx="6652255" cy="3560862"/>
          </a:xfrm>
          <a:prstGeom prst="rect">
            <a:avLst/>
          </a:prstGeom>
          <a:ln w="38100">
            <a:solidFill>
              <a:schemeClr val="tx1"/>
            </a:solidFill>
            <a:miter lim="800000"/>
          </a:ln>
          <a:effectLst>
            <a:outerShdw dist="127000" dir="2700000" algn="ctr" rotWithShape="0">
              <a:schemeClr val="tx1"/>
            </a:outerShdw>
          </a:effectLst>
        </p:spPr>
      </p:pic>
      <p:pic>
        <p:nvPicPr>
          <p:cNvPr id="3" name="Graphic 2">
            <a:extLst>
              <a:ext uri="{FF2B5EF4-FFF2-40B4-BE49-F238E27FC236}">
                <a16:creationId xmlns:a16="http://schemas.microsoft.com/office/drawing/2014/main" id="{5439E359-1FB9-18FB-E0D0-F5AE819C3B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25078" y="2012599"/>
            <a:ext cx="2851593" cy="4277387"/>
          </a:xfrm>
          <a:prstGeom prst="rect">
            <a:avLst/>
          </a:prstGeom>
        </p:spPr>
      </p:pic>
      <p:sp>
        <p:nvSpPr>
          <p:cNvPr id="4" name="ZoneTexte 3">
            <a:extLst>
              <a:ext uri="{FF2B5EF4-FFF2-40B4-BE49-F238E27FC236}">
                <a16:creationId xmlns:a16="http://schemas.microsoft.com/office/drawing/2014/main" id="{76D06FEB-3657-ACD6-3CA2-1A0E27179DE2}"/>
              </a:ext>
            </a:extLst>
          </p:cNvPr>
          <p:cNvSpPr txBox="1"/>
          <p:nvPr/>
        </p:nvSpPr>
        <p:spPr>
          <a:xfrm>
            <a:off x="956690" y="5939371"/>
            <a:ext cx="1569660" cy="246221"/>
          </a:xfrm>
          <a:prstGeom prst="rect">
            <a:avLst/>
          </a:prstGeom>
          <a:noFill/>
        </p:spPr>
        <p:txBody>
          <a:bodyPr wrap="none" rtlCol="0">
            <a:spAutoFit/>
          </a:bodyPr>
          <a:lstStyle/>
          <a:p>
            <a:r>
              <a:rPr lang="fr-CA" sz="1000" dirty="0"/>
              <a:t>(</a:t>
            </a:r>
            <a:r>
              <a:rPr lang="fr-CA" sz="1000" dirty="0" err="1"/>
              <a:t>Artificial</a:t>
            </a:r>
            <a:r>
              <a:rPr lang="fr-CA" sz="1000" dirty="0"/>
              <a:t> </a:t>
            </a:r>
            <a:r>
              <a:rPr lang="fr-CA" sz="1000" dirty="0" err="1"/>
              <a:t>Analysis</a:t>
            </a:r>
            <a:r>
              <a:rPr lang="fr-CA" sz="1000" dirty="0"/>
              <a:t>, 2024) </a:t>
            </a:r>
          </a:p>
        </p:txBody>
      </p:sp>
    </p:spTree>
    <p:extLst>
      <p:ext uri="{BB962C8B-B14F-4D97-AF65-F5344CB8AC3E}">
        <p14:creationId xmlns:p14="http://schemas.microsoft.com/office/powerpoint/2010/main" val="36518183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42" presetClass="path" presetSubtype="0" accel="50000" decel="50000" fill="hold" nodeType="withEffect">
                                  <p:stCondLst>
                                    <p:cond delay="500"/>
                                  </p:stCondLst>
                                  <p:childTnLst>
                                    <p:animMotion origin="layout" path="M 1.04167E-6 -4.07407E-6 L 1.04167E-6 0.25 " pathEditMode="relative" rAng="0" ptsTypes="AA">
                                      <p:cBhvr>
                                        <p:cTn id="15" dur="1000" spd="-100000" fill="hold"/>
                                        <p:tgtEl>
                                          <p:spTgt spid="3"/>
                                        </p:tgtEl>
                                        <p:attrNameLst>
                                          <p:attrName>ppt_x</p:attrName>
                                          <p:attrName>ppt_y</p:attrName>
                                        </p:attrNameLst>
                                      </p:cBhvr>
                                      <p:rCtr x="0" y="12500"/>
                                    </p:animMotion>
                                  </p:childTnLst>
                                </p:cTn>
                              </p:par>
                              <p:par>
                                <p:cTn id="16" presetID="10" presetClass="entr" presetSubtype="0" fill="hold" grpId="0" nodeType="withEffect">
                                  <p:stCondLst>
                                    <p:cond delay="75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5"/>
                </p:tgtEl>
              </p:cMediaNode>
            </p:video>
          </p:childTnLst>
        </p:cTn>
      </p:par>
    </p:tnLst>
    <p:bldLst>
      <p:bldP spid="2"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B7E600C-39B6-D22E-476A-B7F577AE2AA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A2D1D8-97FF-7A3C-8522-E8917993BE9E}"/>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Quels sont les principaux agents conversationnels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5" name="Enregistrement d’écran, le 2025-05-07 à 09.41.59">
            <a:hlinkClick r:id="" action="ppaction://media"/>
            <a:extLst>
              <a:ext uri="{FF2B5EF4-FFF2-40B4-BE49-F238E27FC236}">
                <a16:creationId xmlns:a16="http://schemas.microsoft.com/office/drawing/2014/main" id="{4F2E5351-64F1-939E-6829-B6B065CAE5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6690" y="2212612"/>
            <a:ext cx="6652255" cy="3560862"/>
          </a:xfrm>
          <a:prstGeom prst="rect">
            <a:avLst/>
          </a:prstGeom>
          <a:ln w="38100">
            <a:solidFill>
              <a:schemeClr val="tx1"/>
            </a:solidFill>
            <a:miter lim="800000"/>
          </a:ln>
          <a:effectLst>
            <a:outerShdw dist="127000" dir="2700000" algn="ctr" rotWithShape="0">
              <a:schemeClr val="tx1"/>
            </a:outerShdw>
          </a:effectLst>
        </p:spPr>
      </p:pic>
      <p:pic>
        <p:nvPicPr>
          <p:cNvPr id="3" name="Graphic 2">
            <a:extLst>
              <a:ext uri="{FF2B5EF4-FFF2-40B4-BE49-F238E27FC236}">
                <a16:creationId xmlns:a16="http://schemas.microsoft.com/office/drawing/2014/main" id="{5439E359-1FB9-18FB-E0D0-F5AE819C3B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25078" y="2012599"/>
            <a:ext cx="2851593" cy="4277387"/>
          </a:xfrm>
          <a:prstGeom prst="rect">
            <a:avLst/>
          </a:prstGeom>
        </p:spPr>
      </p:pic>
      <p:sp>
        <p:nvSpPr>
          <p:cNvPr id="4" name="ZoneTexte 3">
            <a:extLst>
              <a:ext uri="{FF2B5EF4-FFF2-40B4-BE49-F238E27FC236}">
                <a16:creationId xmlns:a16="http://schemas.microsoft.com/office/drawing/2014/main" id="{76D06FEB-3657-ACD6-3CA2-1A0E27179DE2}"/>
              </a:ext>
            </a:extLst>
          </p:cNvPr>
          <p:cNvSpPr txBox="1"/>
          <p:nvPr/>
        </p:nvSpPr>
        <p:spPr>
          <a:xfrm>
            <a:off x="956690" y="5939371"/>
            <a:ext cx="1569660" cy="246221"/>
          </a:xfrm>
          <a:prstGeom prst="rect">
            <a:avLst/>
          </a:prstGeom>
          <a:noFill/>
        </p:spPr>
        <p:txBody>
          <a:bodyPr wrap="none" rtlCol="0">
            <a:spAutoFit/>
          </a:bodyPr>
          <a:lstStyle/>
          <a:p>
            <a:r>
              <a:rPr lang="fr-CA" sz="1000" dirty="0"/>
              <a:t>(</a:t>
            </a:r>
            <a:r>
              <a:rPr lang="fr-CA" sz="1000" dirty="0" err="1"/>
              <a:t>Artificial</a:t>
            </a:r>
            <a:r>
              <a:rPr lang="fr-CA" sz="1000" dirty="0"/>
              <a:t> </a:t>
            </a:r>
            <a:r>
              <a:rPr lang="fr-CA" sz="1000" dirty="0" err="1"/>
              <a:t>Analysis</a:t>
            </a:r>
            <a:r>
              <a:rPr lang="fr-CA" sz="1000" dirty="0"/>
              <a:t>, 2024) </a:t>
            </a:r>
          </a:p>
        </p:txBody>
      </p:sp>
      <p:sp>
        <p:nvSpPr>
          <p:cNvPr id="6" name="Rectangle 5">
            <a:extLst>
              <a:ext uri="{FF2B5EF4-FFF2-40B4-BE49-F238E27FC236}">
                <a16:creationId xmlns:a16="http://schemas.microsoft.com/office/drawing/2014/main" id="{ACB87AD8-B886-78F6-01C2-F2C359F77B4D}"/>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1A0A4BD3-42B1-3407-BEBA-42B564B102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47740" y="1117697"/>
            <a:ext cx="2696520" cy="2311303"/>
          </a:xfrm>
          <a:prstGeom prst="rect">
            <a:avLst/>
          </a:prstGeom>
        </p:spPr>
      </p:pic>
      <p:sp>
        <p:nvSpPr>
          <p:cNvPr id="8" name="Rectangle: Rounded Corners 7">
            <a:extLst>
              <a:ext uri="{FF2B5EF4-FFF2-40B4-BE49-F238E27FC236}">
                <a16:creationId xmlns:a16="http://schemas.microsoft.com/office/drawing/2014/main" id="{BCA2B3A5-4975-350A-3823-5AE571CF853A}"/>
              </a:ext>
            </a:extLst>
          </p:cNvPr>
          <p:cNvSpPr/>
          <p:nvPr/>
        </p:nvSpPr>
        <p:spPr>
          <a:xfrm>
            <a:off x="1955916" y="3718008"/>
            <a:ext cx="8277120" cy="1977705"/>
          </a:xfrm>
          <a:prstGeom prst="roundRect">
            <a:avLst>
              <a:gd name="adj" fmla="val 8265"/>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dirty="0">
                <a:solidFill>
                  <a:schemeClr val="tx1"/>
                </a:solidFill>
                <a:latin typeface="Arial" panose="020B0604020202020204" pitchFamily="34" charset="0"/>
                <a:cs typeface="Arial" panose="020B0604020202020204" pitchFamily="34" charset="0"/>
              </a:rPr>
              <a:t>Derrière les outils d’</a:t>
            </a:r>
            <a:r>
              <a:rPr lang="fr-FR" sz="2000" b="1" dirty="0" err="1">
                <a:solidFill>
                  <a:schemeClr val="tx1"/>
                </a:solidFill>
                <a:latin typeface="Arial" panose="020B0604020202020204" pitchFamily="34" charset="0"/>
                <a:cs typeface="Arial" panose="020B0604020202020204" pitchFamily="34" charset="0"/>
              </a:rPr>
              <a:t>IAg</a:t>
            </a:r>
            <a:r>
              <a:rPr lang="fr-FR" sz="2000" b="1" dirty="0">
                <a:solidFill>
                  <a:schemeClr val="tx1"/>
                </a:solidFill>
                <a:latin typeface="Arial" panose="020B0604020202020204" pitchFamily="34" charset="0"/>
                <a:cs typeface="Arial" panose="020B0604020202020204" pitchFamily="34" charset="0"/>
              </a:rPr>
              <a:t> les plus utilisés </a:t>
            </a:r>
            <a:br>
              <a:rPr lang="fr-FR" sz="2000" b="1" dirty="0">
                <a:solidFill>
                  <a:schemeClr val="tx1"/>
                </a:solidFill>
                <a:latin typeface="Arial" panose="020B0604020202020204" pitchFamily="34" charset="0"/>
                <a:cs typeface="Arial" panose="020B0604020202020204" pitchFamily="34" charset="0"/>
              </a:rPr>
            </a:br>
            <a:r>
              <a:rPr lang="fr-FR" sz="2000" b="1" dirty="0">
                <a:solidFill>
                  <a:schemeClr val="tx1"/>
                </a:solidFill>
                <a:latin typeface="Arial" panose="020B0604020202020204" pitchFamily="34" charset="0"/>
                <a:cs typeface="Arial" panose="020B0604020202020204" pitchFamily="34" charset="0"/>
              </a:rPr>
              <a:t>se cache un ensemble d’entreprises généralement privées.</a:t>
            </a:r>
          </a:p>
          <a:p>
            <a:pPr algn="ctr"/>
            <a:endParaRPr lang="fr-FR" sz="2000" b="1" dirty="0">
              <a:solidFill>
                <a:schemeClr val="tx1"/>
              </a:solidFill>
              <a:latin typeface="Arial" panose="020B0604020202020204" pitchFamily="34" charset="0"/>
              <a:cs typeface="Arial" panose="020B0604020202020204" pitchFamily="34" charset="0"/>
            </a:endParaRPr>
          </a:p>
          <a:p>
            <a:pPr algn="ctr"/>
            <a:r>
              <a:rPr lang="fr-FR" sz="2000" b="1" dirty="0">
                <a:solidFill>
                  <a:schemeClr val="tx1">
                    <a:lumMod val="95000"/>
                    <a:lumOff val="5000"/>
                  </a:schemeClr>
                </a:solidFill>
                <a:latin typeface="Arial" panose="020B0604020202020204" pitchFamily="34" charset="0"/>
                <a:cs typeface="Arial" panose="020B0604020202020204" pitchFamily="34" charset="0"/>
              </a:rPr>
              <a:t>Elles mettent à disposition leurs outils, souvent gratuitement.</a:t>
            </a:r>
          </a:p>
        </p:txBody>
      </p:sp>
    </p:spTree>
    <p:extLst>
      <p:ext uri="{BB962C8B-B14F-4D97-AF65-F5344CB8AC3E}">
        <p14:creationId xmlns:p14="http://schemas.microsoft.com/office/powerpoint/2010/main" val="169721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42" presetClass="path" presetSubtype="0" accel="50000" decel="50000" fill="hold" nodeType="withEffect">
                                  <p:stCondLst>
                                    <p:cond delay="0"/>
                                  </p:stCondLst>
                                  <p:childTnLst>
                                    <p:animMotion origin="layout" path="M 0 -1.48148E-6 L 0 0.09491 " pathEditMode="relative" rAng="0" ptsTypes="AA">
                                      <p:cBhvr>
                                        <p:cTn id="9" dur="1000" spd="-100000" fill="hold"/>
                                        <p:tgtEl>
                                          <p:spTgt spid="7"/>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64" presetClass="path" presetSubtype="0" accel="50000" decel="50000" fill="hold" grpId="1" nodeType="withEffect">
                                  <p:stCondLst>
                                    <p:cond delay="0"/>
                                  </p:stCondLst>
                                  <p:childTnLst>
                                    <p:animMotion origin="layout" path="M 0 -4.07407E-6 L 0 -0.10671 " pathEditMode="relative" rAng="0" ptsTypes="AA">
                                      <p:cBhvr>
                                        <p:cTn id="14" dur="1000" spd="-100000" fill="hold"/>
                                        <p:tgtEl>
                                          <p:spTgt spid="8"/>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childTnLst>
        </p:cTn>
      </p:par>
    </p:tnLst>
    <p:bldLst>
      <p:bldP spid="8" grpId="0" animBg="1"/>
      <p:bldP spid="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CF31997-F4B8-F14C-4FEC-BB271EB7C0C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C6FE7F1-3071-0DEF-46D9-23BA2384F836}"/>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Les agents conversationnels sont-ils vraiment gratuits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3" name="Image 3">
            <a:extLst>
              <a:ext uri="{FF2B5EF4-FFF2-40B4-BE49-F238E27FC236}">
                <a16:creationId xmlns:a16="http://schemas.microsoft.com/office/drawing/2014/main" id="{2DED7A16-9FC3-B4A5-A0EF-E28C60585F5B}"/>
              </a:ext>
            </a:extLst>
          </p:cNvPr>
          <p:cNvPicPr>
            <a:picLocks noChangeAspect="1"/>
          </p:cNvPicPr>
          <p:nvPr/>
        </p:nvPicPr>
        <p:blipFill>
          <a:blip r:embed="rId3"/>
          <a:srcRect l="1198"/>
          <a:stretch/>
        </p:blipFill>
        <p:spPr>
          <a:xfrm>
            <a:off x="938088" y="2056215"/>
            <a:ext cx="5518504" cy="3981582"/>
          </a:xfrm>
          <a:prstGeom prst="rect">
            <a:avLst/>
          </a:prstGeom>
          <a:ln w="38100">
            <a:solidFill>
              <a:schemeClr val="tx1"/>
            </a:solidFill>
            <a:miter lim="800000"/>
          </a:ln>
          <a:effectLst>
            <a:outerShdw dist="127000" dir="2700000" algn="ctr" rotWithShape="0">
              <a:schemeClr val="tx1"/>
            </a:outerShdw>
          </a:effectLst>
        </p:spPr>
      </p:pic>
      <p:pic>
        <p:nvPicPr>
          <p:cNvPr id="4" name="Image 10">
            <a:extLst>
              <a:ext uri="{FF2B5EF4-FFF2-40B4-BE49-F238E27FC236}">
                <a16:creationId xmlns:a16="http://schemas.microsoft.com/office/drawing/2014/main" id="{88B24B86-2BAC-5D43-323A-1A4356FFF889}"/>
              </a:ext>
            </a:extLst>
          </p:cNvPr>
          <p:cNvPicPr>
            <a:picLocks noChangeAspect="1"/>
          </p:cNvPicPr>
          <p:nvPr/>
        </p:nvPicPr>
        <p:blipFill>
          <a:blip r:embed="rId4"/>
          <a:stretch>
            <a:fillRect/>
          </a:stretch>
        </p:blipFill>
        <p:spPr>
          <a:xfrm>
            <a:off x="7021122" y="2056215"/>
            <a:ext cx="4353107" cy="3986405"/>
          </a:xfrm>
          <a:prstGeom prst="rect">
            <a:avLst/>
          </a:prstGeom>
          <a:ln w="38100">
            <a:solidFill>
              <a:schemeClr val="tx1"/>
            </a:solidFill>
            <a:miter lim="800000"/>
          </a:ln>
          <a:effectLst>
            <a:outerShdw dist="127000" dir="2700000" algn="ctr" rotWithShape="0">
              <a:schemeClr val="tx1"/>
            </a:outerShdw>
          </a:effectLst>
        </p:spPr>
      </p:pic>
      <p:sp>
        <p:nvSpPr>
          <p:cNvPr id="6" name="ZoneTexte 5">
            <a:extLst>
              <a:ext uri="{FF2B5EF4-FFF2-40B4-BE49-F238E27FC236}">
                <a16:creationId xmlns:a16="http://schemas.microsoft.com/office/drawing/2014/main" id="{B39A9CB9-E1A9-DE2F-78E1-F756093A6348}"/>
              </a:ext>
            </a:extLst>
          </p:cNvPr>
          <p:cNvSpPr txBox="1"/>
          <p:nvPr/>
        </p:nvSpPr>
        <p:spPr>
          <a:xfrm>
            <a:off x="836194" y="6170408"/>
            <a:ext cx="1618248" cy="246221"/>
          </a:xfrm>
          <a:prstGeom prst="rect">
            <a:avLst/>
          </a:prstGeom>
          <a:noFill/>
        </p:spPr>
        <p:txBody>
          <a:bodyPr wrap="square">
            <a:spAutoFit/>
          </a:bodyPr>
          <a:lstStyle/>
          <a:p>
            <a:r>
              <a:rPr lang="fr-CA" sz="1000" kern="0" dirty="0">
                <a:effectLst/>
                <a:latin typeface="Arial" panose="020B0604020202020204" pitchFamily="34" charset="0"/>
                <a:ea typeface="Times New Roman" panose="02020603050405020304" pitchFamily="18" charset="0"/>
                <a:cs typeface="Arial" panose="020B0604020202020204" pitchFamily="34" charset="0"/>
              </a:rPr>
              <a:t> (</a:t>
            </a:r>
            <a:r>
              <a:rPr lang="fr-CA" sz="1000" kern="0" dirty="0" err="1">
                <a:effectLst/>
                <a:latin typeface="Arial" panose="020B0604020202020204" pitchFamily="34" charset="0"/>
                <a:ea typeface="Times New Roman" panose="02020603050405020304" pitchFamily="18" charset="0"/>
                <a:cs typeface="Arial" panose="020B0604020202020204" pitchFamily="34" charset="0"/>
              </a:rPr>
              <a:t>Artificial</a:t>
            </a:r>
            <a:r>
              <a:rPr lang="fr-CA" sz="1000" kern="0" dirty="0">
                <a:effectLst/>
                <a:latin typeface="Arial" panose="020B0604020202020204" pitchFamily="34" charset="0"/>
                <a:ea typeface="Times New Roman" panose="02020603050405020304" pitchFamily="18" charset="0"/>
                <a:cs typeface="Arial" panose="020B0604020202020204" pitchFamily="34" charset="0"/>
              </a:rPr>
              <a:t> </a:t>
            </a:r>
            <a:r>
              <a:rPr lang="fr-CA" sz="1000" kern="0" dirty="0" err="1">
                <a:effectLst/>
                <a:latin typeface="Arial" panose="020B0604020202020204" pitchFamily="34" charset="0"/>
                <a:ea typeface="Times New Roman" panose="02020603050405020304" pitchFamily="18" charset="0"/>
                <a:cs typeface="Arial" panose="020B0604020202020204" pitchFamily="34" charset="0"/>
              </a:rPr>
              <a:t>Analysis</a:t>
            </a:r>
            <a:r>
              <a:rPr lang="fr-CA" sz="1000" kern="0" dirty="0">
                <a:effectLst/>
                <a:latin typeface="Arial" panose="020B0604020202020204" pitchFamily="34" charset="0"/>
                <a:ea typeface="Times New Roman" panose="02020603050405020304" pitchFamily="18" charset="0"/>
                <a:cs typeface="Arial" panose="020B0604020202020204" pitchFamily="34" charset="0"/>
              </a:rPr>
              <a:t>, s. d.) </a:t>
            </a:r>
            <a:endParaRPr lang="fr-CA" sz="1000"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4BB72B7E-C72B-CAEF-3342-BE9CEBF4FDF9}"/>
              </a:ext>
            </a:extLst>
          </p:cNvPr>
          <p:cNvSpPr txBox="1"/>
          <p:nvPr/>
        </p:nvSpPr>
        <p:spPr>
          <a:xfrm>
            <a:off x="7021121" y="6170407"/>
            <a:ext cx="4353107" cy="246221"/>
          </a:xfrm>
          <a:prstGeom prst="rect">
            <a:avLst/>
          </a:prstGeom>
          <a:noFill/>
        </p:spPr>
        <p:txBody>
          <a:bodyPr wrap="square">
            <a:spAutoFit/>
          </a:bodyPr>
          <a:lstStyle/>
          <a:p>
            <a:r>
              <a:rPr lang="fr-CA" sz="1000" kern="0">
                <a:effectLst/>
                <a:latin typeface="Arial" panose="020B0604020202020204" pitchFamily="34" charset="0"/>
                <a:ea typeface="Times New Roman" panose="02020603050405020304" pitchFamily="18" charset="0"/>
                <a:cs typeface="Arial" panose="020B0604020202020204" pitchFamily="34" charset="0"/>
              </a:rPr>
              <a:t>(</a:t>
            </a:r>
            <a:r>
              <a:rPr lang="fr-CA" sz="1000" kern="0" err="1">
                <a:effectLst/>
                <a:latin typeface="Arial" panose="020B0604020202020204" pitchFamily="34" charset="0"/>
                <a:ea typeface="Times New Roman" panose="02020603050405020304" pitchFamily="18" charset="0"/>
                <a:cs typeface="Arial" panose="020B0604020202020204" pitchFamily="34" charset="0"/>
              </a:rPr>
              <a:t>Surfshark</a:t>
            </a:r>
            <a:r>
              <a:rPr lang="fr-CA" sz="1000" kern="0">
                <a:effectLst/>
                <a:latin typeface="Arial" panose="020B0604020202020204" pitchFamily="34" charset="0"/>
                <a:ea typeface="Times New Roman" panose="02020603050405020304" pitchFamily="18" charset="0"/>
                <a:cs typeface="Arial" panose="020B0604020202020204" pitchFamily="34" charset="0"/>
              </a:rPr>
              <a:t>, dans </a:t>
            </a:r>
            <a:r>
              <a:rPr lang="fr-CA" sz="1000" kern="0" err="1">
                <a:effectLst/>
                <a:latin typeface="Arial" panose="020B0604020202020204" pitchFamily="34" charset="0"/>
                <a:ea typeface="Times New Roman" panose="02020603050405020304" pitchFamily="18" charset="0"/>
                <a:cs typeface="Arial" panose="020B0604020202020204" pitchFamily="34" charset="0"/>
              </a:rPr>
              <a:t>Cherrayil</a:t>
            </a:r>
            <a:r>
              <a:rPr lang="fr-CA" sz="1000" kern="0">
                <a:effectLst/>
                <a:latin typeface="Arial" panose="020B0604020202020204" pitchFamily="34" charset="0"/>
                <a:ea typeface="Times New Roman" panose="02020603050405020304" pitchFamily="18" charset="0"/>
                <a:cs typeface="Arial" panose="020B0604020202020204" pitchFamily="34" charset="0"/>
              </a:rPr>
              <a:t>, 2025)</a:t>
            </a:r>
            <a:endParaRPr lang="fr-CA"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804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E310472-1D42-0219-99E2-CF45A160E5A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FF3E89A-6DFD-8D5D-B02B-BD8AC23CC859}"/>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Les agents conversationnels sont-ils vraiment gratuits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3" name="Image 3">
            <a:extLst>
              <a:ext uri="{FF2B5EF4-FFF2-40B4-BE49-F238E27FC236}">
                <a16:creationId xmlns:a16="http://schemas.microsoft.com/office/drawing/2014/main" id="{7656060A-BD6B-6FC2-DF79-59532FC37331}"/>
              </a:ext>
            </a:extLst>
          </p:cNvPr>
          <p:cNvPicPr>
            <a:picLocks noChangeAspect="1"/>
          </p:cNvPicPr>
          <p:nvPr/>
        </p:nvPicPr>
        <p:blipFill>
          <a:blip r:embed="rId3"/>
          <a:srcRect l="1198"/>
          <a:stretch/>
        </p:blipFill>
        <p:spPr>
          <a:xfrm>
            <a:off x="938088" y="2056215"/>
            <a:ext cx="5518504" cy="3981582"/>
          </a:xfrm>
          <a:prstGeom prst="rect">
            <a:avLst/>
          </a:prstGeom>
          <a:ln w="38100">
            <a:solidFill>
              <a:schemeClr val="tx1"/>
            </a:solidFill>
            <a:miter lim="800000"/>
          </a:ln>
          <a:effectLst>
            <a:outerShdw dist="127000" dir="2700000" algn="ctr" rotWithShape="0">
              <a:schemeClr val="tx1"/>
            </a:outerShdw>
          </a:effectLst>
        </p:spPr>
      </p:pic>
      <p:pic>
        <p:nvPicPr>
          <p:cNvPr id="4" name="Image 10">
            <a:extLst>
              <a:ext uri="{FF2B5EF4-FFF2-40B4-BE49-F238E27FC236}">
                <a16:creationId xmlns:a16="http://schemas.microsoft.com/office/drawing/2014/main" id="{BFA2410B-B874-8A53-6506-BFAB5F20CFD2}"/>
              </a:ext>
            </a:extLst>
          </p:cNvPr>
          <p:cNvPicPr>
            <a:picLocks noChangeAspect="1"/>
          </p:cNvPicPr>
          <p:nvPr/>
        </p:nvPicPr>
        <p:blipFill>
          <a:blip r:embed="rId4"/>
          <a:stretch>
            <a:fillRect/>
          </a:stretch>
        </p:blipFill>
        <p:spPr>
          <a:xfrm>
            <a:off x="7021122" y="2056215"/>
            <a:ext cx="4353107" cy="3986405"/>
          </a:xfrm>
          <a:prstGeom prst="rect">
            <a:avLst/>
          </a:prstGeom>
          <a:ln w="38100">
            <a:solidFill>
              <a:schemeClr val="tx1"/>
            </a:solidFill>
            <a:miter lim="800000"/>
          </a:ln>
          <a:effectLst>
            <a:outerShdw dist="127000" dir="2700000" algn="ctr" rotWithShape="0">
              <a:schemeClr val="tx1"/>
            </a:outerShdw>
          </a:effectLst>
        </p:spPr>
      </p:pic>
      <p:sp>
        <p:nvSpPr>
          <p:cNvPr id="6" name="ZoneTexte 5">
            <a:extLst>
              <a:ext uri="{FF2B5EF4-FFF2-40B4-BE49-F238E27FC236}">
                <a16:creationId xmlns:a16="http://schemas.microsoft.com/office/drawing/2014/main" id="{5D1116DE-7C72-C9F1-B9BB-E15EE0E9D45E}"/>
              </a:ext>
            </a:extLst>
          </p:cNvPr>
          <p:cNvSpPr txBox="1"/>
          <p:nvPr/>
        </p:nvSpPr>
        <p:spPr>
          <a:xfrm>
            <a:off x="836194" y="6170408"/>
            <a:ext cx="1618248" cy="246221"/>
          </a:xfrm>
          <a:prstGeom prst="rect">
            <a:avLst/>
          </a:prstGeom>
          <a:noFill/>
        </p:spPr>
        <p:txBody>
          <a:bodyPr wrap="square">
            <a:spAutoFit/>
          </a:bodyPr>
          <a:lstStyle/>
          <a:p>
            <a:r>
              <a:rPr lang="fr-CA" sz="1000" kern="0" dirty="0">
                <a:effectLst/>
                <a:latin typeface="Arial" panose="020B0604020202020204" pitchFamily="34" charset="0"/>
                <a:ea typeface="Times New Roman" panose="02020603050405020304" pitchFamily="18" charset="0"/>
                <a:cs typeface="Arial" panose="020B0604020202020204" pitchFamily="34" charset="0"/>
              </a:rPr>
              <a:t> (</a:t>
            </a:r>
            <a:r>
              <a:rPr lang="fr-CA" sz="1000" kern="0" dirty="0" err="1">
                <a:effectLst/>
                <a:latin typeface="Arial" panose="020B0604020202020204" pitchFamily="34" charset="0"/>
                <a:ea typeface="Times New Roman" panose="02020603050405020304" pitchFamily="18" charset="0"/>
                <a:cs typeface="Arial" panose="020B0604020202020204" pitchFamily="34" charset="0"/>
              </a:rPr>
              <a:t>Artificial</a:t>
            </a:r>
            <a:r>
              <a:rPr lang="fr-CA" sz="1000" kern="0" dirty="0">
                <a:effectLst/>
                <a:latin typeface="Arial" panose="020B0604020202020204" pitchFamily="34" charset="0"/>
                <a:ea typeface="Times New Roman" panose="02020603050405020304" pitchFamily="18" charset="0"/>
                <a:cs typeface="Arial" panose="020B0604020202020204" pitchFamily="34" charset="0"/>
              </a:rPr>
              <a:t> </a:t>
            </a:r>
            <a:r>
              <a:rPr lang="fr-CA" sz="1000" kern="0" dirty="0" err="1">
                <a:effectLst/>
                <a:latin typeface="Arial" panose="020B0604020202020204" pitchFamily="34" charset="0"/>
                <a:ea typeface="Times New Roman" panose="02020603050405020304" pitchFamily="18" charset="0"/>
                <a:cs typeface="Arial" panose="020B0604020202020204" pitchFamily="34" charset="0"/>
              </a:rPr>
              <a:t>Analysis</a:t>
            </a:r>
            <a:r>
              <a:rPr lang="fr-CA" sz="1000" kern="0" dirty="0">
                <a:effectLst/>
                <a:latin typeface="Arial" panose="020B0604020202020204" pitchFamily="34" charset="0"/>
                <a:ea typeface="Times New Roman" panose="02020603050405020304" pitchFamily="18" charset="0"/>
                <a:cs typeface="Arial" panose="020B0604020202020204" pitchFamily="34" charset="0"/>
              </a:rPr>
              <a:t>, s. d.) </a:t>
            </a:r>
            <a:endParaRPr lang="fr-CA" sz="1000"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01EC2B64-0525-AF96-0530-EFDB300CE19C}"/>
              </a:ext>
            </a:extLst>
          </p:cNvPr>
          <p:cNvSpPr txBox="1"/>
          <p:nvPr/>
        </p:nvSpPr>
        <p:spPr>
          <a:xfrm>
            <a:off x="7021121" y="6170407"/>
            <a:ext cx="4353107" cy="246221"/>
          </a:xfrm>
          <a:prstGeom prst="rect">
            <a:avLst/>
          </a:prstGeom>
          <a:noFill/>
        </p:spPr>
        <p:txBody>
          <a:bodyPr wrap="square">
            <a:spAutoFit/>
          </a:bodyPr>
          <a:lstStyle/>
          <a:p>
            <a:r>
              <a:rPr lang="fr-CA" sz="1000" kern="0">
                <a:effectLst/>
                <a:latin typeface="Arial" panose="020B0604020202020204" pitchFamily="34" charset="0"/>
                <a:ea typeface="Times New Roman" panose="02020603050405020304" pitchFamily="18" charset="0"/>
                <a:cs typeface="Arial" panose="020B0604020202020204" pitchFamily="34" charset="0"/>
              </a:rPr>
              <a:t>(</a:t>
            </a:r>
            <a:r>
              <a:rPr lang="fr-CA" sz="1000" kern="0" err="1">
                <a:effectLst/>
                <a:latin typeface="Arial" panose="020B0604020202020204" pitchFamily="34" charset="0"/>
                <a:ea typeface="Times New Roman" panose="02020603050405020304" pitchFamily="18" charset="0"/>
                <a:cs typeface="Arial" panose="020B0604020202020204" pitchFamily="34" charset="0"/>
              </a:rPr>
              <a:t>Surfshark</a:t>
            </a:r>
            <a:r>
              <a:rPr lang="fr-CA" sz="1000" kern="0">
                <a:effectLst/>
                <a:latin typeface="Arial" panose="020B0604020202020204" pitchFamily="34" charset="0"/>
                <a:ea typeface="Times New Roman" panose="02020603050405020304" pitchFamily="18" charset="0"/>
                <a:cs typeface="Arial" panose="020B0604020202020204" pitchFamily="34" charset="0"/>
              </a:rPr>
              <a:t>, dans </a:t>
            </a:r>
            <a:r>
              <a:rPr lang="fr-CA" sz="1000" kern="0" err="1">
                <a:effectLst/>
                <a:latin typeface="Arial" panose="020B0604020202020204" pitchFamily="34" charset="0"/>
                <a:ea typeface="Times New Roman" panose="02020603050405020304" pitchFamily="18" charset="0"/>
                <a:cs typeface="Arial" panose="020B0604020202020204" pitchFamily="34" charset="0"/>
              </a:rPr>
              <a:t>Cherrayil</a:t>
            </a:r>
            <a:r>
              <a:rPr lang="fr-CA" sz="1000" kern="0">
                <a:effectLst/>
                <a:latin typeface="Arial" panose="020B0604020202020204" pitchFamily="34" charset="0"/>
                <a:ea typeface="Times New Roman" panose="02020603050405020304" pitchFamily="18" charset="0"/>
                <a:cs typeface="Arial" panose="020B0604020202020204" pitchFamily="34" charset="0"/>
              </a:rPr>
              <a:t>, 2025)</a:t>
            </a:r>
            <a:endParaRPr lang="fr-CA" sz="10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16345BE-5557-28A2-C56B-3C98D7E612B1}"/>
              </a:ext>
            </a:extLst>
          </p:cNvPr>
          <p:cNvSpPr/>
          <p:nvPr/>
        </p:nvSpPr>
        <p:spPr>
          <a:xfrm>
            <a:off x="3048"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66B72BB-4A01-DFE2-9B50-010694BD1D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7740" y="345741"/>
            <a:ext cx="2696520" cy="2311303"/>
          </a:xfrm>
          <a:prstGeom prst="rect">
            <a:avLst/>
          </a:prstGeom>
        </p:spPr>
      </p:pic>
      <p:sp>
        <p:nvSpPr>
          <p:cNvPr id="9" name="Rectangle: Rounded Corners 8">
            <a:extLst>
              <a:ext uri="{FF2B5EF4-FFF2-40B4-BE49-F238E27FC236}">
                <a16:creationId xmlns:a16="http://schemas.microsoft.com/office/drawing/2014/main" id="{6C96823C-8A0C-6E58-F079-5F03EDDE0132}"/>
              </a:ext>
            </a:extLst>
          </p:cNvPr>
          <p:cNvSpPr/>
          <p:nvPr/>
        </p:nvSpPr>
        <p:spPr>
          <a:xfrm>
            <a:off x="1360548" y="2881635"/>
            <a:ext cx="9470903" cy="2503786"/>
          </a:xfrm>
          <a:prstGeom prst="roundRect">
            <a:avLst>
              <a:gd name="adj" fmla="val 7537"/>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dirty="0">
                <a:solidFill>
                  <a:schemeClr val="tx1"/>
                </a:solidFill>
                <a:latin typeface="Arial" panose="020B0604020202020204" pitchFamily="34" charset="0"/>
                <a:cs typeface="Arial" panose="020B0604020202020204" pitchFamily="34" charset="0"/>
              </a:rPr>
              <a:t>Les outils d’IAg proposés gratuitement ne le sont pas toujours vraiment. </a:t>
            </a:r>
          </a:p>
          <a:p>
            <a:pPr algn="ctr"/>
            <a:br>
              <a:rPr lang="fr-FR" sz="2000" b="1" dirty="0">
                <a:solidFill>
                  <a:schemeClr val="tx1"/>
                </a:solidFill>
                <a:latin typeface="Arial" panose="020B0604020202020204" pitchFamily="34" charset="0"/>
                <a:cs typeface="Arial" panose="020B0604020202020204" pitchFamily="34" charset="0"/>
              </a:rPr>
            </a:br>
            <a:r>
              <a:rPr lang="fr-FR" sz="2000" b="1" dirty="0">
                <a:solidFill>
                  <a:schemeClr val="tx1"/>
                </a:solidFill>
                <a:latin typeface="Arial" panose="020B0604020202020204" pitchFamily="34" charset="0"/>
                <a:cs typeface="Arial" panose="020B0604020202020204" pitchFamily="34" charset="0"/>
              </a:rPr>
              <a:t>En échange, tu partages souvent des données personnelles</a:t>
            </a:r>
          </a:p>
          <a:p>
            <a:pPr algn="ctr"/>
            <a:br>
              <a:rPr lang="fr-FR" sz="2000" b="1" dirty="0">
                <a:solidFill>
                  <a:schemeClr val="tx1"/>
                </a:solidFill>
                <a:latin typeface="Arial" panose="020B0604020202020204" pitchFamily="34" charset="0"/>
                <a:cs typeface="Arial" panose="020B0604020202020204" pitchFamily="34" charset="0"/>
              </a:rPr>
            </a:br>
            <a:r>
              <a:rPr lang="fr-FR" sz="2000" b="1" dirty="0">
                <a:solidFill>
                  <a:schemeClr val="tx1"/>
                </a:solidFill>
                <a:latin typeface="Arial" panose="020B0604020202020204" pitchFamily="34" charset="0"/>
                <a:cs typeface="Arial" panose="020B0604020202020204" pitchFamily="34" charset="0"/>
              </a:rPr>
              <a:t>— c’est là le véritable « prix » à payer. </a:t>
            </a:r>
          </a:p>
        </p:txBody>
      </p:sp>
    </p:spTree>
    <p:extLst>
      <p:ext uri="{BB962C8B-B14F-4D97-AF65-F5344CB8AC3E}">
        <p14:creationId xmlns:p14="http://schemas.microsoft.com/office/powerpoint/2010/main" val="377414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42" presetClass="path" presetSubtype="0" accel="50000" decel="50000" fill="hold" nodeType="withEffect">
                                  <p:stCondLst>
                                    <p:cond delay="0"/>
                                  </p:stCondLst>
                                  <p:childTnLst>
                                    <p:animMotion origin="layout" path="M 0 -1.48148E-6 L 0 0.09491 " pathEditMode="relative" rAng="0" ptsTypes="AA">
                                      <p:cBhvr>
                                        <p:cTn id="9" dur="1000" spd="-100000" fill="hold"/>
                                        <p:tgtEl>
                                          <p:spTgt spid="8"/>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par>
                                <p:cTn id="13" presetID="64" presetClass="path" presetSubtype="0" accel="50000" decel="50000" fill="hold" grpId="1" nodeType="withEffect">
                                  <p:stCondLst>
                                    <p:cond delay="0"/>
                                  </p:stCondLst>
                                  <p:childTnLst>
                                    <p:animMotion origin="layout" path="M 0 -1.85185E-6 L 0 -0.10671 " pathEditMode="relative" rAng="0" ptsTypes="AA">
                                      <p:cBhvr>
                                        <p:cTn id="14" dur="1000" spd="-100000" fill="hold"/>
                                        <p:tgtEl>
                                          <p:spTgt spid="9"/>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8C23171-B004-EFCF-979B-EFA6F8D2032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A446597-C561-00C3-7427-62EF0BA5845E}"/>
              </a:ext>
            </a:extLst>
          </p:cNvPr>
          <p:cNvSpPr txBox="1"/>
          <p:nvPr/>
        </p:nvSpPr>
        <p:spPr>
          <a:xfrm>
            <a:off x="0" y="0"/>
            <a:ext cx="12192000" cy="3616375"/>
          </a:xfrm>
          <a:prstGeom prst="rect">
            <a:avLst/>
          </a:prstGeom>
          <a:noFill/>
        </p:spPr>
        <p:txBody>
          <a:bodyPr wrap="square" lIns="914400" tIns="914400" rIns="914400" bIns="228600" rtlCol="0">
            <a:spAutoFit/>
          </a:bodyPr>
          <a:lstStyle/>
          <a:p>
            <a:pPr algn="ctr"/>
            <a:r>
              <a:rPr lang="fr-CA" sz="2000" dirty="0">
                <a:latin typeface="Arial" panose="020B0604020202020204" pitchFamily="34" charset="0"/>
                <a:ea typeface="Calibri" panose="020F0502020204030204" pitchFamily="34" charset="0"/>
                <a:cs typeface="Arial" panose="020B0604020202020204" pitchFamily="34" charset="0"/>
              </a:rPr>
              <a:t>Une collaboration du</a:t>
            </a:r>
          </a:p>
          <a:p>
            <a:pPr algn="ctr"/>
            <a:r>
              <a:rPr lang="fr-CA" sz="4000" b="1" dirty="0">
                <a:solidFill>
                  <a:srgbClr val="00AAE7"/>
                </a:solidFill>
                <a:latin typeface="Arial" panose="020B0604020202020204" pitchFamily="34" charset="0"/>
                <a:ea typeface="Calibri" panose="020F0502020204030204" pitchFamily="34" charset="0"/>
                <a:cs typeface="Arial" panose="020B0604020202020204" pitchFamily="34" charset="0"/>
              </a:rPr>
              <a:t>Cégep de Saint-Laurent</a:t>
            </a:r>
          </a:p>
          <a:p>
            <a:pPr algn="ctr"/>
            <a:r>
              <a:rPr lang="fr-CA" sz="2000" dirty="0">
                <a:latin typeface="Arial" panose="020B0604020202020204" pitchFamily="34" charset="0"/>
                <a:ea typeface="Calibri" panose="020F0502020204030204" pitchFamily="34" charset="0"/>
                <a:cs typeface="Arial" panose="020B0604020202020204" pitchFamily="34" charset="0"/>
              </a:rPr>
              <a:t>et</a:t>
            </a:r>
          </a:p>
          <a:p>
            <a:pPr algn="ctr"/>
            <a:r>
              <a:rPr lang="fr-CA" sz="4000" b="1" dirty="0">
                <a:solidFill>
                  <a:srgbClr val="0079BE"/>
                </a:solidFill>
                <a:latin typeface="Arial" panose="020B0604020202020204" pitchFamily="34" charset="0"/>
                <a:ea typeface="Calibri" panose="020F0502020204030204" pitchFamily="34" charset="0"/>
                <a:cs typeface="Arial" panose="020B0604020202020204" pitchFamily="34" charset="0"/>
              </a:rPr>
              <a:t>Le Carrefour d’innovation et de pédagogie universitaire de l’UQAM</a:t>
            </a:r>
          </a:p>
        </p:txBody>
      </p:sp>
      <p:pic>
        <p:nvPicPr>
          <p:cNvPr id="5" name="Graphic 4">
            <a:hlinkClick r:id="rId2"/>
            <a:extLst>
              <a:ext uri="{FF2B5EF4-FFF2-40B4-BE49-F238E27FC236}">
                <a16:creationId xmlns:a16="http://schemas.microsoft.com/office/drawing/2014/main" id="{C14FBCEE-6335-45D0-B20E-5A02A9678F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9745" y="5468445"/>
            <a:ext cx="2192511" cy="767379"/>
          </a:xfrm>
          <a:prstGeom prst="rect">
            <a:avLst/>
          </a:prstGeom>
          <a:effectLst/>
        </p:spPr>
      </p:pic>
      <p:sp>
        <p:nvSpPr>
          <p:cNvPr id="6" name="TextBox 5">
            <a:extLst>
              <a:ext uri="{FF2B5EF4-FFF2-40B4-BE49-F238E27FC236}">
                <a16:creationId xmlns:a16="http://schemas.microsoft.com/office/drawing/2014/main" id="{E9E1BD80-E222-D2CC-EEAA-AE251C14A6AF}"/>
              </a:ext>
            </a:extLst>
          </p:cNvPr>
          <p:cNvSpPr txBox="1"/>
          <p:nvPr/>
        </p:nvSpPr>
        <p:spPr>
          <a:xfrm>
            <a:off x="0" y="4755683"/>
            <a:ext cx="12192000" cy="769441"/>
          </a:xfrm>
          <a:prstGeom prst="rect">
            <a:avLst/>
          </a:prstGeom>
          <a:noFill/>
        </p:spPr>
        <p:txBody>
          <a:bodyPr wrap="square" lIns="914400" tIns="228600" rIns="914400" bIns="228600" rtlCol="0">
            <a:spAutoFit/>
          </a:bodyPr>
          <a:lstStyle/>
          <a:p>
            <a:pPr algn="ctr"/>
            <a:r>
              <a:rPr lang="fr-CA" sz="2000" b="1" dirty="0">
                <a:latin typeface="Aptos (Body)"/>
                <a:ea typeface="Calibri" panose="020F0502020204030204" pitchFamily="34" charset="0"/>
                <a:cs typeface="Calibri" panose="020F0502020204030204" pitchFamily="34" charset="0"/>
              </a:rPr>
              <a:t>Sous </a:t>
            </a:r>
            <a:r>
              <a:rPr lang="fr-CA" sz="2000" b="1" dirty="0">
                <a:latin typeface="Arial" panose="020B0604020202020204" pitchFamily="34" charset="0"/>
                <a:ea typeface="Calibri" panose="020F0502020204030204" pitchFamily="34" charset="0"/>
                <a:cs typeface="Arial" panose="020B0604020202020204" pitchFamily="34" charset="0"/>
              </a:rPr>
              <a:t>licence</a:t>
            </a:r>
            <a:endParaRPr lang="en-US" sz="2000" b="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997892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12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91D81A7-509D-C412-E60F-CF8B182A6E6A}"/>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CD9D417-2DFF-6BD8-BEBA-63CF2CA83690}"/>
              </a:ext>
            </a:extLst>
          </p:cNvPr>
          <p:cNvSpPr/>
          <p:nvPr/>
        </p:nvSpPr>
        <p:spPr>
          <a:xfrm>
            <a:off x="3582733" y="4114350"/>
            <a:ext cx="3983572" cy="2387959"/>
          </a:xfrm>
          <a:prstGeom prst="roundRect">
            <a:avLst>
              <a:gd name="adj" fmla="val 4478"/>
            </a:avLst>
          </a:prstGeom>
          <a:solidFill>
            <a:srgbClr val="28DDD3"/>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914400" rIns="457200" rtlCol="0" anchor="ctr" anchorCtr="0"/>
          <a:lstStyle/>
          <a:p>
            <a:r>
              <a:rPr lang="fr-FR" sz="2000" b="1" dirty="0">
                <a:solidFill>
                  <a:schemeClr val="tx1">
                    <a:lumMod val="95000"/>
                    <a:lumOff val="5000"/>
                  </a:schemeClr>
                </a:solidFill>
              </a:rPr>
              <a:t>Capture d’écran des</a:t>
            </a:r>
          </a:p>
          <a:p>
            <a:r>
              <a:rPr lang="fr-FR" sz="2000" b="1" dirty="0">
                <a:solidFill>
                  <a:schemeClr val="tx1">
                    <a:lumMod val="95000"/>
                    <a:lumOff val="5000"/>
                  </a:schemeClr>
                </a:solidFill>
              </a:rPr>
              <a:t>paramètres dans </a:t>
            </a:r>
            <a:r>
              <a:rPr lang="fr-FR" sz="2000" b="1" dirty="0" err="1">
                <a:solidFill>
                  <a:schemeClr val="tx1">
                    <a:lumMod val="95000"/>
                    <a:lumOff val="5000"/>
                  </a:schemeClr>
                </a:solidFill>
              </a:rPr>
              <a:t>ChatGPT</a:t>
            </a:r>
            <a:endParaRPr lang="fr-FR" sz="2000" b="1" dirty="0">
              <a:solidFill>
                <a:schemeClr val="tx1">
                  <a:lumMod val="95000"/>
                  <a:lumOff val="5000"/>
                </a:schemeClr>
              </a:solidFill>
            </a:endParaRPr>
          </a:p>
        </p:txBody>
      </p:sp>
      <p:sp>
        <p:nvSpPr>
          <p:cNvPr id="2" name="TextBox 1">
            <a:extLst>
              <a:ext uri="{FF2B5EF4-FFF2-40B4-BE49-F238E27FC236}">
                <a16:creationId xmlns:a16="http://schemas.microsoft.com/office/drawing/2014/main" id="{677935EB-021E-3528-49B9-086069D6304F}"/>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protéger mes données et celles des autres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5" name="Image 4">
            <a:extLst>
              <a:ext uri="{FF2B5EF4-FFF2-40B4-BE49-F238E27FC236}">
                <a16:creationId xmlns:a16="http://schemas.microsoft.com/office/drawing/2014/main" id="{7EA1AD47-FAE9-DC7C-32D1-8E277BE61933}"/>
              </a:ext>
            </a:extLst>
          </p:cNvPr>
          <p:cNvPicPr>
            <a:picLocks noChangeAspect="1"/>
          </p:cNvPicPr>
          <p:nvPr/>
        </p:nvPicPr>
        <p:blipFill>
          <a:blip r:embed="rId3"/>
          <a:stretch>
            <a:fillRect/>
          </a:stretch>
        </p:blipFill>
        <p:spPr>
          <a:xfrm>
            <a:off x="905037" y="4121907"/>
            <a:ext cx="3147731" cy="2380402"/>
          </a:xfrm>
          <a:prstGeom prst="roundRect">
            <a:avLst>
              <a:gd name="adj" fmla="val 0"/>
            </a:avLst>
          </a:prstGeom>
          <a:ln w="38100">
            <a:solidFill>
              <a:schemeClr val="tx1"/>
            </a:solidFill>
            <a:miter lim="800000"/>
          </a:ln>
          <a:effectLst>
            <a:outerShdw dist="127000" dir="2700000" algn="tl" rotWithShape="0">
              <a:srgbClr val="000000"/>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id="{41FFDCD1-CB80-05A6-53FB-0F47997CA339}"/>
              </a:ext>
            </a:extLst>
          </p:cNvPr>
          <p:cNvSpPr txBox="1"/>
          <p:nvPr/>
        </p:nvSpPr>
        <p:spPr>
          <a:xfrm>
            <a:off x="6725180" y="4566610"/>
            <a:ext cx="184731" cy="400110"/>
          </a:xfrm>
          <a:prstGeom prst="rect">
            <a:avLst/>
          </a:prstGeom>
          <a:noFill/>
        </p:spPr>
        <p:txBody>
          <a:bodyPr wrap="none" rtlCol="0">
            <a:spAutoFit/>
          </a:bodyPr>
          <a:lstStyle/>
          <a:p>
            <a:endParaRPr lang="en-US" sz="2000" b="1"/>
          </a:p>
        </p:txBody>
      </p:sp>
      <p:grpSp>
        <p:nvGrpSpPr>
          <p:cNvPr id="3" name="Group 2">
            <a:extLst>
              <a:ext uri="{FF2B5EF4-FFF2-40B4-BE49-F238E27FC236}">
                <a16:creationId xmlns:a16="http://schemas.microsoft.com/office/drawing/2014/main" id="{AA8747ED-75EC-58E4-B28B-34E360586714}"/>
              </a:ext>
            </a:extLst>
          </p:cNvPr>
          <p:cNvGrpSpPr/>
          <p:nvPr/>
        </p:nvGrpSpPr>
        <p:grpSpPr>
          <a:xfrm>
            <a:off x="9731186" y="0"/>
            <a:ext cx="2855444" cy="6858000"/>
            <a:chOff x="9731186" y="0"/>
            <a:chExt cx="2855444" cy="6858000"/>
          </a:xfrm>
        </p:grpSpPr>
        <p:sp>
          <p:nvSpPr>
            <p:cNvPr id="4" name="Right Triangle 3">
              <a:extLst>
                <a:ext uri="{FF2B5EF4-FFF2-40B4-BE49-F238E27FC236}">
                  <a16:creationId xmlns:a16="http://schemas.microsoft.com/office/drawing/2014/main" id="{2BBF2160-4A7B-A5EF-8CE3-CF0226BEF3D4}"/>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4B37DAD4-367A-5C58-9537-E79A4CE5547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9731186" y="4121907"/>
              <a:ext cx="2855444" cy="2447521"/>
            </a:xfrm>
            <a:prstGeom prst="rect">
              <a:avLst/>
            </a:prstGeom>
          </p:spPr>
        </p:pic>
      </p:grpSp>
      <p:sp>
        <p:nvSpPr>
          <p:cNvPr id="7" name="ZoneTexte 6">
            <a:extLst>
              <a:ext uri="{FF2B5EF4-FFF2-40B4-BE49-F238E27FC236}">
                <a16:creationId xmlns:a16="http://schemas.microsoft.com/office/drawing/2014/main" id="{81312136-4341-0A94-C338-4E1D65527667}"/>
              </a:ext>
            </a:extLst>
          </p:cNvPr>
          <p:cNvSpPr txBox="1"/>
          <p:nvPr/>
        </p:nvSpPr>
        <p:spPr>
          <a:xfrm>
            <a:off x="905037" y="6599747"/>
            <a:ext cx="1090363" cy="246221"/>
          </a:xfrm>
          <a:prstGeom prst="rect">
            <a:avLst/>
          </a:prstGeom>
          <a:noFill/>
        </p:spPr>
        <p:txBody>
          <a:bodyPr wrap="none" rtlCol="0">
            <a:spAutoFit/>
          </a:bodyPr>
          <a:lstStyle/>
          <a:p>
            <a:r>
              <a:rPr lang="fr-CA" sz="1000" dirty="0">
                <a:latin typeface="Arial" panose="020B0604020202020204" pitchFamily="34" charset="0"/>
                <a:cs typeface="Arial" panose="020B0604020202020204" pitchFamily="34" charset="0"/>
              </a:rPr>
              <a:t>(</a:t>
            </a:r>
            <a:r>
              <a:rPr lang="fr-CA" sz="1000" dirty="0" err="1">
                <a:latin typeface="Arial" panose="020B0604020202020204" pitchFamily="34" charset="0"/>
                <a:cs typeface="Arial" panose="020B0604020202020204" pitchFamily="34" charset="0"/>
              </a:rPr>
              <a:t>OpenAI</a:t>
            </a:r>
            <a:r>
              <a:rPr lang="fr-CA" sz="1000" dirty="0">
                <a:latin typeface="Arial" panose="020B0604020202020204" pitchFamily="34" charset="0"/>
                <a:cs typeface="Arial" panose="020B0604020202020204" pitchFamily="34" charset="0"/>
              </a:rPr>
              <a:t>, 2025) </a:t>
            </a:r>
          </a:p>
        </p:txBody>
      </p:sp>
      <p:sp>
        <p:nvSpPr>
          <p:cNvPr id="8" name="Rectangle: Rounded Corners 7">
            <a:extLst>
              <a:ext uri="{FF2B5EF4-FFF2-40B4-BE49-F238E27FC236}">
                <a16:creationId xmlns:a16="http://schemas.microsoft.com/office/drawing/2014/main" id="{EED951F1-AC13-2167-BDEE-9FED721E9184}"/>
              </a:ext>
            </a:extLst>
          </p:cNvPr>
          <p:cNvSpPr/>
          <p:nvPr/>
        </p:nvSpPr>
        <p:spPr>
          <a:xfrm>
            <a:off x="906801" y="2094021"/>
            <a:ext cx="8999989" cy="819323"/>
          </a:xfrm>
          <a:prstGeom prst="roundRect">
            <a:avLst>
              <a:gd name="adj" fmla="val 16380"/>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dirty="0">
                <a:solidFill>
                  <a:srgbClr val="158189"/>
                </a:solidFill>
                <a:latin typeface="Arial" panose="020B0604020202020204" pitchFamily="34" charset="0"/>
                <a:ea typeface="Helvetica Neue"/>
                <a:cs typeface="Arial" panose="020B0604020202020204" pitchFamily="34" charset="0"/>
                <a:sym typeface="Helvetica Neue"/>
              </a:rPr>
              <a:t>Désactiver les fonctions d’entraînement à partir de l’historique de conversation personnel (ex. : image). </a:t>
            </a:r>
          </a:p>
        </p:txBody>
      </p:sp>
      <p:sp>
        <p:nvSpPr>
          <p:cNvPr id="9" name="Rectangle: Rounded Corners 8">
            <a:extLst>
              <a:ext uri="{FF2B5EF4-FFF2-40B4-BE49-F238E27FC236}">
                <a16:creationId xmlns:a16="http://schemas.microsoft.com/office/drawing/2014/main" id="{09C98EE7-3269-6C57-A9A1-A9B85B2B265F}"/>
              </a:ext>
            </a:extLst>
          </p:cNvPr>
          <p:cNvSpPr/>
          <p:nvPr/>
        </p:nvSpPr>
        <p:spPr>
          <a:xfrm>
            <a:off x="906801" y="3193226"/>
            <a:ext cx="8999989" cy="648799"/>
          </a:xfrm>
          <a:prstGeom prst="roundRect">
            <a:avLst>
              <a:gd name="adj" fmla="val 16380"/>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dirty="0">
                <a:solidFill>
                  <a:srgbClr val="158189"/>
                </a:solidFill>
                <a:latin typeface="Arial" panose="020B0604020202020204" pitchFamily="34" charset="0"/>
                <a:ea typeface="Helvetica Neue"/>
                <a:cs typeface="Arial" panose="020B0604020202020204" pitchFamily="34" charset="0"/>
                <a:sym typeface="Helvetica Neue"/>
              </a:rPr>
              <a:t>S’abstenir de téléverser du matériel protégé par les droits d’auteur.</a:t>
            </a:r>
          </a:p>
        </p:txBody>
      </p:sp>
    </p:spTree>
    <p:extLst>
      <p:ext uri="{BB962C8B-B14F-4D97-AF65-F5344CB8AC3E}">
        <p14:creationId xmlns:p14="http://schemas.microsoft.com/office/powerpoint/2010/main" val="798823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7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35" presetClass="path" presetSubtype="0" accel="50000" decel="50000" fill="hold" grpId="1" nodeType="withEffect">
                                  <p:stCondLst>
                                    <p:cond delay="1000"/>
                                  </p:stCondLst>
                                  <p:childTnLst>
                                    <p:animMotion origin="layout" path="M -1.45833E-6 -4.07407E-6 L -0.07109 -4.07407E-6 " pathEditMode="relative" rAng="0" ptsTypes="AA">
                                      <p:cBhvr>
                                        <p:cTn id="21" dur="1000" spd="-100000" fill="hold"/>
                                        <p:tgtEl>
                                          <p:spTgt spid="11"/>
                                        </p:tgtEl>
                                        <p:attrNameLst>
                                          <p:attrName>ppt_x</p:attrName>
                                          <p:attrName>ppt_y</p:attrName>
                                        </p:attrNameLst>
                                      </p:cBhvr>
                                      <p:rCtr x="-3555" y="0"/>
                                    </p:animMotion>
                                  </p:childTnLst>
                                </p:cTn>
                              </p:par>
                              <p:par>
                                <p:cTn id="22" presetID="10" presetClass="entr" presetSubtype="0"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10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childTnLst>
                                </p:cTn>
                              </p:par>
                              <p:par>
                                <p:cTn id="28" presetID="63" presetClass="path" presetSubtype="0" accel="50000" decel="50000" fill="hold" nodeType="withEffect">
                                  <p:stCondLst>
                                    <p:cond delay="1000"/>
                                  </p:stCondLst>
                                  <p:childTnLst>
                                    <p:animMotion origin="layout" path="M -4.375E-6 0 L 0.25 0 " pathEditMode="relative" rAng="0" ptsTypes="AA">
                                      <p:cBhvr>
                                        <p:cTn id="29" dur="1000" spd="-100000" fill="hold"/>
                                        <p:tgtEl>
                                          <p:spTgt spid="3"/>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 grpId="0"/>
      <p:bldP spid="7" grpId="0"/>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9273D061-6846-849A-1165-B62605CC5700}"/>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BC55299F-E0D0-7282-1D8A-796A266DF098}"/>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282581"/>
            <a:ext cx="12191999" cy="6858000"/>
          </a:xfrm>
          <a:prstGeom prst="rect">
            <a:avLst/>
          </a:prstGeom>
        </p:spPr>
      </p:pic>
      <p:sp>
        <p:nvSpPr>
          <p:cNvPr id="2" name="TextBox 1">
            <a:extLst>
              <a:ext uri="{FF2B5EF4-FFF2-40B4-BE49-F238E27FC236}">
                <a16:creationId xmlns:a16="http://schemas.microsoft.com/office/drawing/2014/main" id="{3927EAEA-FCAF-8049-5E2D-1A07501B5DD3}"/>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demeurait intègre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BE705105-D042-83FB-3056-5B4F8582A06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5695949" y="654025"/>
            <a:ext cx="6629399" cy="5682341"/>
          </a:xfrm>
          <a:prstGeom prst="rect">
            <a:avLst/>
          </a:prstGeom>
        </p:spPr>
      </p:pic>
      <p:sp>
        <p:nvSpPr>
          <p:cNvPr id="6" name="Rectangle: Rounded Corners 5">
            <a:extLst>
              <a:ext uri="{FF2B5EF4-FFF2-40B4-BE49-F238E27FC236}">
                <a16:creationId xmlns:a16="http://schemas.microsoft.com/office/drawing/2014/main" id="{E0135651-3F99-AD04-3E50-3E34D51536CF}"/>
              </a:ext>
            </a:extLst>
          </p:cNvPr>
          <p:cNvSpPr/>
          <p:nvPr/>
        </p:nvSpPr>
        <p:spPr>
          <a:xfrm>
            <a:off x="916869" y="3718627"/>
            <a:ext cx="5379700" cy="753853"/>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Suivre les consignes qui vous sont remises.</a:t>
            </a:r>
          </a:p>
        </p:txBody>
      </p:sp>
      <p:sp>
        <p:nvSpPr>
          <p:cNvPr id="7" name="Rectangle: Rounded Corners 6">
            <a:extLst>
              <a:ext uri="{FF2B5EF4-FFF2-40B4-BE49-F238E27FC236}">
                <a16:creationId xmlns:a16="http://schemas.microsoft.com/office/drawing/2014/main" id="{B8FD0792-A34F-1161-FCC3-F6DDF5A32BAD}"/>
              </a:ext>
            </a:extLst>
          </p:cNvPr>
          <p:cNvSpPr/>
          <p:nvPr/>
        </p:nvSpPr>
        <p:spPr>
          <a:xfrm>
            <a:off x="916870" y="1413068"/>
            <a:ext cx="5379700" cy="2538927"/>
          </a:xfrm>
          <a:prstGeom prst="roundRect">
            <a:avLst>
              <a:gd name="adj" fmla="val 4888"/>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 Le cégep de Saint-Laurent reconnaît l’importance et l’obligation de l’intégrité intellectuelle chez tous les membres de la communauté et en valorise le respect. Cette intégrité témoigne du caractère personnel, authentique et original de chacune des productions des personnes étudiantes. » </a:t>
            </a:r>
          </a:p>
        </p:txBody>
      </p:sp>
      <p:sp>
        <p:nvSpPr>
          <p:cNvPr id="8" name="TextBox 7">
            <a:extLst>
              <a:ext uri="{FF2B5EF4-FFF2-40B4-BE49-F238E27FC236}">
                <a16:creationId xmlns:a16="http://schemas.microsoft.com/office/drawing/2014/main" id="{32376334-2253-DB17-8B38-7E0DFA348034}"/>
              </a:ext>
            </a:extLst>
          </p:cNvPr>
          <p:cNvSpPr txBox="1"/>
          <p:nvPr/>
        </p:nvSpPr>
        <p:spPr>
          <a:xfrm>
            <a:off x="916869" y="4631950"/>
            <a:ext cx="2257349" cy="246221"/>
          </a:xfrm>
          <a:prstGeom prst="rect">
            <a:avLst/>
          </a:prstGeom>
          <a:noFill/>
        </p:spPr>
        <p:txBody>
          <a:bodyPr wrap="none" rtlCol="0">
            <a:spAutoFit/>
          </a:bodyPr>
          <a:lstStyle/>
          <a:p>
            <a:r>
              <a:rPr lang="fr-FR" sz="1000" dirty="0">
                <a:solidFill>
                  <a:schemeClr val="bg1"/>
                </a:solidFill>
                <a:latin typeface="Arial" panose="020B0604020202020204" pitchFamily="34" charset="0"/>
                <a:cs typeface="Arial" panose="020B0604020202020204" pitchFamily="34" charset="0"/>
              </a:rPr>
              <a:t>(Cégep de Saint-Laurent, 2023, p. 8)</a:t>
            </a:r>
          </a:p>
        </p:txBody>
      </p:sp>
    </p:spTree>
    <p:extLst>
      <p:ext uri="{BB962C8B-B14F-4D97-AF65-F5344CB8AC3E}">
        <p14:creationId xmlns:p14="http://schemas.microsoft.com/office/powerpoint/2010/main" val="9318048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64" presetClass="path" presetSubtype="0" accel="50000" decel="50000" fill="hold" grpId="1" nodeType="withEffect">
                                  <p:stCondLst>
                                    <p:cond delay="500"/>
                                  </p:stCondLst>
                                  <p:childTnLst>
                                    <p:animMotion origin="layout" path="M -3.33333E-6 -7.40741E-7 L -3.33333E-6 -0.05162 " pathEditMode="relative" rAng="0" ptsTypes="AA">
                                      <p:cBhvr>
                                        <p:cTn id="15" dur="1000" spd="-100000" fill="hold"/>
                                        <p:tgtEl>
                                          <p:spTgt spid="6"/>
                                        </p:tgtEl>
                                        <p:attrNameLst>
                                          <p:attrName>ppt_x</p:attrName>
                                          <p:attrName>ppt_y</p:attrName>
                                        </p:attrNameLst>
                                      </p:cBhvr>
                                      <p:rCtr x="0" y="-2593"/>
                                    </p:animMotion>
                                  </p:childTnLst>
                                </p:cTn>
                              </p:par>
                              <p:par>
                                <p:cTn id="16" presetID="10" presetClass="entr" presetSubtype="0" fill="hold" nodeType="with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par>
                                <p:cTn id="19" presetID="42" presetClass="path" presetSubtype="0" accel="50000" decel="50000" fill="hold" nodeType="withEffect">
                                  <p:stCondLst>
                                    <p:cond delay="500"/>
                                  </p:stCondLst>
                                  <p:childTnLst>
                                    <p:animMotion origin="layout" path="M -2.5E-6 -7.40741E-7 L -2.5E-6 0.10509 " pathEditMode="relative" rAng="0" ptsTypes="AA">
                                      <p:cBhvr>
                                        <p:cTn id="20" dur="1000" spd="-100000" fill="hold"/>
                                        <p:tgtEl>
                                          <p:spTgt spid="5"/>
                                        </p:tgtEl>
                                        <p:attrNameLst>
                                          <p:attrName>ppt_x</p:attrName>
                                          <p:attrName>ppt_y</p:attrName>
                                        </p:attrNameLst>
                                      </p:cBhvr>
                                      <p:rCtr x="0" y="5255"/>
                                    </p:animMotion>
                                  </p:childTnLst>
                                </p:cTn>
                              </p:par>
                              <p:par>
                                <p:cTn id="21" presetID="10" presetClass="entr" presetSubtype="0" fill="hold" grpId="0" nodeType="with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6" grpId="1" animBg="1"/>
      <p:bldP spid="7"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CFA6E996-C151-E91C-37C4-FA7780504D58}"/>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7829898E-B126-D156-4BF2-0F98CB5AAA6E}"/>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extBox 1">
            <a:extLst>
              <a:ext uri="{FF2B5EF4-FFF2-40B4-BE49-F238E27FC236}">
                <a16:creationId xmlns:a16="http://schemas.microsoft.com/office/drawing/2014/main" id="{2A370169-4BC5-E32D-AC91-AB0DBA5EC65D}"/>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8C846624-EA34-F282-FA42-9D128B5886DD}"/>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17CBD2E-D2E6-0B20-CD41-5AD94EADBADD}"/>
              </a:ext>
            </a:extLst>
          </p:cNvPr>
          <p:cNvCxnSpPr>
            <a:cxnSpLocks/>
          </p:cNvCxnSpPr>
          <p:nvPr/>
        </p:nvCxnSpPr>
        <p:spPr>
          <a:xfrm>
            <a:off x="1373020" y="4133176"/>
            <a:ext cx="0" cy="1021577"/>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4250829E-A2AF-FA37-889E-EDA7BD88CB15}"/>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1" name="Oval 10">
            <a:extLst>
              <a:ext uri="{FF2B5EF4-FFF2-40B4-BE49-F238E27FC236}">
                <a16:creationId xmlns:a16="http://schemas.microsoft.com/office/drawing/2014/main" id="{22DF6A3A-8462-41EB-32E9-549734F2D3B6}"/>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2" name="Oval 11">
            <a:extLst>
              <a:ext uri="{FF2B5EF4-FFF2-40B4-BE49-F238E27FC236}">
                <a16:creationId xmlns:a16="http://schemas.microsoft.com/office/drawing/2014/main" id="{C355A7FC-3766-D0F9-553E-A7300EFF723A}"/>
              </a:ext>
            </a:extLst>
          </p:cNvPr>
          <p:cNvSpPr/>
          <p:nvPr/>
        </p:nvSpPr>
        <p:spPr>
          <a:xfrm>
            <a:off x="915820" y="50134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cxnSp>
        <p:nvCxnSpPr>
          <p:cNvPr id="13" name="Straight Connector 12">
            <a:extLst>
              <a:ext uri="{FF2B5EF4-FFF2-40B4-BE49-F238E27FC236}">
                <a16:creationId xmlns:a16="http://schemas.microsoft.com/office/drawing/2014/main" id="{98ECCC77-C2AA-118F-A539-AEC949C1E120}"/>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BC8AA5-7E18-9445-2987-B806A4F51452}"/>
              </a:ext>
            </a:extLst>
          </p:cNvPr>
          <p:cNvCxnSpPr>
            <a:cxnSpLocks/>
          </p:cNvCxnSpPr>
          <p:nvPr/>
        </p:nvCxnSpPr>
        <p:spPr>
          <a:xfrm>
            <a:off x="1373020" y="4133176"/>
            <a:ext cx="0" cy="1021577"/>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5" name="Rectangle: Rounded Corners 14">
            <a:extLst>
              <a:ext uri="{FF2B5EF4-FFF2-40B4-BE49-F238E27FC236}">
                <a16:creationId xmlns:a16="http://schemas.microsoft.com/office/drawing/2014/main" id="{45CDA7DD-437D-4468-BB7F-B948DC12EFF6}"/>
              </a:ext>
            </a:extLst>
          </p:cNvPr>
          <p:cNvSpPr/>
          <p:nvPr/>
        </p:nvSpPr>
        <p:spPr>
          <a:xfrm>
            <a:off x="2233984" y="1664769"/>
            <a:ext cx="9189123"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Dans quels cas l’utilisation d’un agent conversationnel vous a-t-elle semblé respectueuse du travail personnel demandé ?</a:t>
            </a:r>
          </a:p>
        </p:txBody>
      </p:sp>
      <p:sp>
        <p:nvSpPr>
          <p:cNvPr id="16" name="Rectangle: Rounded Corners 15">
            <a:extLst>
              <a:ext uri="{FF2B5EF4-FFF2-40B4-BE49-F238E27FC236}">
                <a16:creationId xmlns:a16="http://schemas.microsoft.com/office/drawing/2014/main" id="{45C41402-D129-2CB3-BD22-D9FDC674E4E7}"/>
              </a:ext>
            </a:extLst>
          </p:cNvPr>
          <p:cNvSpPr/>
          <p:nvPr/>
        </p:nvSpPr>
        <p:spPr>
          <a:xfrm>
            <a:off x="2233985" y="3339119"/>
            <a:ext cx="9189122"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Qu’est-ce qui vous a permis de juger qu’une pratique allait trop loin ou devenait problématique ?</a:t>
            </a:r>
          </a:p>
        </p:txBody>
      </p:sp>
      <p:sp>
        <p:nvSpPr>
          <p:cNvPr id="17" name="Rectangle: Rounded Corners 16">
            <a:extLst>
              <a:ext uri="{FF2B5EF4-FFF2-40B4-BE49-F238E27FC236}">
                <a16:creationId xmlns:a16="http://schemas.microsoft.com/office/drawing/2014/main" id="{59195BEE-F614-1249-1FFD-9A42E09512DD}"/>
              </a:ext>
            </a:extLst>
          </p:cNvPr>
          <p:cNvSpPr/>
          <p:nvPr/>
        </p:nvSpPr>
        <p:spPr>
          <a:xfrm>
            <a:off x="2233985" y="5013469"/>
            <a:ext cx="9189120"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À quel moment l’utilisation d’un agent conversationnel prend-elle trop de place dans le travail à réaliser ?</a:t>
            </a:r>
          </a:p>
        </p:txBody>
      </p:sp>
      <p:pic>
        <p:nvPicPr>
          <p:cNvPr id="18" name="Graphic 17">
            <a:extLst>
              <a:ext uri="{FF2B5EF4-FFF2-40B4-BE49-F238E27FC236}">
                <a16:creationId xmlns:a16="http://schemas.microsoft.com/office/drawing/2014/main" id="{DD9B118F-E399-578A-66C8-C5937724B19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850205" y="4795640"/>
            <a:ext cx="4567580" cy="3915070"/>
          </a:xfrm>
          <a:prstGeom prst="rect">
            <a:avLst/>
          </a:prstGeom>
        </p:spPr>
      </p:pic>
    </p:spTree>
    <p:extLst>
      <p:ext uri="{BB962C8B-B14F-4D97-AF65-F5344CB8AC3E}">
        <p14:creationId xmlns:p14="http://schemas.microsoft.com/office/powerpoint/2010/main" val="28934801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22" presetClass="entr" presetSubtype="1" fill="hold" nodeType="withEffect">
                                  <p:stCondLst>
                                    <p:cond delay="75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22" presetClass="entr" presetSubtype="1" fill="hold" nodeType="withEffect">
                                  <p:stCondLst>
                                    <p:cond delay="75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53" presetClass="entr" presetSubtype="16" fill="hold" grpId="0" nodeType="withEffect">
                                  <p:stCondLst>
                                    <p:cond delay="125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10" presetClass="entr" presetSubtype="0" fill="hold" grpId="1" nodeType="withEffect">
                                  <p:stCondLst>
                                    <p:cond delay="125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15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22" presetClass="entr" presetSubtype="1" fill="hold" nodeType="withEffect">
                                  <p:stCondLst>
                                    <p:cond delay="175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par>
                                <p:cTn id="39" presetID="22" presetClass="entr" presetSubtype="1" fill="hold" nodeType="withEffect">
                                  <p:stCondLst>
                                    <p:cond delay="175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500"/>
                                        <p:tgtEl>
                                          <p:spTgt spid="14"/>
                                        </p:tgtEl>
                                      </p:cBhvr>
                                    </p:animEffect>
                                  </p:childTnLst>
                                </p:cTn>
                              </p:par>
                              <p:par>
                                <p:cTn id="42" presetID="53" presetClass="entr" presetSubtype="16" fill="hold" grpId="0" nodeType="withEffect">
                                  <p:stCondLst>
                                    <p:cond delay="225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par>
                                <p:cTn id="47" presetID="10" presetClass="entr" presetSubtype="0" fill="hold" grpId="1" nodeType="withEffect">
                                  <p:stCondLst>
                                    <p:cond delay="225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10" presetClass="entr" presetSubtype="0" fill="hold" grpId="0" nodeType="withEffect">
                                  <p:stCondLst>
                                    <p:cond delay="250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250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childTnLst>
                                </p:cTn>
                              </p:par>
                              <p:par>
                                <p:cTn id="56" presetID="42" presetClass="path" presetSubtype="0" accel="50000" decel="50000" fill="hold" nodeType="withEffect">
                                  <p:stCondLst>
                                    <p:cond delay="2500"/>
                                  </p:stCondLst>
                                  <p:childTnLst>
                                    <p:animMotion origin="layout" path="M -1.04167E-6 -2.22222E-6 L -1.04167E-6 0.10509 " pathEditMode="relative" rAng="0" ptsTypes="AA">
                                      <p:cBhvr>
                                        <p:cTn id="57" dur="1000" spd="-100000" fill="hold"/>
                                        <p:tgtEl>
                                          <p:spTgt spid="18"/>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0" grpId="1" animBg="1"/>
      <p:bldP spid="11" grpId="0" animBg="1"/>
      <p:bldP spid="11" grpId="1" animBg="1"/>
      <p:bldP spid="12" grpId="0" animBg="1"/>
      <p:bldP spid="12" grpId="1" animBg="1"/>
      <p:bldP spid="15" grpId="0" animBg="1"/>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CA2C3D0-EEEB-D1A2-8FDA-EF94F5A3804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BEF623-8A34-D143-9515-716BA825837F}"/>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rester intègre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6" name="Right Triangle 5">
            <a:extLst>
              <a:ext uri="{FF2B5EF4-FFF2-40B4-BE49-F238E27FC236}">
                <a16:creationId xmlns:a16="http://schemas.microsoft.com/office/drawing/2014/main" id="{7B1BC150-F04A-8901-B060-8B09E90E4382}"/>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89A9A3C-ED15-3221-D0F1-9F07F9DBC1E5}"/>
              </a:ext>
            </a:extLst>
          </p:cNvPr>
          <p:cNvSpPr/>
          <p:nvPr/>
        </p:nvSpPr>
        <p:spPr>
          <a:xfrm>
            <a:off x="2043114" y="1255449"/>
            <a:ext cx="8358186" cy="55558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pPr marL="285750" indent="-285750">
              <a:buFont typeface="Arial" panose="020B0604020202020204" pitchFamily="34" charset="0"/>
              <a:buChar char="•"/>
            </a:pPr>
            <a:r>
              <a:rPr lang="fr-FR" sz="1500" dirty="0">
                <a:solidFill>
                  <a:schemeClr val="tx1"/>
                </a:solidFill>
                <a:latin typeface="Arial" panose="020B0604020202020204" pitchFamily="34" charset="0"/>
                <a:cs typeface="Arial" panose="020B0604020202020204" pitchFamily="34" charset="0"/>
              </a:rPr>
              <a:t>Je suis sincère. </a:t>
            </a:r>
          </a:p>
          <a:p>
            <a:pPr marL="285750" indent="-285750">
              <a:buFont typeface="Arial" panose="020B0604020202020204" pitchFamily="34" charset="0"/>
              <a:buChar char="•"/>
            </a:pPr>
            <a:r>
              <a:rPr lang="fr-FR" sz="1500" dirty="0">
                <a:solidFill>
                  <a:schemeClr val="tx1"/>
                </a:solidFill>
                <a:latin typeface="Arial" panose="020B0604020202020204" pitchFamily="34" charset="0"/>
                <a:cs typeface="Arial" panose="020B0604020202020204" pitchFamily="34" charset="0"/>
              </a:rPr>
              <a:t>Je dis d’où viennent les idées et je reconnais le travail des autres.</a:t>
            </a:r>
          </a:p>
        </p:txBody>
      </p:sp>
      <p:sp>
        <p:nvSpPr>
          <p:cNvPr id="5" name="Rectangle: Rounded Corners 4">
            <a:extLst>
              <a:ext uri="{FF2B5EF4-FFF2-40B4-BE49-F238E27FC236}">
                <a16:creationId xmlns:a16="http://schemas.microsoft.com/office/drawing/2014/main" id="{DEA5DAB1-B21B-B429-82A6-6DE93CC6E4E3}"/>
              </a:ext>
            </a:extLst>
          </p:cNvPr>
          <p:cNvSpPr/>
          <p:nvPr/>
        </p:nvSpPr>
        <p:spPr>
          <a:xfrm>
            <a:off x="587629" y="1255449"/>
            <a:ext cx="1680061" cy="55558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CA" sz="1600" b="1" dirty="0">
                <a:solidFill>
                  <a:srgbClr val="158189"/>
                </a:solidFill>
                <a:latin typeface="Aptos (Body)"/>
                <a:ea typeface="Times New Roman" panose="02020603050405020304" pitchFamily="18" charset="0"/>
                <a:cs typeface="Arial" panose="020B0604020202020204" pitchFamily="34" charset="0"/>
              </a:rPr>
              <a:t>Honnêteté</a:t>
            </a:r>
          </a:p>
        </p:txBody>
      </p:sp>
      <p:sp>
        <p:nvSpPr>
          <p:cNvPr id="22" name="Rectangle: Rounded Corners 21">
            <a:extLst>
              <a:ext uri="{FF2B5EF4-FFF2-40B4-BE49-F238E27FC236}">
                <a16:creationId xmlns:a16="http://schemas.microsoft.com/office/drawing/2014/main" id="{8DE79EF4-3B09-31D5-CAA1-05BF8A66DAB1}"/>
              </a:ext>
            </a:extLst>
          </p:cNvPr>
          <p:cNvSpPr/>
          <p:nvPr/>
        </p:nvSpPr>
        <p:spPr>
          <a:xfrm>
            <a:off x="2043114" y="2072711"/>
            <a:ext cx="8358186" cy="55558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pPr marL="285750" indent="-285750">
              <a:buFont typeface="Arial" panose="020B0604020202020204" pitchFamily="34" charset="0"/>
              <a:buChar char="•"/>
            </a:pPr>
            <a:r>
              <a:rPr lang="fr-FR" sz="1500" dirty="0">
                <a:solidFill>
                  <a:schemeClr val="tx1"/>
                </a:solidFill>
                <a:latin typeface="Arial" panose="020B0604020202020204" pitchFamily="34" charset="0"/>
                <a:cs typeface="Arial" panose="020B0604020202020204" pitchFamily="34" charset="0"/>
              </a:rPr>
              <a:t>Je fais un travail personnel et authentique. </a:t>
            </a:r>
          </a:p>
          <a:p>
            <a:pPr marL="285750" indent="-285750">
              <a:buFont typeface="Arial" panose="020B0604020202020204" pitchFamily="34" charset="0"/>
              <a:buChar char="•"/>
            </a:pPr>
            <a:r>
              <a:rPr lang="fr-FR" sz="1500" dirty="0">
                <a:solidFill>
                  <a:schemeClr val="tx1"/>
                </a:solidFill>
                <a:latin typeface="Arial" panose="020B0604020202020204" pitchFamily="34" charset="0"/>
                <a:cs typeface="Arial" panose="020B0604020202020204" pitchFamily="34" charset="0"/>
              </a:rPr>
              <a:t>Les autres peuvent compter sur moi.</a:t>
            </a:r>
          </a:p>
        </p:txBody>
      </p:sp>
      <p:sp>
        <p:nvSpPr>
          <p:cNvPr id="23" name="Rectangle: Rounded Corners 22">
            <a:extLst>
              <a:ext uri="{FF2B5EF4-FFF2-40B4-BE49-F238E27FC236}">
                <a16:creationId xmlns:a16="http://schemas.microsoft.com/office/drawing/2014/main" id="{72893E6C-85AE-ADF5-0C5D-16C49FB2B423}"/>
              </a:ext>
            </a:extLst>
          </p:cNvPr>
          <p:cNvSpPr/>
          <p:nvPr/>
        </p:nvSpPr>
        <p:spPr>
          <a:xfrm>
            <a:off x="587629" y="2072711"/>
            <a:ext cx="1680061" cy="55558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600" b="1">
                <a:solidFill>
                  <a:srgbClr val="158189"/>
                </a:solidFill>
                <a:latin typeface="Arial" panose="020B0604020202020204" pitchFamily="34" charset="0"/>
                <a:cs typeface="Arial" panose="020B0604020202020204" pitchFamily="34" charset="0"/>
              </a:rPr>
              <a:t>Confiance</a:t>
            </a:r>
          </a:p>
        </p:txBody>
      </p:sp>
      <p:sp>
        <p:nvSpPr>
          <p:cNvPr id="28" name="Rectangle: Rounded Corners 27">
            <a:extLst>
              <a:ext uri="{FF2B5EF4-FFF2-40B4-BE49-F238E27FC236}">
                <a16:creationId xmlns:a16="http://schemas.microsoft.com/office/drawing/2014/main" id="{B3DB7A6E-09EA-7524-F319-F4151723EE61}"/>
              </a:ext>
            </a:extLst>
          </p:cNvPr>
          <p:cNvSpPr/>
          <p:nvPr/>
        </p:nvSpPr>
        <p:spPr>
          <a:xfrm>
            <a:off x="2043114" y="2894456"/>
            <a:ext cx="8358186" cy="792489"/>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pPr marL="285750" lvl="0" indent="-285750">
              <a:buFont typeface="Arial" panose="020B0604020202020204" pitchFamily="34" charset="0"/>
              <a:buChar char="•"/>
              <a:defRPr/>
            </a:pPr>
            <a:r>
              <a:rPr lang="fr-CA" sz="1500" dirty="0">
                <a:solidFill>
                  <a:schemeClr val="tx1"/>
                </a:solidFill>
                <a:latin typeface="Arial" panose="020B0604020202020204" pitchFamily="34" charset="0"/>
                <a:cs typeface="Arial" panose="020B0604020202020204" pitchFamily="34" charset="0"/>
              </a:rPr>
              <a:t>Je fais preuve d’équité en respectant les règles du cours, en faisant mon travail moi-même et en reconnaissant les idées des autres. </a:t>
            </a:r>
          </a:p>
          <a:p>
            <a:pPr marL="285750" lvl="0" indent="-285750">
              <a:buFont typeface="Arial" panose="020B0604020202020204" pitchFamily="34" charset="0"/>
              <a:buChar char="•"/>
              <a:defRPr/>
            </a:pPr>
            <a:r>
              <a:rPr lang="fr-CA" sz="1500" dirty="0">
                <a:solidFill>
                  <a:schemeClr val="tx1"/>
                </a:solidFill>
                <a:latin typeface="Arial" panose="020B0604020202020204" pitchFamily="34" charset="0"/>
                <a:cs typeface="Arial" panose="020B0604020202020204" pitchFamily="34" charset="0"/>
              </a:rPr>
              <a:t>Je contribue ainsi à un climat juste pour tout le monde.</a:t>
            </a:r>
          </a:p>
        </p:txBody>
      </p:sp>
      <p:sp>
        <p:nvSpPr>
          <p:cNvPr id="29" name="Rectangle: Rounded Corners 28">
            <a:extLst>
              <a:ext uri="{FF2B5EF4-FFF2-40B4-BE49-F238E27FC236}">
                <a16:creationId xmlns:a16="http://schemas.microsoft.com/office/drawing/2014/main" id="{6880754C-263A-9D90-2B67-E486249520A6}"/>
              </a:ext>
            </a:extLst>
          </p:cNvPr>
          <p:cNvSpPr/>
          <p:nvPr/>
        </p:nvSpPr>
        <p:spPr>
          <a:xfrm>
            <a:off x="587629" y="2894456"/>
            <a:ext cx="1680061" cy="792489"/>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CA" sz="1600" b="1">
                <a:solidFill>
                  <a:srgbClr val="158189"/>
                </a:solidFill>
                <a:latin typeface="Arial" panose="020B0604020202020204" pitchFamily="34" charset="0"/>
                <a:ea typeface="Times New Roman" panose="02020603050405020304" pitchFamily="18" charset="0"/>
                <a:cs typeface="Arial" panose="020B0604020202020204" pitchFamily="34" charset="0"/>
              </a:rPr>
              <a:t>Équité</a:t>
            </a:r>
            <a:endParaRPr lang="en-US" sz="1600" b="1">
              <a:solidFill>
                <a:srgbClr val="158189"/>
              </a:solidFill>
              <a:latin typeface="Arial" panose="020B060402020202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09BFC802-FEB1-2BBC-5348-2233D7C2F636}"/>
              </a:ext>
            </a:extLst>
          </p:cNvPr>
          <p:cNvSpPr/>
          <p:nvPr/>
        </p:nvSpPr>
        <p:spPr>
          <a:xfrm>
            <a:off x="2043114" y="3939309"/>
            <a:ext cx="8358186" cy="55558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pPr marL="285750" lvl="0" indent="-285750">
              <a:buFont typeface="Arial" panose="020B0604020202020204" pitchFamily="34" charset="0"/>
              <a:buChar char="•"/>
              <a:defRPr/>
            </a:pPr>
            <a:r>
              <a:rPr lang="fr-CA" sz="1500" dirty="0">
                <a:solidFill>
                  <a:schemeClr val="tx1"/>
                </a:solidFill>
                <a:latin typeface="Arial" panose="020B0604020202020204" pitchFamily="34" charset="0"/>
                <a:cs typeface="Arial" panose="020B0604020202020204" pitchFamily="34" charset="0"/>
              </a:rPr>
              <a:t>Je saisis les occasions d’apprendre.</a:t>
            </a:r>
          </a:p>
          <a:p>
            <a:pPr marL="285750" lvl="0" indent="-285750">
              <a:buFont typeface="Arial" panose="020B0604020202020204" pitchFamily="34" charset="0"/>
              <a:buChar char="•"/>
              <a:defRPr/>
            </a:pPr>
            <a:r>
              <a:rPr lang="fr-CA" sz="1500" dirty="0">
                <a:solidFill>
                  <a:schemeClr val="tx1"/>
                </a:solidFill>
                <a:latin typeface="Arial" panose="020B0604020202020204" pitchFamily="34" charset="0"/>
                <a:cs typeface="Arial" panose="020B0604020202020204" pitchFamily="34" charset="0"/>
              </a:rPr>
              <a:t>Je participe activement, j’écoute les autres et je donne le meilleur de moi-même.</a:t>
            </a:r>
          </a:p>
        </p:txBody>
      </p:sp>
      <p:sp>
        <p:nvSpPr>
          <p:cNvPr id="32" name="Rectangle: Rounded Corners 31">
            <a:extLst>
              <a:ext uri="{FF2B5EF4-FFF2-40B4-BE49-F238E27FC236}">
                <a16:creationId xmlns:a16="http://schemas.microsoft.com/office/drawing/2014/main" id="{67335C49-AB3F-0FB1-1EF3-DBD6F855CB7C}"/>
              </a:ext>
            </a:extLst>
          </p:cNvPr>
          <p:cNvSpPr/>
          <p:nvPr/>
        </p:nvSpPr>
        <p:spPr>
          <a:xfrm>
            <a:off x="587629" y="3939309"/>
            <a:ext cx="1680061" cy="55558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CA" sz="1600" b="1">
                <a:solidFill>
                  <a:srgbClr val="158189"/>
                </a:solidFill>
                <a:latin typeface="Arial" panose="020B0604020202020204" pitchFamily="34" charset="0"/>
                <a:ea typeface="Times New Roman" panose="02020603050405020304" pitchFamily="18" charset="0"/>
                <a:cs typeface="Arial" panose="020B0604020202020204" pitchFamily="34" charset="0"/>
              </a:rPr>
              <a:t>Respect</a:t>
            </a:r>
          </a:p>
        </p:txBody>
      </p:sp>
      <p:sp>
        <p:nvSpPr>
          <p:cNvPr id="34" name="Rectangle: Rounded Corners 33">
            <a:extLst>
              <a:ext uri="{FF2B5EF4-FFF2-40B4-BE49-F238E27FC236}">
                <a16:creationId xmlns:a16="http://schemas.microsoft.com/office/drawing/2014/main" id="{E3DF9881-8F0A-5CE9-21A9-3C7EC43474D9}"/>
              </a:ext>
            </a:extLst>
          </p:cNvPr>
          <p:cNvSpPr/>
          <p:nvPr/>
        </p:nvSpPr>
        <p:spPr>
          <a:xfrm>
            <a:off x="2043114" y="4747255"/>
            <a:ext cx="8358186" cy="780455"/>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pPr marL="285750" lvl="0" indent="-285750">
              <a:buFont typeface="Arial" panose="020B0604020202020204" pitchFamily="34" charset="0"/>
              <a:buChar char="•"/>
              <a:defRPr/>
            </a:pPr>
            <a:r>
              <a:rPr lang="fr-CA" sz="1500" dirty="0">
                <a:solidFill>
                  <a:schemeClr val="tx1"/>
                </a:solidFill>
                <a:latin typeface="Arial" panose="020B0604020202020204" pitchFamily="34" charset="0"/>
                <a:cs typeface="Arial" panose="020B0604020202020204" pitchFamily="34" charset="0"/>
              </a:rPr>
              <a:t>Je me tiens responsable de mes actions. </a:t>
            </a:r>
          </a:p>
          <a:p>
            <a:pPr marL="285750" lvl="0" indent="-285750">
              <a:buFont typeface="Arial" panose="020B0604020202020204" pitchFamily="34" charset="0"/>
              <a:buChar char="•"/>
              <a:defRPr/>
            </a:pPr>
            <a:r>
              <a:rPr lang="fr-CA" sz="1500" dirty="0">
                <a:solidFill>
                  <a:schemeClr val="tx1"/>
                </a:solidFill>
                <a:latin typeface="Arial" panose="020B0604020202020204" pitchFamily="34" charset="0"/>
                <a:cs typeface="Arial" panose="020B0604020202020204" pitchFamily="34" charset="0"/>
              </a:rPr>
              <a:t>Je connais les règles de mon cégep et je les respecte. </a:t>
            </a:r>
          </a:p>
          <a:p>
            <a:pPr marL="285750" lvl="0" indent="-285750">
              <a:buFont typeface="Arial" panose="020B0604020202020204" pitchFamily="34" charset="0"/>
              <a:buChar char="•"/>
              <a:defRPr/>
            </a:pPr>
            <a:r>
              <a:rPr lang="fr-CA" sz="1500" dirty="0">
                <a:solidFill>
                  <a:schemeClr val="tx1"/>
                </a:solidFill>
                <a:latin typeface="Arial" panose="020B0604020202020204" pitchFamily="34" charset="0"/>
                <a:cs typeface="Arial" panose="020B0604020202020204" pitchFamily="34" charset="0"/>
              </a:rPr>
              <a:t>Je fais ma part, même quand c’est difficile, et je montre l’exemple. </a:t>
            </a:r>
          </a:p>
        </p:txBody>
      </p:sp>
      <p:sp>
        <p:nvSpPr>
          <p:cNvPr id="35" name="Rectangle: Rounded Corners 34">
            <a:extLst>
              <a:ext uri="{FF2B5EF4-FFF2-40B4-BE49-F238E27FC236}">
                <a16:creationId xmlns:a16="http://schemas.microsoft.com/office/drawing/2014/main" id="{180809D6-FE42-8C1A-1DB0-36419FAE2615}"/>
              </a:ext>
            </a:extLst>
          </p:cNvPr>
          <p:cNvSpPr/>
          <p:nvPr/>
        </p:nvSpPr>
        <p:spPr>
          <a:xfrm>
            <a:off x="587629" y="4750242"/>
            <a:ext cx="1680061" cy="780455"/>
          </a:xfrm>
          <a:prstGeom prst="roundRect">
            <a:avLst>
              <a:gd name="adj" fmla="val 7954"/>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CA" sz="1600" b="1" dirty="0">
                <a:solidFill>
                  <a:srgbClr val="158189"/>
                </a:solidFill>
                <a:latin typeface="Arial" panose="020B0604020202020204" pitchFamily="34" charset="0"/>
                <a:ea typeface="Times New Roman" panose="02020603050405020304" pitchFamily="18" charset="0"/>
                <a:cs typeface="Arial" panose="020B0604020202020204" pitchFamily="34" charset="0"/>
              </a:rPr>
              <a:t>Responsabilité</a:t>
            </a:r>
            <a:endParaRPr lang="fr-FR" sz="1600" b="1" dirty="0">
              <a:solidFill>
                <a:srgbClr val="158189"/>
              </a:solidFill>
              <a:latin typeface="Arial" panose="020B060402020202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E723D365-D006-DD21-E0FF-CBA57A06B1DE}"/>
              </a:ext>
            </a:extLst>
          </p:cNvPr>
          <p:cNvSpPr/>
          <p:nvPr/>
        </p:nvSpPr>
        <p:spPr>
          <a:xfrm>
            <a:off x="2003919" y="5780074"/>
            <a:ext cx="8358186" cy="735980"/>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pPr marL="285750" lvl="0" indent="-285750">
              <a:buFont typeface="Arial" panose="020B0604020202020204" pitchFamily="34" charset="0"/>
              <a:buChar char="•"/>
              <a:defRPr/>
            </a:pPr>
            <a:r>
              <a:rPr lang="fr-CA" sz="1500" dirty="0">
                <a:solidFill>
                  <a:schemeClr val="tx1"/>
                </a:solidFill>
                <a:latin typeface="Arial" panose="020B0604020202020204" pitchFamily="34" charset="0"/>
                <a:cs typeface="Arial" panose="020B0604020202020204" pitchFamily="34" charset="0"/>
              </a:rPr>
              <a:t>Je choisis d’agir selon mes valeurs, même quand c’est difficile. </a:t>
            </a:r>
          </a:p>
          <a:p>
            <a:pPr marL="285750" lvl="0" indent="-285750">
              <a:buFont typeface="Arial" panose="020B0604020202020204" pitchFamily="34" charset="0"/>
              <a:buChar char="•"/>
              <a:defRPr/>
            </a:pPr>
            <a:r>
              <a:rPr lang="fr-CA" sz="1500" dirty="0">
                <a:solidFill>
                  <a:schemeClr val="tx1"/>
                </a:solidFill>
                <a:latin typeface="Arial" panose="020B0604020202020204" pitchFamily="34" charset="0"/>
                <a:cs typeface="Arial" panose="020B0604020202020204" pitchFamily="34" charset="0"/>
              </a:rPr>
              <a:t>Je prends position quand je vois quelque chose d’injuste.</a:t>
            </a:r>
          </a:p>
          <a:p>
            <a:pPr marL="285750" lvl="0" indent="-285750">
              <a:buFont typeface="Arial" panose="020B0604020202020204" pitchFamily="34" charset="0"/>
              <a:buChar char="•"/>
              <a:defRPr/>
            </a:pPr>
            <a:r>
              <a:rPr lang="fr-CA" sz="1500" dirty="0">
                <a:solidFill>
                  <a:schemeClr val="tx1"/>
                </a:solidFill>
                <a:latin typeface="Arial" panose="020B0604020202020204" pitchFamily="34" charset="0"/>
                <a:cs typeface="Arial" panose="020B0604020202020204" pitchFamily="34" charset="0"/>
              </a:rPr>
              <a:t>Je suis prêt à affronter les conséquences pour faire ce qui est juste.</a:t>
            </a:r>
          </a:p>
        </p:txBody>
      </p:sp>
      <p:sp>
        <p:nvSpPr>
          <p:cNvPr id="38" name="Rectangle: Rounded Corners 37">
            <a:extLst>
              <a:ext uri="{FF2B5EF4-FFF2-40B4-BE49-F238E27FC236}">
                <a16:creationId xmlns:a16="http://schemas.microsoft.com/office/drawing/2014/main" id="{0B9B40FD-8DB1-7B55-9476-44BD9AF0BC28}"/>
              </a:ext>
            </a:extLst>
          </p:cNvPr>
          <p:cNvSpPr/>
          <p:nvPr/>
        </p:nvSpPr>
        <p:spPr>
          <a:xfrm>
            <a:off x="548434" y="5780074"/>
            <a:ext cx="1680061" cy="735980"/>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CA" sz="1600" b="1">
                <a:solidFill>
                  <a:srgbClr val="158189"/>
                </a:solidFill>
                <a:latin typeface="Arial" panose="020B0604020202020204" pitchFamily="34" charset="0"/>
                <a:ea typeface="Times New Roman" panose="02020603050405020304" pitchFamily="18" charset="0"/>
                <a:cs typeface="Arial" panose="020B0604020202020204" pitchFamily="34" charset="0"/>
              </a:rPr>
              <a:t>Courage</a:t>
            </a:r>
            <a:endParaRPr lang="en-US" sz="1600" b="1">
              <a:solidFill>
                <a:srgbClr val="158189"/>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BFFF62B1-49E4-FE2B-4F49-3BAB12C8DC99}"/>
              </a:ext>
            </a:extLst>
          </p:cNvPr>
          <p:cNvGrpSpPr/>
          <p:nvPr/>
        </p:nvGrpSpPr>
        <p:grpSpPr>
          <a:xfrm>
            <a:off x="9214032" y="0"/>
            <a:ext cx="3457938" cy="6858000"/>
            <a:chOff x="9214032" y="0"/>
            <a:chExt cx="3457938" cy="6858000"/>
          </a:xfrm>
        </p:grpSpPr>
        <p:sp>
          <p:nvSpPr>
            <p:cNvPr id="26" name="Right Triangle 25">
              <a:extLst>
                <a:ext uri="{FF2B5EF4-FFF2-40B4-BE49-F238E27FC236}">
                  <a16:creationId xmlns:a16="http://schemas.microsoft.com/office/drawing/2014/main" id="{6E1A1E0B-FEF4-73AE-7CDE-C55E0B0C88BA}"/>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A710540F-D7A4-F392-FC2B-877935D09C1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9214032" y="3804472"/>
              <a:ext cx="3457938" cy="2963945"/>
            </a:xfrm>
            <a:prstGeom prst="rect">
              <a:avLst/>
            </a:prstGeom>
          </p:spPr>
        </p:pic>
      </p:grpSp>
      <p:sp>
        <p:nvSpPr>
          <p:cNvPr id="7" name="ZoneTexte 6">
            <a:extLst>
              <a:ext uri="{FF2B5EF4-FFF2-40B4-BE49-F238E27FC236}">
                <a16:creationId xmlns:a16="http://schemas.microsoft.com/office/drawing/2014/main" id="{7B5A00B4-D549-E281-6334-C161FA153CF9}"/>
              </a:ext>
            </a:extLst>
          </p:cNvPr>
          <p:cNvSpPr txBox="1"/>
          <p:nvPr/>
        </p:nvSpPr>
        <p:spPr>
          <a:xfrm>
            <a:off x="548434" y="6608060"/>
            <a:ext cx="3160433" cy="246221"/>
          </a:xfrm>
          <a:prstGeom prst="rect">
            <a:avLst/>
          </a:prstGeom>
          <a:noFill/>
        </p:spPr>
        <p:txBody>
          <a:bodyPr wrap="square">
            <a:spAutoFit/>
          </a:bodyPr>
          <a:lstStyle/>
          <a:p>
            <a:r>
              <a:rPr lang="en-CA" sz="1000" kern="0" dirty="0">
                <a:effectLst/>
                <a:latin typeface="Avenir Book" panose="02000503020000020003" pitchFamily="2" charset="0"/>
                <a:ea typeface="Times New Roman" panose="02020603050405020304" pitchFamily="18" charset="0"/>
                <a:cs typeface="Times New Roman" panose="02020603050405020304" pitchFamily="18" charset="0"/>
              </a:rPr>
              <a:t>(International Center for Academic Integrity, 2021)</a:t>
            </a:r>
            <a:r>
              <a:rPr lang="fr-CA" sz="1000" dirty="0">
                <a:effectLst/>
              </a:rPr>
              <a:t> </a:t>
            </a:r>
            <a:endParaRPr lang="fr-CA" sz="1000" dirty="0"/>
          </a:p>
        </p:txBody>
      </p:sp>
    </p:spTree>
    <p:extLst>
      <p:ext uri="{BB962C8B-B14F-4D97-AF65-F5344CB8AC3E}">
        <p14:creationId xmlns:p14="http://schemas.microsoft.com/office/powerpoint/2010/main" val="31566084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35" presetClass="path" presetSubtype="0" accel="50000" decel="50000" fill="hold" grpId="1" nodeType="withEffect">
                                  <p:stCondLst>
                                    <p:cond delay="250"/>
                                  </p:stCondLst>
                                  <p:childTnLst>
                                    <p:animMotion origin="layout" path="M 2.70833E-6 -1.11111E-6 L -0.0388 -1.11111E-6 " pathEditMode="relative" rAng="0" ptsTypes="AA">
                                      <p:cBhvr>
                                        <p:cTn id="12" dur="1000" spd="-100000" fill="hold"/>
                                        <p:tgtEl>
                                          <p:spTgt spid="5"/>
                                        </p:tgtEl>
                                        <p:attrNameLst>
                                          <p:attrName>ppt_x</p:attrName>
                                          <p:attrName>ppt_y</p:attrName>
                                        </p:attrNameLst>
                                      </p:cBhvr>
                                      <p:rCtr x="-1940" y="0"/>
                                    </p:animMotion>
                                  </p:childTnLst>
                                </p:cTn>
                              </p:par>
                              <p:par>
                                <p:cTn id="13" presetID="10" presetClass="entr" presetSubtype="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35" presetClass="path" presetSubtype="0" accel="50000" decel="50000" fill="hold" grpId="1" nodeType="withEffect">
                                  <p:stCondLst>
                                    <p:cond delay="500"/>
                                  </p:stCondLst>
                                  <p:childTnLst>
                                    <p:animMotion origin="layout" path="M 3.54167E-6 -1.11111E-6 L -0.05951 -1.11111E-6 " pathEditMode="relative" rAng="0" ptsTypes="AA">
                                      <p:cBhvr>
                                        <p:cTn id="17" dur="1000" spd="-100000" fill="hold"/>
                                        <p:tgtEl>
                                          <p:spTgt spid="4"/>
                                        </p:tgtEl>
                                        <p:attrNameLst>
                                          <p:attrName>ppt_x</p:attrName>
                                          <p:attrName>ppt_y</p:attrName>
                                        </p:attrNameLst>
                                      </p:cBhvr>
                                      <p:rCtr x="-2982" y="0"/>
                                    </p:animMotion>
                                  </p:childTnLst>
                                </p:cTn>
                              </p:par>
                              <p:par>
                                <p:cTn id="18" presetID="10" presetClass="entr" presetSubtype="0" fill="hold" grpId="0" nodeType="withEffect">
                                  <p:stCondLst>
                                    <p:cond delay="75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childTnLst>
                                </p:cTn>
                              </p:par>
                              <p:par>
                                <p:cTn id="21" presetID="35" presetClass="path" presetSubtype="0" accel="50000" decel="50000" fill="hold" grpId="1" nodeType="withEffect">
                                  <p:stCondLst>
                                    <p:cond delay="750"/>
                                  </p:stCondLst>
                                  <p:childTnLst>
                                    <p:animMotion origin="layout" path="M 2.70833E-6 -4.07407E-6 L -0.04323 -4.07407E-6 " pathEditMode="relative" rAng="0" ptsTypes="AA">
                                      <p:cBhvr>
                                        <p:cTn id="22" dur="1000" spd="-100000" fill="hold"/>
                                        <p:tgtEl>
                                          <p:spTgt spid="23"/>
                                        </p:tgtEl>
                                        <p:attrNameLst>
                                          <p:attrName>ppt_x</p:attrName>
                                          <p:attrName>ppt_y</p:attrName>
                                        </p:attrNameLst>
                                      </p:cBhvr>
                                      <p:rCtr x="-2161" y="0"/>
                                    </p:animMotion>
                                  </p:childTnLst>
                                </p:cTn>
                              </p:par>
                              <p:par>
                                <p:cTn id="23" presetID="10" presetClass="entr" presetSubtype="0" fill="hold" grpId="0" nodeType="withEffect">
                                  <p:stCondLst>
                                    <p:cond delay="10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childTnLst>
                                </p:cTn>
                              </p:par>
                              <p:par>
                                <p:cTn id="26" presetID="35" presetClass="path" presetSubtype="0" accel="50000" decel="50000" fill="hold" grpId="1" nodeType="withEffect">
                                  <p:stCondLst>
                                    <p:cond delay="1000"/>
                                  </p:stCondLst>
                                  <p:childTnLst>
                                    <p:animMotion origin="layout" path="M 3.54167E-6 -4.07407E-6 L -0.07136 -4.07407E-6 " pathEditMode="relative" rAng="0" ptsTypes="AA">
                                      <p:cBhvr>
                                        <p:cTn id="27" dur="1000" spd="-100000" fill="hold"/>
                                        <p:tgtEl>
                                          <p:spTgt spid="22"/>
                                        </p:tgtEl>
                                        <p:attrNameLst>
                                          <p:attrName>ppt_x</p:attrName>
                                          <p:attrName>ppt_y</p:attrName>
                                        </p:attrNameLst>
                                      </p:cBhvr>
                                      <p:rCtr x="-3568" y="0"/>
                                    </p:animMotion>
                                  </p:childTnLst>
                                </p:cTn>
                              </p:par>
                              <p:par>
                                <p:cTn id="28" presetID="10" presetClass="entr" presetSubtype="0" fill="hold" grpId="0" nodeType="withEffect">
                                  <p:stCondLst>
                                    <p:cond delay="125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childTnLst>
                                </p:cTn>
                              </p:par>
                              <p:par>
                                <p:cTn id="31" presetID="35" presetClass="path" presetSubtype="0" accel="50000" decel="50000" fill="hold" grpId="1" nodeType="withEffect">
                                  <p:stCondLst>
                                    <p:cond delay="1250"/>
                                  </p:stCondLst>
                                  <p:childTnLst>
                                    <p:animMotion origin="layout" path="M 2.70833E-6 3.7037E-7 L -0.04245 3.7037E-7 " pathEditMode="relative" rAng="0" ptsTypes="AA">
                                      <p:cBhvr>
                                        <p:cTn id="32" dur="1000" spd="-100000" fill="hold"/>
                                        <p:tgtEl>
                                          <p:spTgt spid="29"/>
                                        </p:tgtEl>
                                        <p:attrNameLst>
                                          <p:attrName>ppt_x</p:attrName>
                                          <p:attrName>ppt_y</p:attrName>
                                        </p:attrNameLst>
                                      </p:cBhvr>
                                      <p:rCtr x="-2122" y="0"/>
                                    </p:animMotion>
                                  </p:childTnLst>
                                </p:cTn>
                              </p:par>
                              <p:par>
                                <p:cTn id="33" presetID="10" presetClass="entr" presetSubtype="0" fill="hold" grpId="0" nodeType="withEffect">
                                  <p:stCondLst>
                                    <p:cond delay="150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childTnLst>
                                </p:cTn>
                              </p:par>
                              <p:par>
                                <p:cTn id="36" presetID="35" presetClass="path" presetSubtype="0" accel="50000" decel="50000" fill="hold" grpId="1" nodeType="withEffect">
                                  <p:stCondLst>
                                    <p:cond delay="1500"/>
                                  </p:stCondLst>
                                  <p:childTnLst>
                                    <p:animMotion origin="layout" path="M 3.54167E-6 3.7037E-7 L -0.09453 3.7037E-7 " pathEditMode="relative" rAng="0" ptsTypes="AA">
                                      <p:cBhvr>
                                        <p:cTn id="37" dur="1000" spd="-100000" fill="hold"/>
                                        <p:tgtEl>
                                          <p:spTgt spid="28"/>
                                        </p:tgtEl>
                                        <p:attrNameLst>
                                          <p:attrName>ppt_x</p:attrName>
                                          <p:attrName>ppt_y</p:attrName>
                                        </p:attrNameLst>
                                      </p:cBhvr>
                                      <p:rCtr x="-4727" y="0"/>
                                    </p:animMotion>
                                  </p:childTnLst>
                                </p:cTn>
                              </p:par>
                              <p:par>
                                <p:cTn id="38" presetID="10" presetClass="entr" presetSubtype="0" fill="hold" grpId="0" nodeType="withEffect">
                                  <p:stCondLst>
                                    <p:cond delay="175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childTnLst>
                                </p:cTn>
                              </p:par>
                              <p:par>
                                <p:cTn id="41" presetID="35" presetClass="path" presetSubtype="0" accel="50000" decel="50000" fill="hold" grpId="1" nodeType="withEffect">
                                  <p:stCondLst>
                                    <p:cond delay="1750"/>
                                  </p:stCondLst>
                                  <p:childTnLst>
                                    <p:animMotion origin="layout" path="M 2.70833E-6 -4.81481E-6 L -0.04206 -4.81481E-6 " pathEditMode="relative" rAng="0" ptsTypes="AA">
                                      <p:cBhvr>
                                        <p:cTn id="42" dur="1000" spd="-100000" fill="hold"/>
                                        <p:tgtEl>
                                          <p:spTgt spid="32"/>
                                        </p:tgtEl>
                                        <p:attrNameLst>
                                          <p:attrName>ppt_x</p:attrName>
                                          <p:attrName>ppt_y</p:attrName>
                                        </p:attrNameLst>
                                      </p:cBhvr>
                                      <p:rCtr x="-2109" y="0"/>
                                    </p:animMotion>
                                  </p:childTnLst>
                                </p:cTn>
                              </p:par>
                              <p:par>
                                <p:cTn id="43" presetID="10" presetClass="entr" presetSubtype="0" fill="hold" grpId="0" nodeType="withEffect">
                                  <p:stCondLst>
                                    <p:cond delay="200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1000"/>
                                        <p:tgtEl>
                                          <p:spTgt spid="31"/>
                                        </p:tgtEl>
                                      </p:cBhvr>
                                    </p:animEffect>
                                  </p:childTnLst>
                                </p:cTn>
                              </p:par>
                              <p:par>
                                <p:cTn id="46" presetID="35" presetClass="path" presetSubtype="0" accel="50000" decel="50000" fill="hold" grpId="1" nodeType="withEffect">
                                  <p:stCondLst>
                                    <p:cond delay="2000"/>
                                  </p:stCondLst>
                                  <p:childTnLst>
                                    <p:animMotion origin="layout" path="M 3.54167E-6 -4.81481E-6 L -0.07761 -4.81481E-6 " pathEditMode="relative" rAng="0" ptsTypes="AA">
                                      <p:cBhvr>
                                        <p:cTn id="47" dur="1000" spd="-100000" fill="hold"/>
                                        <p:tgtEl>
                                          <p:spTgt spid="31"/>
                                        </p:tgtEl>
                                        <p:attrNameLst>
                                          <p:attrName>ppt_x</p:attrName>
                                          <p:attrName>ppt_y</p:attrName>
                                        </p:attrNameLst>
                                      </p:cBhvr>
                                      <p:rCtr x="-3880" y="0"/>
                                    </p:animMotion>
                                  </p:childTnLst>
                                </p:cTn>
                              </p:par>
                              <p:par>
                                <p:cTn id="48" presetID="10" presetClass="entr" presetSubtype="0" fill="hold" grpId="0" nodeType="withEffect">
                                  <p:stCondLst>
                                    <p:cond delay="225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1000"/>
                                        <p:tgtEl>
                                          <p:spTgt spid="35"/>
                                        </p:tgtEl>
                                      </p:cBhvr>
                                    </p:animEffect>
                                  </p:childTnLst>
                                </p:cTn>
                              </p:par>
                              <p:par>
                                <p:cTn id="51" presetID="35" presetClass="path" presetSubtype="0" accel="50000" decel="50000" fill="hold" grpId="1" nodeType="withEffect">
                                  <p:stCondLst>
                                    <p:cond delay="2250"/>
                                  </p:stCondLst>
                                  <p:childTnLst>
                                    <p:animMotion origin="layout" path="M 2.70833E-6 2.96296E-6 L -0.03998 2.96296E-6 " pathEditMode="relative" rAng="0" ptsTypes="AA">
                                      <p:cBhvr>
                                        <p:cTn id="52" dur="1000" spd="-100000" fill="hold"/>
                                        <p:tgtEl>
                                          <p:spTgt spid="35"/>
                                        </p:tgtEl>
                                        <p:attrNameLst>
                                          <p:attrName>ppt_x</p:attrName>
                                          <p:attrName>ppt_y</p:attrName>
                                        </p:attrNameLst>
                                      </p:cBhvr>
                                      <p:rCtr x="-2005" y="0"/>
                                    </p:animMotion>
                                  </p:childTnLst>
                                </p:cTn>
                              </p:par>
                              <p:par>
                                <p:cTn id="53" presetID="10" presetClass="entr" presetSubtype="0" fill="hold" grpId="0" nodeType="withEffect">
                                  <p:stCondLst>
                                    <p:cond delay="250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1000"/>
                                        <p:tgtEl>
                                          <p:spTgt spid="34"/>
                                        </p:tgtEl>
                                      </p:cBhvr>
                                    </p:animEffect>
                                  </p:childTnLst>
                                </p:cTn>
                              </p:par>
                              <p:par>
                                <p:cTn id="56" presetID="35" presetClass="path" presetSubtype="0" accel="50000" decel="50000" fill="hold" grpId="1" nodeType="withEffect">
                                  <p:stCondLst>
                                    <p:cond delay="2500"/>
                                  </p:stCondLst>
                                  <p:childTnLst>
                                    <p:animMotion origin="layout" path="M 3.54167E-6 -4.07407E-6 L -0.08868 -4.07407E-6 " pathEditMode="relative" rAng="0" ptsTypes="AA">
                                      <p:cBhvr>
                                        <p:cTn id="57" dur="1000" spd="-100000" fill="hold"/>
                                        <p:tgtEl>
                                          <p:spTgt spid="34"/>
                                        </p:tgtEl>
                                        <p:attrNameLst>
                                          <p:attrName>ppt_x</p:attrName>
                                          <p:attrName>ppt_y</p:attrName>
                                        </p:attrNameLst>
                                      </p:cBhvr>
                                      <p:rCtr x="-4440" y="0"/>
                                    </p:animMotion>
                                  </p:childTnLst>
                                </p:cTn>
                              </p:par>
                              <p:par>
                                <p:cTn id="58" presetID="10" presetClass="entr" presetSubtype="0" fill="hold" grpId="0" nodeType="withEffect">
                                  <p:stCondLst>
                                    <p:cond delay="275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000"/>
                                        <p:tgtEl>
                                          <p:spTgt spid="38"/>
                                        </p:tgtEl>
                                      </p:cBhvr>
                                    </p:animEffect>
                                  </p:childTnLst>
                                </p:cTn>
                              </p:par>
                              <p:par>
                                <p:cTn id="61" presetID="35" presetClass="path" presetSubtype="0" accel="50000" decel="50000" fill="hold" grpId="1" nodeType="withEffect">
                                  <p:stCondLst>
                                    <p:cond delay="2750"/>
                                  </p:stCondLst>
                                  <p:childTnLst>
                                    <p:animMotion origin="layout" path="M -2.08333E-6 2.22222E-6 L -0.04049 2.22222E-6 " pathEditMode="relative" rAng="0" ptsTypes="AA">
                                      <p:cBhvr>
                                        <p:cTn id="62" dur="1000" spd="-100000" fill="hold"/>
                                        <p:tgtEl>
                                          <p:spTgt spid="38"/>
                                        </p:tgtEl>
                                        <p:attrNameLst>
                                          <p:attrName>ppt_x</p:attrName>
                                          <p:attrName>ppt_y</p:attrName>
                                        </p:attrNameLst>
                                      </p:cBhvr>
                                      <p:rCtr x="-2031" y="0"/>
                                    </p:animMotion>
                                  </p:childTnLst>
                                </p:cTn>
                              </p:par>
                              <p:par>
                                <p:cTn id="63" presetID="10" presetClass="entr" presetSubtype="0" fill="hold" grpId="0" nodeType="withEffect">
                                  <p:stCondLst>
                                    <p:cond delay="300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1000"/>
                                        <p:tgtEl>
                                          <p:spTgt spid="37"/>
                                        </p:tgtEl>
                                      </p:cBhvr>
                                    </p:animEffect>
                                  </p:childTnLst>
                                </p:cTn>
                              </p:par>
                              <p:par>
                                <p:cTn id="66" presetID="35" presetClass="path" presetSubtype="0" accel="50000" decel="50000" fill="hold" grpId="1" nodeType="withEffect">
                                  <p:stCondLst>
                                    <p:cond delay="3000"/>
                                  </p:stCondLst>
                                  <p:childTnLst>
                                    <p:animMotion origin="layout" path="M -1.25E-6 2.22222E-6 L -0.07851 2.22222E-6 " pathEditMode="relative" rAng="0" ptsTypes="AA">
                                      <p:cBhvr>
                                        <p:cTn id="67" dur="1000" spd="-100000" fill="hold"/>
                                        <p:tgtEl>
                                          <p:spTgt spid="37"/>
                                        </p:tgtEl>
                                        <p:attrNameLst>
                                          <p:attrName>ppt_x</p:attrName>
                                          <p:attrName>ppt_y</p:attrName>
                                        </p:attrNameLst>
                                      </p:cBhvr>
                                      <p:rCtr x="-3932" y="0"/>
                                    </p:animMotion>
                                  </p:childTnLst>
                                </p:cTn>
                              </p:par>
                              <p:par>
                                <p:cTn id="68" presetID="10" presetClass="entr" presetSubtype="0" fill="hold" nodeType="withEffect">
                                  <p:stCondLst>
                                    <p:cond delay="350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1000"/>
                                        <p:tgtEl>
                                          <p:spTgt spid="25"/>
                                        </p:tgtEl>
                                      </p:cBhvr>
                                    </p:animEffect>
                                  </p:childTnLst>
                                </p:cTn>
                              </p:par>
                              <p:par>
                                <p:cTn id="71" presetID="63" presetClass="path" presetSubtype="0" accel="50000" decel="50000" fill="hold" nodeType="withEffect">
                                  <p:stCondLst>
                                    <p:cond delay="3500"/>
                                  </p:stCondLst>
                                  <p:childTnLst>
                                    <p:animMotion origin="layout" path="M 3.95833E-6 0 L 0.25 0 " pathEditMode="relative" rAng="0" ptsTypes="AA">
                                      <p:cBhvr>
                                        <p:cTn id="72" dur="1000" spd="-100000" fill="hold"/>
                                        <p:tgtEl>
                                          <p:spTgt spid="25"/>
                                        </p:tgtEl>
                                        <p:attrNameLst>
                                          <p:attrName>ppt_x</p:attrName>
                                          <p:attrName>ppt_y</p:attrName>
                                        </p:attrNameLst>
                                      </p:cBhvr>
                                      <p:rCtr x="12500" y="0"/>
                                    </p:animMotion>
                                  </p:childTnLst>
                                </p:cTn>
                              </p:par>
                              <p:par>
                                <p:cTn id="73" presetID="10" presetClass="entr" presetSubtype="0" fill="hold" grpId="0" nodeType="withEffect">
                                  <p:stCondLst>
                                    <p:cond delay="350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5" grpId="0" animBg="1"/>
      <p:bldP spid="5" grpId="1" animBg="1"/>
      <p:bldP spid="22" grpId="0" animBg="1"/>
      <p:bldP spid="22" grpId="1" animBg="1"/>
      <p:bldP spid="23" grpId="0" animBg="1"/>
      <p:bldP spid="23" grpId="1" animBg="1"/>
      <p:bldP spid="28" grpId="0" animBg="1"/>
      <p:bldP spid="28" grpId="1" animBg="1"/>
      <p:bldP spid="29" grpId="0" animBg="1"/>
      <p:bldP spid="29" grpId="1" animBg="1"/>
      <p:bldP spid="31" grpId="0" animBg="1"/>
      <p:bldP spid="31" grpId="1" animBg="1"/>
      <p:bldP spid="32" grpId="0" animBg="1"/>
      <p:bldP spid="32" grpId="1" animBg="1"/>
      <p:bldP spid="34" grpId="0" animBg="1"/>
      <p:bldP spid="34" grpId="1" animBg="1"/>
      <p:bldP spid="35" grpId="0" animBg="1"/>
      <p:bldP spid="35" grpId="1" animBg="1"/>
      <p:bldP spid="37" grpId="0" animBg="1"/>
      <p:bldP spid="37" grpId="1" animBg="1"/>
      <p:bldP spid="38" grpId="0" animBg="1"/>
      <p:bldP spid="38" grpId="1" animBg="1"/>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35F77F84-082A-CC0A-55C6-AD625C46AACA}"/>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2317BF2A-DE46-E026-0D49-12CDACD37550}"/>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extBox 1">
            <a:extLst>
              <a:ext uri="{FF2B5EF4-FFF2-40B4-BE49-F238E27FC236}">
                <a16:creationId xmlns:a16="http://schemas.microsoft.com/office/drawing/2014/main" id="{31DB5D6D-827C-1428-B2AC-0DFAA58AA598}"/>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l’IAg avait l’air de comprendre… sans vraiment comprendre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3F24CD95-78BC-19CF-F340-0458E0D7F45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7312404" y="1695372"/>
            <a:ext cx="5796463" cy="4968398"/>
          </a:xfrm>
          <a:prstGeom prst="rect">
            <a:avLst/>
          </a:prstGeom>
        </p:spPr>
      </p:pic>
      <p:sp>
        <p:nvSpPr>
          <p:cNvPr id="5" name="Rectangle: Rounded Corners 4">
            <a:extLst>
              <a:ext uri="{FF2B5EF4-FFF2-40B4-BE49-F238E27FC236}">
                <a16:creationId xmlns:a16="http://schemas.microsoft.com/office/drawing/2014/main" id="{355E3C29-FC54-93B2-992E-9CF15A5AD01B}"/>
              </a:ext>
            </a:extLst>
          </p:cNvPr>
          <p:cNvSpPr/>
          <p:nvPr/>
        </p:nvSpPr>
        <p:spPr>
          <a:xfrm>
            <a:off x="916868" y="3638513"/>
            <a:ext cx="6928967" cy="1005644"/>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Tu vas faire le test toi-même : est-ce que les agents conversationnels devinent bien, ou est-ce qu’ils comprennent vraiment ? </a:t>
            </a:r>
          </a:p>
        </p:txBody>
      </p:sp>
      <p:sp>
        <p:nvSpPr>
          <p:cNvPr id="6" name="Rectangle: Rounded Corners 5">
            <a:extLst>
              <a:ext uri="{FF2B5EF4-FFF2-40B4-BE49-F238E27FC236}">
                <a16:creationId xmlns:a16="http://schemas.microsoft.com/office/drawing/2014/main" id="{46BB24BF-E5B3-16C0-006B-F0DC60CDBFFD}"/>
              </a:ext>
            </a:extLst>
          </p:cNvPr>
          <p:cNvSpPr/>
          <p:nvPr/>
        </p:nvSpPr>
        <p:spPr>
          <a:xfrm>
            <a:off x="916869" y="2124074"/>
            <a:ext cx="6928967" cy="1816791"/>
          </a:xfrm>
          <a:prstGeom prst="roundRect">
            <a:avLst>
              <a:gd name="adj" fmla="val 805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Dans un article récent, un professeur raconte comment ses étudiantes et ses étudiants ont discuté avec un agent conversationnel sur des sujets personnels ou profonds. Certaines personnes ont eu l’impression que l’agent conversationnel les comprenait… </a:t>
            </a:r>
          </a:p>
        </p:txBody>
      </p:sp>
    </p:spTree>
    <p:extLst>
      <p:ext uri="{BB962C8B-B14F-4D97-AF65-F5344CB8AC3E}">
        <p14:creationId xmlns:p14="http://schemas.microsoft.com/office/powerpoint/2010/main" val="28507182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42" presetClass="path" presetSubtype="0" accel="50000" decel="50000" fill="hold" nodeType="withEffect">
                                  <p:stCondLst>
                                    <p:cond delay="500"/>
                                  </p:stCondLst>
                                  <p:childTnLst>
                                    <p:animMotion origin="layout" path="M 0 -7.40741E-7 L 0 0.10509 " pathEditMode="relative" rAng="0" ptsTypes="AA">
                                      <p:cBhvr>
                                        <p:cTn id="12" dur="1000" spd="-100000" fill="hold"/>
                                        <p:tgtEl>
                                          <p:spTgt spid="7"/>
                                        </p:tgtEl>
                                        <p:attrNameLst>
                                          <p:attrName>ppt_x</p:attrName>
                                          <p:attrName>ppt_y</p:attrName>
                                        </p:attrNameLst>
                                      </p:cBhvr>
                                      <p:rCtr x="0" y="5255"/>
                                    </p:animMotion>
                                  </p:childTnLst>
                                </p:cTn>
                              </p:par>
                              <p:par>
                                <p:cTn id="13" presetID="10" presetClass="entr" presetSubtype="0"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par>
                                <p:cTn id="19" presetID="64" presetClass="path" presetSubtype="0" accel="50000" decel="50000" fill="hold" grpId="1" nodeType="withEffect">
                                  <p:stCondLst>
                                    <p:cond delay="750"/>
                                  </p:stCondLst>
                                  <p:childTnLst>
                                    <p:animMotion origin="layout" path="M 5E-6 -3.7037E-6 L 5E-6 -0.05162 " pathEditMode="relative" rAng="0" ptsTypes="AA">
                                      <p:cBhvr>
                                        <p:cTn id="20" dur="1000" spd="-100000" fill="hold"/>
                                        <p:tgtEl>
                                          <p:spTgt spid="5"/>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8F6F854E-71BF-776E-371D-AA6ABCC38421}"/>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20D06AD9-8CDE-0E3F-92F4-F672FE39473D}"/>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8C82A9E1-8D8B-CBEF-23C6-4504897F4F61}"/>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Est-ce que l’agent conversationnel me comprend ou me devine ?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8EEC814F-0575-9394-3E31-79701CC99FE3}"/>
              </a:ext>
            </a:extLst>
          </p:cNvPr>
          <p:cNvSpPr/>
          <p:nvPr/>
        </p:nvSpPr>
        <p:spPr>
          <a:xfrm>
            <a:off x="7326236" y="5238554"/>
            <a:ext cx="4551235"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T’a-t-elle fait réfléchir ?</a:t>
            </a:r>
          </a:p>
        </p:txBody>
      </p:sp>
      <p:sp>
        <p:nvSpPr>
          <p:cNvPr id="6" name="Rectangle: Rounded Corners 5">
            <a:extLst>
              <a:ext uri="{FF2B5EF4-FFF2-40B4-BE49-F238E27FC236}">
                <a16:creationId xmlns:a16="http://schemas.microsoft.com/office/drawing/2014/main" id="{F19034DD-6851-B983-5AD5-4EEE61AAC489}"/>
              </a:ext>
            </a:extLst>
          </p:cNvPr>
          <p:cNvSpPr/>
          <p:nvPr/>
        </p:nvSpPr>
        <p:spPr>
          <a:xfrm>
            <a:off x="5430189" y="2012113"/>
            <a:ext cx="3746602" cy="1346641"/>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Est-ce qu’elle t’a fait penser à des choses nouvelles ?</a:t>
            </a:r>
          </a:p>
        </p:txBody>
      </p:sp>
      <p:cxnSp>
        <p:nvCxnSpPr>
          <p:cNvPr id="8" name="Straight Connector 7">
            <a:extLst>
              <a:ext uri="{FF2B5EF4-FFF2-40B4-BE49-F238E27FC236}">
                <a16:creationId xmlns:a16="http://schemas.microsoft.com/office/drawing/2014/main" id="{3C9E49D1-1F7E-CCEC-8E82-D79963822800}"/>
              </a:ext>
            </a:extLst>
          </p:cNvPr>
          <p:cNvCxnSpPr>
            <a:cxnSpLocks/>
          </p:cNvCxnSpPr>
          <p:nvPr/>
        </p:nvCxnSpPr>
        <p:spPr>
          <a:xfrm>
            <a:off x="2577114" y="3966499"/>
            <a:ext cx="1828800" cy="0"/>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C6D5639-2E97-4980-CE93-135E645006CB}"/>
              </a:ext>
            </a:extLst>
          </p:cNvPr>
          <p:cNvCxnSpPr>
            <a:cxnSpLocks/>
          </p:cNvCxnSpPr>
          <p:nvPr/>
        </p:nvCxnSpPr>
        <p:spPr>
          <a:xfrm>
            <a:off x="5168787" y="3954016"/>
            <a:ext cx="1828800" cy="0"/>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26501B1-A448-76BC-0404-3B3120140F93}"/>
              </a:ext>
            </a:extLst>
          </p:cNvPr>
          <p:cNvCxnSpPr>
            <a:cxnSpLocks/>
          </p:cNvCxnSpPr>
          <p:nvPr/>
        </p:nvCxnSpPr>
        <p:spPr>
          <a:xfrm>
            <a:off x="7698979" y="3957023"/>
            <a:ext cx="1828800" cy="0"/>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08FBF681-1B03-7DB1-AC15-F7E6FC5CB2D2}"/>
              </a:ext>
            </a:extLst>
          </p:cNvPr>
          <p:cNvSpPr/>
          <p:nvPr/>
        </p:nvSpPr>
        <p:spPr>
          <a:xfrm>
            <a:off x="1715021" y="35092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9" name="Oval 18">
            <a:extLst>
              <a:ext uri="{FF2B5EF4-FFF2-40B4-BE49-F238E27FC236}">
                <a16:creationId xmlns:a16="http://schemas.microsoft.com/office/drawing/2014/main" id="{17852279-B199-6B47-0439-203EC4D975E0}"/>
              </a:ext>
            </a:extLst>
          </p:cNvPr>
          <p:cNvSpPr/>
          <p:nvPr/>
        </p:nvSpPr>
        <p:spPr>
          <a:xfrm>
            <a:off x="4295760" y="35092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20" name="Oval 19">
            <a:extLst>
              <a:ext uri="{FF2B5EF4-FFF2-40B4-BE49-F238E27FC236}">
                <a16:creationId xmlns:a16="http://schemas.microsoft.com/office/drawing/2014/main" id="{F6A83368-877E-27DC-294E-2F18DA994B15}"/>
              </a:ext>
            </a:extLst>
          </p:cNvPr>
          <p:cNvSpPr/>
          <p:nvPr/>
        </p:nvSpPr>
        <p:spPr>
          <a:xfrm>
            <a:off x="6846290" y="35092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sp>
        <p:nvSpPr>
          <p:cNvPr id="21" name="Oval 20">
            <a:extLst>
              <a:ext uri="{FF2B5EF4-FFF2-40B4-BE49-F238E27FC236}">
                <a16:creationId xmlns:a16="http://schemas.microsoft.com/office/drawing/2014/main" id="{134B24AB-76B1-D419-A180-608D5DDEC311}"/>
              </a:ext>
            </a:extLst>
          </p:cNvPr>
          <p:cNvSpPr/>
          <p:nvPr/>
        </p:nvSpPr>
        <p:spPr>
          <a:xfrm>
            <a:off x="9418688" y="35092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4</a:t>
            </a:r>
          </a:p>
        </p:txBody>
      </p:sp>
      <p:cxnSp>
        <p:nvCxnSpPr>
          <p:cNvPr id="22" name="Straight Connector 21">
            <a:extLst>
              <a:ext uri="{FF2B5EF4-FFF2-40B4-BE49-F238E27FC236}">
                <a16:creationId xmlns:a16="http://schemas.microsoft.com/office/drawing/2014/main" id="{B519D40C-9590-756E-9D6E-90C81B7F28A3}"/>
              </a:ext>
            </a:extLst>
          </p:cNvPr>
          <p:cNvCxnSpPr>
            <a:cxnSpLocks/>
          </p:cNvCxnSpPr>
          <p:nvPr/>
        </p:nvCxnSpPr>
        <p:spPr>
          <a:xfrm>
            <a:off x="2553424" y="3964768"/>
            <a:ext cx="18288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92B43DF-8707-99A6-3FBA-D9B9088D7375}"/>
              </a:ext>
            </a:extLst>
          </p:cNvPr>
          <p:cNvCxnSpPr>
            <a:cxnSpLocks/>
          </p:cNvCxnSpPr>
          <p:nvPr/>
        </p:nvCxnSpPr>
        <p:spPr>
          <a:xfrm>
            <a:off x="5145097" y="3957023"/>
            <a:ext cx="18288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C51F455-7E7A-21A5-7740-E4C250DB7EDC}"/>
              </a:ext>
            </a:extLst>
          </p:cNvPr>
          <p:cNvCxnSpPr>
            <a:cxnSpLocks/>
          </p:cNvCxnSpPr>
          <p:nvPr/>
        </p:nvCxnSpPr>
        <p:spPr>
          <a:xfrm>
            <a:off x="7675289" y="3955292"/>
            <a:ext cx="18288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25" name="Rectangle: Rounded Corners 24">
            <a:extLst>
              <a:ext uri="{FF2B5EF4-FFF2-40B4-BE49-F238E27FC236}">
                <a16:creationId xmlns:a16="http://schemas.microsoft.com/office/drawing/2014/main" id="{76146F18-5313-36FA-C4FE-C37D81D44520}"/>
              </a:ext>
            </a:extLst>
          </p:cNvPr>
          <p:cNvSpPr/>
          <p:nvPr/>
        </p:nvSpPr>
        <p:spPr>
          <a:xfrm>
            <a:off x="449117" y="1853256"/>
            <a:ext cx="3446207" cy="1495443"/>
          </a:xfrm>
          <a:prstGeom prst="roundRect">
            <a:avLst>
              <a:gd name="adj" fmla="val 9286"/>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L’agent conversationnel t’a-t-il vraiment compris </a:t>
            </a:r>
            <a:br>
              <a:rPr lang="fr-FR" sz="2000" dirty="0">
                <a:solidFill>
                  <a:schemeClr val="tx1"/>
                </a:solidFill>
                <a:latin typeface="Arial" panose="020B0604020202020204" pitchFamily="34" charset="0"/>
                <a:cs typeface="Arial" panose="020B0604020202020204" pitchFamily="34" charset="0"/>
              </a:rPr>
            </a:br>
            <a:r>
              <a:rPr lang="fr-FR" sz="2000" dirty="0">
                <a:solidFill>
                  <a:schemeClr val="tx1"/>
                </a:solidFill>
                <a:latin typeface="Arial" panose="020B0604020202020204" pitchFamily="34" charset="0"/>
                <a:cs typeface="Arial" panose="020B0604020202020204" pitchFamily="34" charset="0"/>
              </a:rPr>
              <a:t>ou a-t-il simplement deviné ce que tu voulais dire ?</a:t>
            </a:r>
          </a:p>
        </p:txBody>
      </p:sp>
      <p:sp>
        <p:nvSpPr>
          <p:cNvPr id="26" name="Rectangle: Rounded Corners 25">
            <a:extLst>
              <a:ext uri="{FF2B5EF4-FFF2-40B4-BE49-F238E27FC236}">
                <a16:creationId xmlns:a16="http://schemas.microsoft.com/office/drawing/2014/main" id="{491DCC96-14A4-F549-8A20-F640E16A360E}"/>
              </a:ext>
            </a:extLst>
          </p:cNvPr>
          <p:cNvSpPr/>
          <p:nvPr/>
        </p:nvSpPr>
        <p:spPr>
          <a:xfrm>
            <a:off x="2651784" y="4704659"/>
            <a:ext cx="4202349" cy="1475831"/>
          </a:xfrm>
          <a:prstGeom prst="roundRect">
            <a:avLst>
              <a:gd name="adj" fmla="val 13612"/>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Si tu as donné une information personnelle, est-ce que l’outil s’en souvient dans une nouvelle conversation ?</a:t>
            </a:r>
          </a:p>
        </p:txBody>
      </p:sp>
      <p:sp>
        <p:nvSpPr>
          <p:cNvPr id="27" name="Rectangle: Rounded Corners 26">
            <a:extLst>
              <a:ext uri="{FF2B5EF4-FFF2-40B4-BE49-F238E27FC236}">
                <a16:creationId xmlns:a16="http://schemas.microsoft.com/office/drawing/2014/main" id="{3E9CCFCE-81A3-657F-064B-523ADE2BD346}"/>
              </a:ext>
            </a:extLst>
          </p:cNvPr>
          <p:cNvSpPr/>
          <p:nvPr/>
        </p:nvSpPr>
        <p:spPr>
          <a:xfrm>
            <a:off x="5430189" y="1877552"/>
            <a:ext cx="3746602" cy="807016"/>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Est-ce qu’elle a oublié des idées que tu avais ?</a:t>
            </a:r>
          </a:p>
        </p:txBody>
      </p:sp>
      <p:sp>
        <p:nvSpPr>
          <p:cNvPr id="28" name="Rectangle: Rounded Corners 27">
            <a:extLst>
              <a:ext uri="{FF2B5EF4-FFF2-40B4-BE49-F238E27FC236}">
                <a16:creationId xmlns:a16="http://schemas.microsoft.com/office/drawing/2014/main" id="{F6D35474-5546-8D9A-38F6-986B9F257F79}"/>
              </a:ext>
            </a:extLst>
          </p:cNvPr>
          <p:cNvSpPr/>
          <p:nvPr/>
        </p:nvSpPr>
        <p:spPr>
          <a:xfrm>
            <a:off x="7326237" y="4719496"/>
            <a:ext cx="4551235" cy="1038116"/>
          </a:xfrm>
          <a:prstGeom prst="roundRect">
            <a:avLst>
              <a:gd name="adj" fmla="val 13612"/>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Est-ce que cette discussion a été utile pour toi ? </a:t>
            </a:r>
            <a:endParaRPr lang="fr-FR" sz="2000" b="1" dirty="0">
              <a:solidFill>
                <a:schemeClr val="tx1"/>
              </a:solidFill>
              <a:latin typeface="Arial" panose="020B0604020202020204" pitchFamily="34" charset="0"/>
              <a:cs typeface="Arial" panose="020B0604020202020204" pitchFamily="34" charset="0"/>
            </a:endParaRPr>
          </a:p>
        </p:txBody>
      </p:sp>
      <p:pic>
        <p:nvPicPr>
          <p:cNvPr id="29" name="Graphic 28">
            <a:extLst>
              <a:ext uri="{FF2B5EF4-FFF2-40B4-BE49-F238E27FC236}">
                <a16:creationId xmlns:a16="http://schemas.microsoft.com/office/drawing/2014/main" id="{29F7C6A2-5D3B-E734-8F2D-007336810D1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350762" y="4420238"/>
            <a:ext cx="3884795" cy="3329824"/>
          </a:xfrm>
          <a:prstGeom prst="rect">
            <a:avLst/>
          </a:prstGeom>
        </p:spPr>
      </p:pic>
      <p:pic>
        <p:nvPicPr>
          <p:cNvPr id="30" name="Graphic 29">
            <a:extLst>
              <a:ext uri="{FF2B5EF4-FFF2-40B4-BE49-F238E27FC236}">
                <a16:creationId xmlns:a16="http://schemas.microsoft.com/office/drawing/2014/main" id="{3DBE86FA-DA8C-DC05-7A0A-55AB24566B8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008599" y="1199232"/>
            <a:ext cx="3884793" cy="3329824"/>
          </a:xfrm>
          <a:prstGeom prst="rect">
            <a:avLst/>
          </a:prstGeom>
        </p:spPr>
      </p:pic>
    </p:spTree>
    <p:extLst>
      <p:ext uri="{BB962C8B-B14F-4D97-AF65-F5344CB8AC3E}">
        <p14:creationId xmlns:p14="http://schemas.microsoft.com/office/powerpoint/2010/main" val="29610319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animEffect transition="in" filter="fade">
                                      <p:cBhvr>
                                        <p:cTn id="12" dur="500"/>
                                        <p:tgtEl>
                                          <p:spTgt spid="18"/>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childTnLst>
                                </p:cTn>
                              </p:par>
                              <p:par>
                                <p:cTn id="19" presetID="42" presetClass="path" presetSubtype="0" accel="50000" decel="50000" fill="hold" grpId="1" nodeType="withEffect">
                                  <p:stCondLst>
                                    <p:cond delay="250"/>
                                  </p:stCondLst>
                                  <p:childTnLst>
                                    <p:animMotion origin="layout" path="M 5E-6 3.33333E-6 L 5E-6 0.06203 " pathEditMode="relative" rAng="0" ptsTypes="AA">
                                      <p:cBhvr>
                                        <p:cTn id="20" dur="1000" spd="-100000" fill="hold"/>
                                        <p:tgtEl>
                                          <p:spTgt spid="25"/>
                                        </p:tgtEl>
                                        <p:attrNameLst>
                                          <p:attrName>ppt_x</p:attrName>
                                          <p:attrName>ppt_y</p:attrName>
                                        </p:attrNameLst>
                                      </p:cBhvr>
                                      <p:rCtr x="0" y="3102"/>
                                    </p:animMotion>
                                  </p:childTnLst>
                                </p:cTn>
                              </p:par>
                              <p:par>
                                <p:cTn id="21" presetID="22" presetClass="entr" presetSubtype="8" fill="hold" nodeType="with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nodeType="withEffect">
                                  <p:stCondLst>
                                    <p:cond delay="50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53" presetClass="entr" presetSubtype="16" fill="hold" grpId="0" nodeType="withEffect">
                                  <p:stCondLst>
                                    <p:cond delay="75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par>
                                <p:cTn id="32" presetID="10" presetClass="entr" presetSubtype="0" fill="hold" grpId="1" nodeType="withEffect">
                                  <p:stCondLst>
                                    <p:cond delay="75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75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childTnLst>
                                </p:cTn>
                              </p:par>
                              <p:par>
                                <p:cTn id="38" presetID="64" presetClass="path" presetSubtype="0" accel="50000" decel="50000" fill="hold" grpId="1" nodeType="withEffect">
                                  <p:stCondLst>
                                    <p:cond delay="750"/>
                                  </p:stCondLst>
                                  <p:childTnLst>
                                    <p:animMotion origin="layout" path="M 4.58333E-6 1.48148E-6 L 4.58333E-6 -0.06042 " pathEditMode="relative" rAng="0" ptsTypes="AA">
                                      <p:cBhvr>
                                        <p:cTn id="39" dur="1000" spd="-100000" fill="hold"/>
                                        <p:tgtEl>
                                          <p:spTgt spid="26"/>
                                        </p:tgtEl>
                                        <p:attrNameLst>
                                          <p:attrName>ppt_x</p:attrName>
                                          <p:attrName>ppt_y</p:attrName>
                                        </p:attrNameLst>
                                      </p:cBhvr>
                                      <p:rCtr x="0" y="-3032"/>
                                    </p:animMotion>
                                  </p:childTnLst>
                                </p:cTn>
                              </p:par>
                              <p:par>
                                <p:cTn id="40" presetID="22" presetClass="entr" presetSubtype="8" fill="hold" nodeType="withEffect">
                                  <p:stCondLst>
                                    <p:cond delay="100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par>
                                <p:cTn id="43" presetID="22" presetClass="entr" presetSubtype="8" fill="hold" nodeType="withEffect">
                                  <p:stCondLst>
                                    <p:cond delay="100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par>
                                <p:cTn id="46" presetID="53" presetClass="entr" presetSubtype="16" fill="hold" grpId="0" nodeType="withEffect">
                                  <p:stCondLst>
                                    <p:cond delay="125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par>
                                <p:cTn id="51" presetID="10" presetClass="entr" presetSubtype="0" fill="hold" grpId="1" nodeType="withEffect">
                                  <p:stCondLst>
                                    <p:cond delay="125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par>
                                <p:cTn id="54" presetID="10" presetClass="entr" presetSubtype="0" fill="hold" grpId="0" nodeType="withEffect">
                                  <p:stCondLst>
                                    <p:cond delay="125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childTnLst>
                                </p:cTn>
                              </p:par>
                              <p:par>
                                <p:cTn id="57" presetID="42" presetClass="path" presetSubtype="0" accel="50000" decel="50000" fill="hold" grpId="1" nodeType="withEffect">
                                  <p:stCondLst>
                                    <p:cond delay="1250"/>
                                  </p:stCondLst>
                                  <p:childTnLst>
                                    <p:animMotion origin="layout" path="M 1.45833E-6 1.11111E-6 L 1.45833E-6 0.06111 " pathEditMode="relative" rAng="0" ptsTypes="AA">
                                      <p:cBhvr>
                                        <p:cTn id="58" dur="1000" spd="-100000" fill="hold"/>
                                        <p:tgtEl>
                                          <p:spTgt spid="27"/>
                                        </p:tgtEl>
                                        <p:attrNameLst>
                                          <p:attrName>ppt_x</p:attrName>
                                          <p:attrName>ppt_y</p:attrName>
                                        </p:attrNameLst>
                                      </p:cBhvr>
                                      <p:rCtr x="0" y="3056"/>
                                    </p:animMotion>
                                  </p:childTnLst>
                                </p:cTn>
                              </p:par>
                              <p:par>
                                <p:cTn id="59" presetID="10" presetClass="entr" presetSubtype="0" fill="hold" grpId="0" nodeType="withEffect">
                                  <p:stCondLst>
                                    <p:cond delay="150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childTnLst>
                                </p:cTn>
                              </p:par>
                              <p:par>
                                <p:cTn id="62" presetID="64" presetClass="path" presetSubtype="0" accel="50000" decel="50000" fill="hold" grpId="1" nodeType="withEffect">
                                  <p:stCondLst>
                                    <p:cond delay="1500"/>
                                  </p:stCondLst>
                                  <p:childTnLst>
                                    <p:animMotion origin="layout" path="M 1.45833E-6 4.81481E-6 L 1.45833E-6 -0.05163 " pathEditMode="relative" rAng="0" ptsTypes="AA">
                                      <p:cBhvr>
                                        <p:cTn id="63" dur="1000" spd="-100000" fill="hold"/>
                                        <p:tgtEl>
                                          <p:spTgt spid="6"/>
                                        </p:tgtEl>
                                        <p:attrNameLst>
                                          <p:attrName>ppt_x</p:attrName>
                                          <p:attrName>ppt_y</p:attrName>
                                        </p:attrNameLst>
                                      </p:cBhvr>
                                      <p:rCtr x="0" y="-2593"/>
                                    </p:animMotion>
                                  </p:childTnLst>
                                </p:cTn>
                              </p:par>
                              <p:par>
                                <p:cTn id="64" presetID="22" presetClass="entr" presetSubtype="8" fill="hold" nodeType="withEffect">
                                  <p:stCondLst>
                                    <p:cond delay="1500"/>
                                  </p:stCondLst>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par>
                                <p:cTn id="67" presetID="22" presetClass="entr" presetSubtype="8" fill="hold" nodeType="withEffect">
                                  <p:stCondLst>
                                    <p:cond delay="150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par>
                                <p:cTn id="70" presetID="53" presetClass="entr" presetSubtype="16" fill="hold" grpId="0" nodeType="withEffect">
                                  <p:stCondLst>
                                    <p:cond delay="1750"/>
                                  </p:stCondLst>
                                  <p:childTnLst>
                                    <p:set>
                                      <p:cBhvr>
                                        <p:cTn id="71" dur="1" fill="hold">
                                          <p:stCondLst>
                                            <p:cond delay="0"/>
                                          </p:stCondLst>
                                        </p:cTn>
                                        <p:tgtEl>
                                          <p:spTgt spid="21"/>
                                        </p:tgtEl>
                                        <p:attrNameLst>
                                          <p:attrName>style.visibility</p:attrName>
                                        </p:attrNameLst>
                                      </p:cBhvr>
                                      <p:to>
                                        <p:strVal val="visible"/>
                                      </p:to>
                                    </p:set>
                                    <p:anim calcmode="lin" valueType="num">
                                      <p:cBhvr>
                                        <p:cTn id="72" dur="500" fill="hold"/>
                                        <p:tgtEl>
                                          <p:spTgt spid="21"/>
                                        </p:tgtEl>
                                        <p:attrNameLst>
                                          <p:attrName>ppt_w</p:attrName>
                                        </p:attrNameLst>
                                      </p:cBhvr>
                                      <p:tavLst>
                                        <p:tav tm="0">
                                          <p:val>
                                            <p:fltVal val="0"/>
                                          </p:val>
                                        </p:tav>
                                        <p:tav tm="100000">
                                          <p:val>
                                            <p:strVal val="#ppt_w"/>
                                          </p:val>
                                        </p:tav>
                                      </p:tavLst>
                                    </p:anim>
                                    <p:anim calcmode="lin" valueType="num">
                                      <p:cBhvr>
                                        <p:cTn id="73" dur="500" fill="hold"/>
                                        <p:tgtEl>
                                          <p:spTgt spid="21"/>
                                        </p:tgtEl>
                                        <p:attrNameLst>
                                          <p:attrName>ppt_h</p:attrName>
                                        </p:attrNameLst>
                                      </p:cBhvr>
                                      <p:tavLst>
                                        <p:tav tm="0">
                                          <p:val>
                                            <p:fltVal val="0"/>
                                          </p:val>
                                        </p:tav>
                                        <p:tav tm="100000">
                                          <p:val>
                                            <p:strVal val="#ppt_h"/>
                                          </p:val>
                                        </p:tav>
                                      </p:tavLst>
                                    </p:anim>
                                    <p:animEffect transition="in" filter="fade">
                                      <p:cBhvr>
                                        <p:cTn id="74" dur="500"/>
                                        <p:tgtEl>
                                          <p:spTgt spid="21"/>
                                        </p:tgtEl>
                                      </p:cBhvr>
                                    </p:animEffect>
                                  </p:childTnLst>
                                </p:cTn>
                              </p:par>
                              <p:par>
                                <p:cTn id="75" presetID="10" presetClass="entr" presetSubtype="0" fill="hold" grpId="1" nodeType="withEffect">
                                  <p:stCondLst>
                                    <p:cond delay="175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ntr" presetSubtype="0" fill="hold" grpId="0" nodeType="withEffect">
                                  <p:stCondLst>
                                    <p:cond delay="175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1000"/>
                                        <p:tgtEl>
                                          <p:spTgt spid="28"/>
                                        </p:tgtEl>
                                      </p:cBhvr>
                                    </p:animEffect>
                                  </p:childTnLst>
                                </p:cTn>
                              </p:par>
                              <p:par>
                                <p:cTn id="81" presetID="64" presetClass="path" presetSubtype="0" accel="50000" decel="50000" fill="hold" grpId="1" nodeType="withEffect">
                                  <p:stCondLst>
                                    <p:cond delay="1750"/>
                                  </p:stCondLst>
                                  <p:childTnLst>
                                    <p:animMotion origin="layout" path="M 0 1.11111E-6 L 0 -0.05857 " pathEditMode="relative" rAng="0" ptsTypes="AA">
                                      <p:cBhvr>
                                        <p:cTn id="82" dur="1000" spd="-100000" fill="hold"/>
                                        <p:tgtEl>
                                          <p:spTgt spid="28"/>
                                        </p:tgtEl>
                                        <p:attrNameLst>
                                          <p:attrName>ppt_x</p:attrName>
                                          <p:attrName>ppt_y</p:attrName>
                                        </p:attrNameLst>
                                      </p:cBhvr>
                                      <p:rCtr x="0" y="-2940"/>
                                    </p:animMotion>
                                  </p:childTnLst>
                                </p:cTn>
                              </p:par>
                              <p:par>
                                <p:cTn id="83" presetID="10" presetClass="entr" presetSubtype="0" fill="hold" grpId="0" nodeType="withEffect">
                                  <p:stCondLst>
                                    <p:cond delay="2000"/>
                                  </p:stCondLst>
                                  <p:childTnLst>
                                    <p:set>
                                      <p:cBhvr>
                                        <p:cTn id="84" dur="1" fill="hold">
                                          <p:stCondLst>
                                            <p:cond delay="0"/>
                                          </p:stCondLst>
                                        </p:cTn>
                                        <p:tgtEl>
                                          <p:spTgt spid="5"/>
                                        </p:tgtEl>
                                        <p:attrNameLst>
                                          <p:attrName>style.visibility</p:attrName>
                                        </p:attrNameLst>
                                      </p:cBhvr>
                                      <p:to>
                                        <p:strVal val="visible"/>
                                      </p:to>
                                    </p:set>
                                    <p:animEffect transition="in" filter="fade">
                                      <p:cBhvr>
                                        <p:cTn id="85" dur="1000"/>
                                        <p:tgtEl>
                                          <p:spTgt spid="5"/>
                                        </p:tgtEl>
                                      </p:cBhvr>
                                    </p:animEffect>
                                  </p:childTnLst>
                                </p:cTn>
                              </p:par>
                              <p:par>
                                <p:cTn id="86" presetID="64" presetClass="path" presetSubtype="0" accel="50000" decel="50000" fill="hold" grpId="1" nodeType="withEffect">
                                  <p:stCondLst>
                                    <p:cond delay="2000"/>
                                  </p:stCondLst>
                                  <p:childTnLst>
                                    <p:animMotion origin="layout" path="M 0 -3.33333E-6 L 0 -0.05162 " pathEditMode="relative" rAng="0" ptsTypes="AA">
                                      <p:cBhvr>
                                        <p:cTn id="87" dur="1000" spd="-100000" fill="hold"/>
                                        <p:tgtEl>
                                          <p:spTgt spid="5"/>
                                        </p:tgtEl>
                                        <p:attrNameLst>
                                          <p:attrName>ppt_x</p:attrName>
                                          <p:attrName>ppt_y</p:attrName>
                                        </p:attrNameLst>
                                      </p:cBhvr>
                                      <p:rCtr x="0" y="-2593"/>
                                    </p:animMotion>
                                  </p:childTnLst>
                                </p:cTn>
                              </p:par>
                              <p:par>
                                <p:cTn id="88" presetID="10" presetClass="entr" presetSubtype="0" fill="hold" nodeType="withEffect">
                                  <p:stCondLst>
                                    <p:cond delay="225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1000"/>
                                        <p:tgtEl>
                                          <p:spTgt spid="29"/>
                                        </p:tgtEl>
                                      </p:cBhvr>
                                    </p:animEffect>
                                  </p:childTnLst>
                                </p:cTn>
                              </p:par>
                              <p:par>
                                <p:cTn id="91" presetID="42" presetClass="path" presetSubtype="0" accel="50000" decel="50000" fill="hold" nodeType="withEffect">
                                  <p:stCondLst>
                                    <p:cond delay="2250"/>
                                  </p:stCondLst>
                                  <p:childTnLst>
                                    <p:animMotion origin="layout" path="M 1.25E-6 1.48148E-6 L 1.25E-6 0.10509 " pathEditMode="relative" rAng="0" ptsTypes="AA">
                                      <p:cBhvr>
                                        <p:cTn id="92" dur="1000" spd="-100000" fill="hold"/>
                                        <p:tgtEl>
                                          <p:spTgt spid="29"/>
                                        </p:tgtEl>
                                        <p:attrNameLst>
                                          <p:attrName>ppt_x</p:attrName>
                                          <p:attrName>ppt_y</p:attrName>
                                        </p:attrNameLst>
                                      </p:cBhvr>
                                      <p:rCtr x="0" y="5255"/>
                                    </p:animMotion>
                                  </p:childTnLst>
                                </p:cTn>
                              </p:par>
                              <p:par>
                                <p:cTn id="93" presetID="10" presetClass="entr" presetSubtype="0" fill="hold" nodeType="withEffect">
                                  <p:stCondLst>
                                    <p:cond delay="250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1000"/>
                                        <p:tgtEl>
                                          <p:spTgt spid="30"/>
                                        </p:tgtEl>
                                      </p:cBhvr>
                                    </p:animEffect>
                                  </p:childTnLst>
                                </p:cTn>
                              </p:par>
                              <p:par>
                                <p:cTn id="96" presetID="42" presetClass="path" presetSubtype="0" accel="50000" decel="50000" fill="hold" nodeType="withEffect">
                                  <p:stCondLst>
                                    <p:cond delay="2500"/>
                                  </p:stCondLst>
                                  <p:childTnLst>
                                    <p:animMotion origin="layout" path="M 2.91667E-6 -2.59259E-6 L 2.91667E-6 0.1051 " pathEditMode="relative" rAng="0" ptsTypes="AA">
                                      <p:cBhvr>
                                        <p:cTn id="97" dur="1000" spd="-100000" fill="hold"/>
                                        <p:tgtEl>
                                          <p:spTgt spid="30"/>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animBg="1"/>
      <p:bldP spid="6" grpId="1" animBg="1"/>
      <p:bldP spid="18" grpId="0" animBg="1"/>
      <p:bldP spid="18" grpId="1" animBg="1"/>
      <p:bldP spid="19" grpId="0" animBg="1"/>
      <p:bldP spid="19" grpId="1" animBg="1"/>
      <p:bldP spid="20" grpId="0" animBg="1"/>
      <p:bldP spid="20" grpId="1" animBg="1"/>
      <p:bldP spid="21" grpId="0" animBg="1"/>
      <p:bldP spid="21" grpId="1" animBg="1"/>
      <p:bldP spid="25" grpId="0" animBg="1"/>
      <p:bldP spid="25" grpId="1" animBg="1"/>
      <p:bldP spid="26" grpId="0" animBg="1"/>
      <p:bldP spid="26" grpId="1" animBg="1"/>
      <p:bldP spid="27" grpId="0" animBg="1"/>
      <p:bldP spid="27" grpId="1" animBg="1"/>
      <p:bldP spid="28" grpId="0" animBg="1"/>
      <p:bldP spid="2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A0ECEFC-457C-AE67-96D2-A7BA1D6DE6E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172C097-5991-338E-7D2A-D684D9D7197C}"/>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Que retenir en conclusion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4" name="Right Triangle 3">
            <a:extLst>
              <a:ext uri="{FF2B5EF4-FFF2-40B4-BE49-F238E27FC236}">
                <a16:creationId xmlns:a16="http://schemas.microsoft.com/office/drawing/2014/main" id="{E7EF573E-94DF-5863-237D-F58341890177}"/>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10735A42-8C47-3F32-5D73-8795F4B285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41707" y="762324"/>
            <a:ext cx="3959292" cy="5938934"/>
          </a:xfrm>
          <a:prstGeom prst="rect">
            <a:avLst/>
          </a:prstGeom>
        </p:spPr>
      </p:pic>
      <p:sp>
        <p:nvSpPr>
          <p:cNvPr id="3" name="Rectangle: Rounded Corners 2">
            <a:extLst>
              <a:ext uri="{FF2B5EF4-FFF2-40B4-BE49-F238E27FC236}">
                <a16:creationId xmlns:a16="http://schemas.microsoft.com/office/drawing/2014/main" id="{2EF1E9F1-C2EF-6D14-FC56-E563D40DE879}"/>
              </a:ext>
            </a:extLst>
          </p:cNvPr>
          <p:cNvSpPr/>
          <p:nvPr/>
        </p:nvSpPr>
        <p:spPr>
          <a:xfrm>
            <a:off x="906800" y="2874118"/>
            <a:ext cx="6943905" cy="1362270"/>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Un agent conversationnel peut nous conduire à utiliser des idées ou formulations qui ne sont pas les nôtres. Les présenter comme les nôtres porte atteinte à notre intégrité intellectuelle.</a:t>
            </a:r>
          </a:p>
        </p:txBody>
      </p:sp>
      <p:sp>
        <p:nvSpPr>
          <p:cNvPr id="6" name="Rectangle: Rounded Corners 5">
            <a:extLst>
              <a:ext uri="{FF2B5EF4-FFF2-40B4-BE49-F238E27FC236}">
                <a16:creationId xmlns:a16="http://schemas.microsoft.com/office/drawing/2014/main" id="{E3151328-B3D3-8A0B-0822-D0598C015419}"/>
              </a:ext>
            </a:extLst>
          </p:cNvPr>
          <p:cNvSpPr/>
          <p:nvPr/>
        </p:nvSpPr>
        <p:spPr>
          <a:xfrm>
            <a:off x="906801" y="2299061"/>
            <a:ext cx="6943905" cy="985443"/>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Ce qu’on lui écrit n’est pas privé. Il peut l’utiliser pour s’améliorer.</a:t>
            </a:r>
          </a:p>
        </p:txBody>
      </p:sp>
      <p:sp>
        <p:nvSpPr>
          <p:cNvPr id="7" name="Rectangle: Rounded Corners 6">
            <a:extLst>
              <a:ext uri="{FF2B5EF4-FFF2-40B4-BE49-F238E27FC236}">
                <a16:creationId xmlns:a16="http://schemas.microsoft.com/office/drawing/2014/main" id="{293B1038-FBE8-660F-F1E4-8B30D3B0364F}"/>
              </a:ext>
            </a:extLst>
          </p:cNvPr>
          <p:cNvSpPr/>
          <p:nvPr/>
        </p:nvSpPr>
        <p:spPr>
          <a:xfrm>
            <a:off x="906801" y="1914081"/>
            <a:ext cx="6943905" cy="885973"/>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Un agent conversationnel ne comprend pas vraiment ce qu’on lui dit. Il prédit des réponses à partir de modèles statistiques.</a:t>
            </a:r>
          </a:p>
        </p:txBody>
      </p:sp>
      <p:sp>
        <p:nvSpPr>
          <p:cNvPr id="8" name="Rectangle: Rounded Corners 7">
            <a:extLst>
              <a:ext uri="{FF2B5EF4-FFF2-40B4-BE49-F238E27FC236}">
                <a16:creationId xmlns:a16="http://schemas.microsoft.com/office/drawing/2014/main" id="{24507FCC-DA8C-2549-D315-10D186860434}"/>
              </a:ext>
            </a:extLst>
          </p:cNvPr>
          <p:cNvSpPr/>
          <p:nvPr/>
        </p:nvSpPr>
        <p:spPr>
          <a:xfrm>
            <a:off x="906801" y="1426084"/>
            <a:ext cx="6943905" cy="648799"/>
          </a:xfrm>
          <a:prstGeom prst="roundRect">
            <a:avLst>
              <a:gd name="adj" fmla="val 16380"/>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dirty="0">
                <a:solidFill>
                  <a:srgbClr val="158189"/>
                </a:solidFill>
                <a:latin typeface="Arial" panose="020B0604020202020204" pitchFamily="34" charset="0"/>
                <a:ea typeface="Helvetica Neue"/>
                <a:cs typeface="Arial" panose="020B0604020202020204" pitchFamily="34" charset="0"/>
                <a:sym typeface="Helvetica Neue"/>
              </a:rPr>
              <a:t>Ce qu’on vient d’apprendre dans ce module :</a:t>
            </a:r>
          </a:p>
        </p:txBody>
      </p:sp>
    </p:spTree>
    <p:extLst>
      <p:ext uri="{BB962C8B-B14F-4D97-AF65-F5344CB8AC3E}">
        <p14:creationId xmlns:p14="http://schemas.microsoft.com/office/powerpoint/2010/main" val="28347228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64" presetClass="path" presetSubtype="0" accel="50000" decel="50000" fill="hold" grpId="1" nodeType="withEffect">
                                  <p:stCondLst>
                                    <p:cond delay="750"/>
                                  </p:stCondLst>
                                  <p:childTnLst>
                                    <p:animMotion origin="layout" path="M -4.58333E-6 5.55112E-17 L -4.58333E-6 -0.05162 " pathEditMode="relative" rAng="0" ptsTypes="AA">
                                      <p:cBhvr>
                                        <p:cTn id="15" dur="1000" spd="-100000" fill="hold"/>
                                        <p:tgtEl>
                                          <p:spTgt spid="7"/>
                                        </p:tgtEl>
                                        <p:attrNameLst>
                                          <p:attrName>ppt_x</p:attrName>
                                          <p:attrName>ppt_y</p:attrName>
                                        </p:attrNameLst>
                                      </p:cBhvr>
                                      <p:rCtr x="0" y="-2593"/>
                                    </p:animMotion>
                                  </p:childTnLst>
                                </p:cTn>
                              </p:par>
                              <p:par>
                                <p:cTn id="16" presetID="10" presetClass="entr" presetSubtype="0" fill="hold" grpId="0" nodeType="withEffect">
                                  <p:stCondLst>
                                    <p:cond delay="125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par>
                                <p:cTn id="19" presetID="64" presetClass="path" presetSubtype="0" accel="50000" decel="50000" fill="hold" grpId="1" nodeType="withEffect">
                                  <p:stCondLst>
                                    <p:cond delay="1250"/>
                                  </p:stCondLst>
                                  <p:childTnLst>
                                    <p:animMotion origin="layout" path="M -4.58333E-6 -4.44444E-6 L -4.58333E-6 -0.05162 " pathEditMode="relative" rAng="0" ptsTypes="AA">
                                      <p:cBhvr>
                                        <p:cTn id="20" dur="1000" spd="-100000" fill="hold"/>
                                        <p:tgtEl>
                                          <p:spTgt spid="6"/>
                                        </p:tgtEl>
                                        <p:attrNameLst>
                                          <p:attrName>ppt_x</p:attrName>
                                          <p:attrName>ppt_y</p:attrName>
                                        </p:attrNameLst>
                                      </p:cBhvr>
                                      <p:rCtr x="0" y="-2593"/>
                                    </p:animMotion>
                                  </p:childTnLst>
                                </p:cTn>
                              </p:par>
                              <p:par>
                                <p:cTn id="21" presetID="10" presetClass="entr" presetSubtype="0" fill="hold" grpId="0" nodeType="withEffect">
                                  <p:stCondLst>
                                    <p:cond delay="175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childTnLst>
                                </p:cTn>
                              </p:par>
                              <p:par>
                                <p:cTn id="24" presetID="64" presetClass="path" presetSubtype="0" accel="50000" decel="50000" fill="hold" grpId="1" nodeType="withEffect">
                                  <p:stCondLst>
                                    <p:cond delay="1750"/>
                                  </p:stCondLst>
                                  <p:childTnLst>
                                    <p:animMotion origin="layout" path="M -4.58333E-6 2.96296E-6 L -4.58333E-6 -0.05162 " pathEditMode="relative" rAng="0" ptsTypes="AA">
                                      <p:cBhvr>
                                        <p:cTn id="25" dur="1000" spd="-100000" fill="hold"/>
                                        <p:tgtEl>
                                          <p:spTgt spid="3"/>
                                        </p:tgtEl>
                                        <p:attrNameLst>
                                          <p:attrName>ppt_x</p:attrName>
                                          <p:attrName>ppt_y</p:attrName>
                                        </p:attrNameLst>
                                      </p:cBhvr>
                                      <p:rCtr x="0" y="-2593"/>
                                    </p:animMotion>
                                  </p:childTnLst>
                                </p:cTn>
                              </p:par>
                              <p:par>
                                <p:cTn id="26" presetID="10" presetClass="entr" presetSubtype="0" fill="hold" nodeType="withEffect">
                                  <p:stCondLst>
                                    <p:cond delay="17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childTnLst>
                                </p:cTn>
                              </p:par>
                              <p:par>
                                <p:cTn id="29" presetID="42" presetClass="path" presetSubtype="0" accel="50000" decel="50000" fill="hold" nodeType="withEffect">
                                  <p:stCondLst>
                                    <p:cond delay="1750"/>
                                  </p:stCondLst>
                                  <p:childTnLst>
                                    <p:animMotion origin="layout" path="M 4.79167E-6 -1.48148E-6 L 4.79167E-6 0.25 " pathEditMode="relative" rAng="0" ptsTypes="AA">
                                      <p:cBhvr>
                                        <p:cTn id="30" dur="1000" spd="-100000" fill="hold"/>
                                        <p:tgtEl>
                                          <p:spTgt spid="5"/>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6" grpId="0" animBg="1"/>
      <p:bldP spid="6" grpId="1" animBg="1"/>
      <p:bldP spid="7" grpId="0" animBg="1"/>
      <p:bldP spid="7" grpId="1"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26A72CC-EE85-D873-149C-2102846E0B9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0F6B708-FD7F-6545-2499-E9D6B6C43021}"/>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Et la suite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95FFE264-8D8D-1035-F5F9-7680F6BC849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317494" y="795349"/>
            <a:ext cx="6995083" cy="5995788"/>
          </a:xfrm>
          <a:prstGeom prst="rect">
            <a:avLst/>
          </a:prstGeom>
        </p:spPr>
      </p:pic>
      <p:sp>
        <p:nvSpPr>
          <p:cNvPr id="5" name="Rectangle: Rounded Corners 4">
            <a:extLst>
              <a:ext uri="{FF2B5EF4-FFF2-40B4-BE49-F238E27FC236}">
                <a16:creationId xmlns:a16="http://schemas.microsoft.com/office/drawing/2014/main" id="{559CFD1F-AFE0-75FA-E8EB-13389D52CEE6}"/>
              </a:ext>
            </a:extLst>
          </p:cNvPr>
          <p:cNvSpPr/>
          <p:nvPr/>
        </p:nvSpPr>
        <p:spPr>
          <a:xfrm>
            <a:off x="906800" y="3300522"/>
            <a:ext cx="6943905" cy="985443"/>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Comment peux-tu clarifier, avec tes profs, ce qui est permis ou non avec l’IA dans chaque cours ?</a:t>
            </a:r>
          </a:p>
        </p:txBody>
      </p:sp>
      <p:sp>
        <p:nvSpPr>
          <p:cNvPr id="6" name="Rectangle: Rounded Corners 5">
            <a:extLst>
              <a:ext uri="{FF2B5EF4-FFF2-40B4-BE49-F238E27FC236}">
                <a16:creationId xmlns:a16="http://schemas.microsoft.com/office/drawing/2014/main" id="{AB8B16CF-F4E4-33B4-696E-9F99174E887A}"/>
              </a:ext>
            </a:extLst>
          </p:cNvPr>
          <p:cNvSpPr/>
          <p:nvPr/>
        </p:nvSpPr>
        <p:spPr>
          <a:xfrm>
            <a:off x="906801" y="2533689"/>
            <a:ext cx="6943905" cy="985443"/>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Quelles limites vas-tu te fixer pour respecter ton intégrité dans tous tes cours ? </a:t>
            </a:r>
          </a:p>
        </p:txBody>
      </p:sp>
      <p:sp>
        <p:nvSpPr>
          <p:cNvPr id="7" name="Rectangle: Rounded Corners 6">
            <a:extLst>
              <a:ext uri="{FF2B5EF4-FFF2-40B4-BE49-F238E27FC236}">
                <a16:creationId xmlns:a16="http://schemas.microsoft.com/office/drawing/2014/main" id="{3D0C94CC-8A64-7ED6-668D-770B085C0C08}"/>
              </a:ext>
            </a:extLst>
          </p:cNvPr>
          <p:cNvSpPr/>
          <p:nvPr/>
        </p:nvSpPr>
        <p:spPr>
          <a:xfrm>
            <a:off x="906801" y="1914081"/>
            <a:ext cx="6943905" cy="1108651"/>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Comment t’assureras-tu d’utiliser les agents conversationnels de façon responsable, en tenant compte de son fonctionnement, pour soutenir ton apprentissage sans en dépendre ? </a:t>
            </a:r>
          </a:p>
        </p:txBody>
      </p:sp>
      <p:sp>
        <p:nvSpPr>
          <p:cNvPr id="8" name="Rectangle: Rounded Corners 7">
            <a:extLst>
              <a:ext uri="{FF2B5EF4-FFF2-40B4-BE49-F238E27FC236}">
                <a16:creationId xmlns:a16="http://schemas.microsoft.com/office/drawing/2014/main" id="{2623E995-98D6-39AF-DC41-78653A1BBD5D}"/>
              </a:ext>
            </a:extLst>
          </p:cNvPr>
          <p:cNvSpPr/>
          <p:nvPr/>
        </p:nvSpPr>
        <p:spPr>
          <a:xfrm>
            <a:off x="906801" y="1426084"/>
            <a:ext cx="6943905" cy="648799"/>
          </a:xfrm>
          <a:prstGeom prst="roundRect">
            <a:avLst>
              <a:gd name="adj" fmla="val 16380"/>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dirty="0">
                <a:solidFill>
                  <a:srgbClr val="158189"/>
                </a:solidFill>
                <a:latin typeface="Arial" panose="020B0604020202020204" pitchFamily="34" charset="0"/>
                <a:ea typeface="Helvetica Neue"/>
                <a:cs typeface="Arial" panose="020B0604020202020204" pitchFamily="34" charset="0"/>
                <a:sym typeface="Helvetica Neue"/>
              </a:rPr>
              <a:t>D’ici la prochaine discussion au sujet de l’</a:t>
            </a:r>
            <a:r>
              <a:rPr lang="fr-FR" sz="2000" b="1" dirty="0" err="1">
                <a:solidFill>
                  <a:srgbClr val="158189"/>
                </a:solidFill>
                <a:latin typeface="Arial" panose="020B0604020202020204" pitchFamily="34" charset="0"/>
                <a:ea typeface="Helvetica Neue"/>
                <a:cs typeface="Arial" panose="020B0604020202020204" pitchFamily="34" charset="0"/>
                <a:sym typeface="Helvetica Neue"/>
              </a:rPr>
              <a:t>IAg</a:t>
            </a:r>
            <a:r>
              <a:rPr lang="fr-FR" sz="2000" b="1" dirty="0">
                <a:solidFill>
                  <a:srgbClr val="158189"/>
                </a:solidFill>
                <a:latin typeface="Arial" panose="020B0604020202020204" pitchFamily="34" charset="0"/>
                <a:ea typeface="Helvetica Neue"/>
                <a:cs typeface="Arial" panose="020B0604020202020204" pitchFamily="34" charset="0"/>
                <a:sym typeface="Helvetica Neue"/>
              </a:rPr>
              <a:t>…</a:t>
            </a:r>
          </a:p>
        </p:txBody>
      </p:sp>
    </p:spTree>
    <p:extLst>
      <p:ext uri="{BB962C8B-B14F-4D97-AF65-F5344CB8AC3E}">
        <p14:creationId xmlns:p14="http://schemas.microsoft.com/office/powerpoint/2010/main" val="2582513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42" presetClass="path" presetSubtype="0" accel="50000" decel="50000" fill="hold" nodeType="withEffect">
                                  <p:stCondLst>
                                    <p:cond delay="1000"/>
                                  </p:stCondLst>
                                  <p:childTnLst>
                                    <p:animMotion origin="layout" path="M 1.875E-6 7.40741E-7 L 1.875E-6 0.25 " pathEditMode="relative" rAng="0" ptsTypes="AA">
                                      <p:cBhvr>
                                        <p:cTn id="12" dur="1000" spd="-100000" fill="hold"/>
                                        <p:tgtEl>
                                          <p:spTgt spid="4"/>
                                        </p:tgtEl>
                                        <p:attrNameLst>
                                          <p:attrName>ppt_x</p:attrName>
                                          <p:attrName>ppt_y</p:attrName>
                                        </p:attrNameLst>
                                      </p:cBhvr>
                                      <p:rCtr x="0" y="12500"/>
                                    </p:animMotion>
                                  </p:childTnLst>
                                </p:cTn>
                              </p:par>
                              <p:par>
                                <p:cTn id="13" presetID="10" presetClass="entr" presetSubtype="0"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64" presetClass="path" presetSubtype="0" accel="50000" decel="50000" fill="hold" grpId="1" nodeType="withEffect">
                                  <p:stCondLst>
                                    <p:cond delay="750"/>
                                  </p:stCondLst>
                                  <p:childTnLst>
                                    <p:animMotion origin="layout" path="M -4.58333E-6 -3.7037E-6 L -4.58333E-6 -0.05162 " pathEditMode="relative" rAng="0" ptsTypes="AA">
                                      <p:cBhvr>
                                        <p:cTn id="20" dur="1000" spd="-100000" fill="hold"/>
                                        <p:tgtEl>
                                          <p:spTgt spid="7"/>
                                        </p:tgtEl>
                                        <p:attrNameLst>
                                          <p:attrName>ppt_x</p:attrName>
                                          <p:attrName>ppt_y</p:attrName>
                                        </p:attrNameLst>
                                      </p:cBhvr>
                                      <p:rCtr x="0" y="-2593"/>
                                    </p:animMotion>
                                  </p:childTnLst>
                                </p:cTn>
                              </p:par>
                              <p:par>
                                <p:cTn id="21" presetID="10" presetClass="entr" presetSubtype="0" fill="hold" grpId="0" nodeType="withEffect">
                                  <p:stCondLst>
                                    <p:cond delay="125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par>
                                <p:cTn id="24" presetID="64" presetClass="path" presetSubtype="0" accel="50000" decel="50000" fill="hold" grpId="1" nodeType="withEffect">
                                  <p:stCondLst>
                                    <p:cond delay="1250"/>
                                  </p:stCondLst>
                                  <p:childTnLst>
                                    <p:animMotion origin="layout" path="M -4.58333E-6 -3.7037E-6 L -4.58333E-6 -0.05162 " pathEditMode="relative" rAng="0" ptsTypes="AA">
                                      <p:cBhvr>
                                        <p:cTn id="25" dur="1000" spd="-100000" fill="hold"/>
                                        <p:tgtEl>
                                          <p:spTgt spid="6"/>
                                        </p:tgtEl>
                                        <p:attrNameLst>
                                          <p:attrName>ppt_x</p:attrName>
                                          <p:attrName>ppt_y</p:attrName>
                                        </p:attrNameLst>
                                      </p:cBhvr>
                                      <p:rCtr x="0" y="-2593"/>
                                    </p:animMotion>
                                  </p:childTnLst>
                                </p:cTn>
                              </p:par>
                              <p:par>
                                <p:cTn id="26" presetID="10" presetClass="entr" presetSubtype="0" fill="hold" grpId="0" nodeType="withEffect">
                                  <p:stCondLst>
                                    <p:cond delay="17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childTnLst>
                                </p:cTn>
                              </p:par>
                              <p:par>
                                <p:cTn id="29" presetID="64" presetClass="path" presetSubtype="0" accel="50000" decel="50000" fill="hold" grpId="1" nodeType="withEffect">
                                  <p:stCondLst>
                                    <p:cond delay="1750"/>
                                  </p:stCondLst>
                                  <p:childTnLst>
                                    <p:animMotion origin="layout" path="M -4.58333E-6 7.40741E-7 L -4.58333E-6 -0.05162 " pathEditMode="relative" rAng="0" ptsTypes="AA">
                                      <p:cBhvr>
                                        <p:cTn id="30" dur="1000" spd="-100000" fill="hold"/>
                                        <p:tgtEl>
                                          <p:spTgt spid="5"/>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animBg="1"/>
      <p:bldP spid="6" grpId="1" animBg="1"/>
      <p:bldP spid="7" grpId="0" animBg="1"/>
      <p:bldP spid="7" grpId="1"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CC894B0-ABB2-120E-AF04-1C114D0B1F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EECFB44-2754-592B-0852-E5F6DA7D7A70}"/>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Médiagraphie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AD0A87B8-9E89-C9CF-973D-066504B17527}"/>
              </a:ext>
            </a:extLst>
          </p:cNvPr>
          <p:cNvSpPr txBox="1"/>
          <p:nvPr/>
        </p:nvSpPr>
        <p:spPr>
          <a:xfrm>
            <a:off x="-1" y="1308050"/>
            <a:ext cx="12192000" cy="4847481"/>
          </a:xfrm>
          <a:prstGeom prst="rect">
            <a:avLst/>
          </a:prstGeom>
          <a:noFill/>
        </p:spPr>
        <p:txBody>
          <a:bodyPr wrap="square" lIns="914400" tIns="0" rIns="914400" bIns="228600" rtlCol="0">
            <a:spAutoFit/>
          </a:bodyPr>
          <a:lstStyle/>
          <a:p>
            <a:pPr>
              <a:buNone/>
            </a:pPr>
            <a:r>
              <a:rPr lang="fr-CA" sz="2000" dirty="0" err="1">
                <a:latin typeface="Arial" panose="020B0604020202020204" pitchFamily="34" charset="0"/>
                <a:cs typeface="Arial" panose="020B0604020202020204" pitchFamily="34" charset="0"/>
              </a:rPr>
              <a:t>Artificial</a:t>
            </a:r>
            <a:r>
              <a:rPr lang="fr-CA" sz="2000" dirty="0">
                <a:latin typeface="Arial" panose="020B0604020202020204" pitchFamily="34" charset="0"/>
                <a:cs typeface="Arial" panose="020B0604020202020204" pitchFamily="34" charset="0"/>
              </a:rPr>
              <a:t> </a:t>
            </a:r>
            <a:r>
              <a:rPr lang="fr-CA" sz="2000" dirty="0" err="1">
                <a:latin typeface="Arial" panose="020B0604020202020204" pitchFamily="34" charset="0"/>
                <a:cs typeface="Arial" panose="020B0604020202020204" pitchFamily="34" charset="0"/>
              </a:rPr>
              <a:t>Analysis</a:t>
            </a:r>
            <a:r>
              <a:rPr lang="fr-CA" sz="2000" dirty="0">
                <a:latin typeface="Arial" panose="020B0604020202020204" pitchFamily="34" charset="0"/>
                <a:cs typeface="Arial" panose="020B0604020202020204" pitchFamily="34" charset="0"/>
              </a:rPr>
              <a:t>. (2024, 15 septembre). </a:t>
            </a:r>
            <a:r>
              <a:rPr lang="fr-CA" sz="2000" i="1" dirty="0">
                <a:latin typeface="Arial" panose="020B0604020202020204" pitchFamily="34" charset="0"/>
                <a:cs typeface="Arial" panose="020B0604020202020204" pitchFamily="34" charset="0"/>
              </a:rPr>
              <a:t>AI </a:t>
            </a:r>
            <a:r>
              <a:rPr lang="fr-CA" sz="2000" i="1" dirty="0" err="1">
                <a:latin typeface="Arial" panose="020B0604020202020204" pitchFamily="34" charset="0"/>
                <a:cs typeface="Arial" panose="020B0604020202020204" pitchFamily="34" charset="0"/>
              </a:rPr>
              <a:t>Chatbot</a:t>
            </a:r>
            <a:r>
              <a:rPr lang="fr-CA" sz="2000" i="1" dirty="0">
                <a:latin typeface="Arial" panose="020B0604020202020204" pitchFamily="34" charset="0"/>
                <a:cs typeface="Arial" panose="020B0604020202020204" pitchFamily="34" charset="0"/>
              </a:rPr>
              <a:t> </a:t>
            </a:r>
            <a:r>
              <a:rPr lang="fr-CA" sz="2000" i="1" dirty="0" err="1">
                <a:latin typeface="Arial" panose="020B0604020202020204" pitchFamily="34" charset="0"/>
                <a:cs typeface="Arial" panose="020B0604020202020204" pitchFamily="34" charset="0"/>
              </a:rPr>
              <a:t>Comparison</a:t>
            </a:r>
            <a:r>
              <a:rPr lang="fr-CA" sz="2000" dirty="0">
                <a:latin typeface="Arial" panose="020B0604020202020204" pitchFamily="34" charset="0"/>
                <a:cs typeface="Arial" panose="020B0604020202020204" pitchFamily="34" charset="0"/>
              </a:rPr>
              <a:t>. </a:t>
            </a:r>
            <a:r>
              <a:rPr lang="fr-CA" sz="2000" dirty="0" err="1">
                <a:latin typeface="Arial" panose="020B0604020202020204" pitchFamily="34" charset="0"/>
                <a:cs typeface="Arial" panose="020B0604020202020204" pitchFamily="34" charset="0"/>
              </a:rPr>
              <a:t>Language</a:t>
            </a:r>
            <a:r>
              <a:rPr lang="fr-CA" sz="2000" dirty="0">
                <a:latin typeface="Arial" panose="020B0604020202020204" pitchFamily="34" charset="0"/>
                <a:cs typeface="Arial" panose="020B0604020202020204" pitchFamily="34" charset="0"/>
              </a:rPr>
              <a:t> </a:t>
            </a:r>
            <a:r>
              <a:rPr lang="fr-CA" sz="2000" dirty="0" err="1">
                <a:latin typeface="Arial" panose="020B0604020202020204" pitchFamily="34" charset="0"/>
                <a:cs typeface="Arial" panose="020B0604020202020204" pitchFamily="34" charset="0"/>
              </a:rPr>
              <a:t>Models</a:t>
            </a:r>
            <a:r>
              <a:rPr lang="fr-CA" sz="2000" dirty="0">
                <a:latin typeface="Arial" panose="020B0604020202020204" pitchFamily="34" charset="0"/>
                <a:cs typeface="Arial" panose="020B0604020202020204" pitchFamily="34" charset="0"/>
              </a:rPr>
              <a:t>. </a:t>
            </a:r>
            <a:r>
              <a:rPr lang="fr-CA" sz="2000" dirty="0">
                <a:latin typeface="Arial" panose="020B0604020202020204" pitchFamily="34" charset="0"/>
                <a:cs typeface="Arial" panose="020B0604020202020204" pitchFamily="34" charset="0"/>
                <a:hlinkClick r:id="rId2"/>
              </a:rPr>
              <a:t>https://artificialanalysis.ai/insights/chatbots-comparison</a:t>
            </a:r>
            <a:endParaRPr lang="fr-CA" sz="2000" dirty="0">
              <a:latin typeface="Arial" panose="020B0604020202020204" pitchFamily="34" charset="0"/>
              <a:cs typeface="Arial" panose="020B0604020202020204" pitchFamily="34" charset="0"/>
            </a:endParaRPr>
          </a:p>
          <a:p>
            <a:pPr>
              <a:buNone/>
            </a:pPr>
            <a:endParaRPr lang="fr-CA" sz="2000" dirty="0">
              <a:latin typeface="Arial" panose="020B0604020202020204" pitchFamily="34" charset="0"/>
              <a:cs typeface="Arial" panose="020B0604020202020204" pitchFamily="34" charset="0"/>
            </a:endParaRPr>
          </a:p>
          <a:p>
            <a:pPr>
              <a:buNone/>
            </a:pPr>
            <a:r>
              <a:rPr lang="fr-CA" sz="2000" dirty="0" err="1">
                <a:latin typeface="Arial" panose="020B0604020202020204" pitchFamily="34" charset="0"/>
                <a:cs typeface="Arial" panose="020B0604020202020204" pitchFamily="34" charset="0"/>
              </a:rPr>
              <a:t>Artificial</a:t>
            </a:r>
            <a:r>
              <a:rPr lang="fr-CA" sz="2000" dirty="0">
                <a:latin typeface="Arial" panose="020B0604020202020204" pitchFamily="34" charset="0"/>
                <a:cs typeface="Arial" panose="020B0604020202020204" pitchFamily="34" charset="0"/>
              </a:rPr>
              <a:t> </a:t>
            </a:r>
            <a:r>
              <a:rPr lang="fr-CA" sz="2000" dirty="0" err="1">
                <a:latin typeface="Arial" panose="020B0604020202020204" pitchFamily="34" charset="0"/>
                <a:cs typeface="Arial" panose="020B0604020202020204" pitchFamily="34" charset="0"/>
              </a:rPr>
              <a:t>Analysis</a:t>
            </a:r>
            <a:r>
              <a:rPr lang="fr-CA" sz="2000" dirty="0">
                <a:latin typeface="Arial" panose="020B0604020202020204" pitchFamily="34" charset="0"/>
                <a:cs typeface="Arial" panose="020B0604020202020204" pitchFamily="34" charset="0"/>
              </a:rPr>
              <a:t>. (s. d.). </a:t>
            </a:r>
            <a:r>
              <a:rPr lang="fr-CA" sz="2000" i="1" dirty="0">
                <a:latin typeface="Arial" panose="020B0604020202020204" pitchFamily="34" charset="0"/>
                <a:cs typeface="Arial" panose="020B0604020202020204" pitchFamily="34" charset="0"/>
              </a:rPr>
              <a:t>Price USD per 1M </a:t>
            </a:r>
            <a:r>
              <a:rPr lang="fr-CA" sz="2000" i="1" dirty="0" err="1">
                <a:latin typeface="Arial" panose="020B0604020202020204" pitchFamily="34" charset="0"/>
                <a:cs typeface="Arial" panose="020B0604020202020204" pitchFamily="34" charset="0"/>
              </a:rPr>
              <a:t>Tokens</a:t>
            </a:r>
            <a:r>
              <a:rPr lang="fr-CA" sz="2000" dirty="0">
                <a:latin typeface="Arial" panose="020B0604020202020204" pitchFamily="34" charset="0"/>
                <a:cs typeface="Arial" panose="020B0604020202020204" pitchFamily="34" charset="0"/>
              </a:rPr>
              <a:t>. </a:t>
            </a:r>
            <a:r>
              <a:rPr lang="fr-CA" sz="2000" dirty="0" err="1">
                <a:latin typeface="Arial" panose="020B0604020202020204" pitchFamily="34" charset="0"/>
                <a:cs typeface="Arial" panose="020B0604020202020204" pitchFamily="34" charset="0"/>
              </a:rPr>
              <a:t>Comparison</a:t>
            </a:r>
            <a:r>
              <a:rPr lang="fr-CA" sz="2000" dirty="0">
                <a:latin typeface="Arial" panose="020B0604020202020204" pitchFamily="34" charset="0"/>
                <a:cs typeface="Arial" panose="020B0604020202020204" pitchFamily="34" charset="0"/>
              </a:rPr>
              <a:t> of </a:t>
            </a:r>
            <a:r>
              <a:rPr lang="fr-CA" sz="2000" dirty="0" err="1">
                <a:latin typeface="Arial" panose="020B0604020202020204" pitchFamily="34" charset="0"/>
                <a:cs typeface="Arial" panose="020B0604020202020204" pitchFamily="34" charset="0"/>
              </a:rPr>
              <a:t>Models</a:t>
            </a:r>
            <a:r>
              <a:rPr lang="fr-CA" sz="2000" dirty="0">
                <a:latin typeface="Arial" panose="020B0604020202020204" pitchFamily="34" charset="0"/>
                <a:cs typeface="Arial" panose="020B0604020202020204" pitchFamily="34" charset="0"/>
              </a:rPr>
              <a:t>: Intelligence, Performance &amp; Price </a:t>
            </a:r>
            <a:r>
              <a:rPr lang="fr-CA" sz="2000" dirty="0" err="1">
                <a:latin typeface="Arial" panose="020B0604020202020204" pitchFamily="34" charset="0"/>
                <a:cs typeface="Arial" panose="020B0604020202020204" pitchFamily="34" charset="0"/>
              </a:rPr>
              <a:t>Analysis</a:t>
            </a:r>
            <a:r>
              <a:rPr lang="fr-CA" sz="2000" dirty="0">
                <a:latin typeface="Arial" panose="020B0604020202020204" pitchFamily="34" charset="0"/>
                <a:cs typeface="Arial" panose="020B0604020202020204" pitchFamily="34" charset="0"/>
              </a:rPr>
              <a:t>. </a:t>
            </a:r>
            <a:r>
              <a:rPr lang="fr-CA" sz="2000" dirty="0">
                <a:latin typeface="Arial" panose="020B0604020202020204" pitchFamily="34" charset="0"/>
                <a:cs typeface="Arial" panose="020B0604020202020204" pitchFamily="34" charset="0"/>
                <a:hlinkClick r:id="rId3"/>
              </a:rPr>
              <a:t>https://artificialanalysis.ai/models?models=</a:t>
            </a:r>
            <a:endParaRPr lang="fr-CA" sz="2000" dirty="0">
              <a:latin typeface="Arial" panose="020B0604020202020204" pitchFamily="34" charset="0"/>
              <a:cs typeface="Arial" panose="020B0604020202020204" pitchFamily="34" charset="0"/>
            </a:endParaRPr>
          </a:p>
          <a:p>
            <a:pPr>
              <a:buNone/>
            </a:pPr>
            <a:endParaRPr lang="fr-CA" sz="2000" dirty="0">
              <a:latin typeface="Arial" panose="020B0604020202020204" pitchFamily="34" charset="0"/>
              <a:cs typeface="Arial" panose="020B0604020202020204" pitchFamily="34" charset="0"/>
            </a:endParaRPr>
          </a:p>
          <a:p>
            <a:r>
              <a:rPr lang="fr-CA" sz="2000" dirty="0">
                <a:latin typeface="Arial" panose="020B0604020202020204" pitchFamily="34" charset="0"/>
                <a:cs typeface="Arial" panose="020B0604020202020204" pitchFamily="34" charset="0"/>
              </a:rPr>
              <a:t>Bourgeois, G., </a:t>
            </a:r>
            <a:r>
              <a:rPr lang="fr-CA" sz="2000" dirty="0" err="1">
                <a:latin typeface="Arial" panose="020B0604020202020204" pitchFamily="34" charset="0"/>
                <a:cs typeface="Arial" panose="020B0604020202020204" pitchFamily="34" charset="0"/>
              </a:rPr>
              <a:t>Gondim</a:t>
            </a:r>
            <a:r>
              <a:rPr lang="fr-CA" sz="2000" dirty="0">
                <a:latin typeface="Arial" panose="020B0604020202020204" pitchFamily="34" charset="0"/>
                <a:cs typeface="Arial" panose="020B0604020202020204" pitchFamily="34" charset="0"/>
              </a:rPr>
              <a:t> De Almeida Guimarães, L. et </a:t>
            </a:r>
            <a:r>
              <a:rPr lang="fr-CA" sz="2000" dirty="0" err="1">
                <a:latin typeface="Arial" panose="020B0604020202020204" pitchFamily="34" charset="0"/>
                <a:cs typeface="Arial" panose="020B0604020202020204" pitchFamily="34" charset="0"/>
              </a:rPr>
              <a:t>Courboulay</a:t>
            </a:r>
            <a:r>
              <a:rPr lang="fr-CA" sz="2000" dirty="0">
                <a:latin typeface="Arial" panose="020B0604020202020204" pitchFamily="34" charset="0"/>
                <a:cs typeface="Arial" panose="020B0604020202020204" pitchFamily="34" charset="0"/>
              </a:rPr>
              <a:t>, V. (2025). Enjeux et perspectives pour une IA éthique et durable. </a:t>
            </a:r>
            <a:r>
              <a:rPr lang="fr-CA" sz="2000" i="1" dirty="0">
                <a:latin typeface="Arial" panose="020B0604020202020204" pitchFamily="34" charset="0"/>
                <a:cs typeface="Arial" panose="020B0604020202020204" pitchFamily="34" charset="0"/>
              </a:rPr>
              <a:t>Enjeux numériques</a:t>
            </a:r>
            <a:r>
              <a:rPr lang="fr-CA" sz="2000" dirty="0">
                <a:latin typeface="Arial" panose="020B0604020202020204" pitchFamily="34" charset="0"/>
                <a:cs typeface="Arial" panose="020B0604020202020204" pitchFamily="34" charset="0"/>
              </a:rPr>
              <a:t>, (29), 8‑14. </a:t>
            </a:r>
            <a:r>
              <a:rPr lang="fr-CA" sz="2000" dirty="0">
                <a:latin typeface="Arial" panose="020B0604020202020204" pitchFamily="34" charset="0"/>
                <a:cs typeface="Arial" panose="020B0604020202020204" pitchFamily="34" charset="0"/>
                <a:hlinkClick r:id="rId4"/>
              </a:rPr>
              <a:t>https://annales-des-mines.org/wp-content/uploads/2025/02/EN-2025-03-Numero-complet-pour-internetcouv.pdf</a:t>
            </a:r>
            <a:endParaRPr lang="fr-CA" sz="2000" dirty="0">
              <a:latin typeface="Arial" panose="020B0604020202020204" pitchFamily="34" charset="0"/>
              <a:cs typeface="Arial" panose="020B0604020202020204" pitchFamily="34" charset="0"/>
            </a:endParaRPr>
          </a:p>
          <a:p>
            <a:pPr>
              <a:buNone/>
            </a:pPr>
            <a:endParaRPr lang="fr-CA" sz="2000" dirty="0">
              <a:latin typeface="Arial" panose="020B0604020202020204" pitchFamily="34" charset="0"/>
              <a:cs typeface="Arial" panose="020B0604020202020204" pitchFamily="34" charset="0"/>
            </a:endParaRPr>
          </a:p>
          <a:p>
            <a:pPr>
              <a:buNone/>
            </a:pPr>
            <a:r>
              <a:rPr lang="fr-CA" sz="2000" dirty="0">
                <a:latin typeface="Arial" panose="020B0604020202020204" pitchFamily="34" charset="0"/>
                <a:cs typeface="Arial" panose="020B0604020202020204" pitchFamily="34" charset="0"/>
              </a:rPr>
              <a:t>Burnett, G. D. (2025, 26 avril). Will the </a:t>
            </a:r>
            <a:r>
              <a:rPr lang="fr-CA" sz="2000" dirty="0" err="1">
                <a:latin typeface="Arial" panose="020B0604020202020204" pitchFamily="34" charset="0"/>
                <a:cs typeface="Arial" panose="020B0604020202020204" pitchFamily="34" charset="0"/>
              </a:rPr>
              <a:t>humanities</a:t>
            </a:r>
            <a:r>
              <a:rPr lang="fr-CA" sz="2000" dirty="0">
                <a:latin typeface="Arial" panose="020B0604020202020204" pitchFamily="34" charset="0"/>
                <a:cs typeface="Arial" panose="020B0604020202020204" pitchFamily="34" charset="0"/>
              </a:rPr>
              <a:t> survive </a:t>
            </a:r>
            <a:r>
              <a:rPr lang="fr-CA" sz="2000" dirty="0" err="1">
                <a:latin typeface="Arial" panose="020B0604020202020204" pitchFamily="34" charset="0"/>
                <a:cs typeface="Arial" panose="020B0604020202020204" pitchFamily="34" charset="0"/>
              </a:rPr>
              <a:t>artificial</a:t>
            </a:r>
            <a:r>
              <a:rPr lang="fr-CA" sz="2000" dirty="0">
                <a:latin typeface="Arial" panose="020B0604020202020204" pitchFamily="34" charset="0"/>
                <a:cs typeface="Arial" panose="020B0604020202020204" pitchFamily="34" charset="0"/>
              </a:rPr>
              <a:t> intelligence ? </a:t>
            </a:r>
            <a:r>
              <a:rPr lang="fr-CA" sz="2000" i="1" dirty="0">
                <a:latin typeface="Arial" panose="020B0604020202020204" pitchFamily="34" charset="0"/>
                <a:cs typeface="Arial" panose="020B0604020202020204" pitchFamily="34" charset="0"/>
              </a:rPr>
              <a:t>The New </a:t>
            </a:r>
            <a:r>
              <a:rPr lang="fr-CA" sz="2000" i="1" dirty="0" err="1">
                <a:latin typeface="Arial" panose="020B0604020202020204" pitchFamily="34" charset="0"/>
                <a:cs typeface="Arial" panose="020B0604020202020204" pitchFamily="34" charset="0"/>
              </a:rPr>
              <a:t>Yorker</a:t>
            </a:r>
            <a:r>
              <a:rPr lang="fr-CA" sz="2000" dirty="0">
                <a:latin typeface="Arial" panose="020B0604020202020204" pitchFamily="34" charset="0"/>
                <a:cs typeface="Arial" panose="020B0604020202020204" pitchFamily="34" charset="0"/>
              </a:rPr>
              <a:t>. </a:t>
            </a:r>
            <a:r>
              <a:rPr lang="fr-CA" sz="2000" dirty="0">
                <a:latin typeface="Arial" panose="020B0604020202020204" pitchFamily="34" charset="0"/>
                <a:cs typeface="Arial" panose="020B0604020202020204" pitchFamily="34" charset="0"/>
                <a:hlinkClick r:id="rId5"/>
              </a:rPr>
              <a:t>https://www.newyorker.com/culture/the-weekend-essay/will-the-humanities-survive-artificial-intelligence</a:t>
            </a:r>
            <a:endParaRPr lang="fr-CA" sz="2000" dirty="0">
              <a:latin typeface="Arial" panose="020B0604020202020204" pitchFamily="34" charset="0"/>
              <a:cs typeface="Arial" panose="020B0604020202020204" pitchFamily="34" charset="0"/>
            </a:endParaRPr>
          </a:p>
          <a:p>
            <a:pPr>
              <a:buNone/>
            </a:pPr>
            <a:endParaRPr lang="fr-C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5773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2ED867A-162C-F50F-0569-8E853AC104E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237B439-EF3A-4B8C-F759-4AD755850D53}"/>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Médiagraphie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5C97E3C2-FCCF-2832-F4A9-BC3F72B357F0}"/>
              </a:ext>
            </a:extLst>
          </p:cNvPr>
          <p:cNvSpPr txBox="1"/>
          <p:nvPr/>
        </p:nvSpPr>
        <p:spPr>
          <a:xfrm>
            <a:off x="-1" y="1308050"/>
            <a:ext cx="12192000" cy="5463034"/>
          </a:xfrm>
          <a:prstGeom prst="rect">
            <a:avLst/>
          </a:prstGeom>
          <a:noFill/>
        </p:spPr>
        <p:txBody>
          <a:bodyPr wrap="square" lIns="914400" tIns="0" rIns="914400" bIns="228600" rtlCol="0">
            <a:spAutoFit/>
          </a:bodyPr>
          <a:lstStyle/>
          <a:p>
            <a:r>
              <a:rPr lang="fr-CA" sz="2000" dirty="0">
                <a:latin typeface="Arial" panose="020B0604020202020204" pitchFamily="34" charset="0"/>
                <a:cs typeface="Arial" panose="020B0604020202020204" pitchFamily="34" charset="0"/>
              </a:rPr>
              <a:t>Cégep de Saint-Laurent. (2023, 25 janvier). </a:t>
            </a:r>
            <a:r>
              <a:rPr lang="fr-CA" sz="2000" i="1" dirty="0">
                <a:latin typeface="Arial" panose="020B0604020202020204" pitchFamily="34" charset="0"/>
                <a:cs typeface="Arial" panose="020B0604020202020204" pitchFamily="34" charset="0"/>
              </a:rPr>
              <a:t>Politique institutionnelle d’évaluation des apprentissages (PIÉA)</a:t>
            </a:r>
            <a:r>
              <a:rPr lang="fr-CA" sz="2000" dirty="0">
                <a:latin typeface="Arial" panose="020B0604020202020204" pitchFamily="34" charset="0"/>
                <a:cs typeface="Arial" panose="020B0604020202020204" pitchFamily="34" charset="0"/>
              </a:rPr>
              <a:t>. </a:t>
            </a:r>
            <a:r>
              <a:rPr lang="fr-CA" sz="2000" dirty="0">
                <a:latin typeface="Arial" panose="020B0604020202020204" pitchFamily="34" charset="0"/>
                <a:cs typeface="Arial" panose="020B0604020202020204" pitchFamily="34" charset="0"/>
                <a:hlinkClick r:id="rId2"/>
              </a:rPr>
              <a:t>https://cegepsl.qc.ca/documents/PIEA.pdf?_gl=1*12687l2*_gcl_au*OTQ5Njk5MjkyLjE3NDM3OTM4Mjc</a:t>
            </a:r>
            <a:endParaRPr lang="fr-CA" sz="2000" dirty="0">
              <a:latin typeface="Arial" panose="020B0604020202020204" pitchFamily="34" charset="0"/>
              <a:cs typeface="Arial" panose="020B0604020202020204" pitchFamily="34" charset="0"/>
            </a:endParaRPr>
          </a:p>
          <a:p>
            <a:pPr>
              <a:buNone/>
            </a:pPr>
            <a:endParaRPr lang="fr-CA" sz="2000" dirty="0">
              <a:latin typeface="Arial" panose="020B0604020202020204" pitchFamily="34" charset="0"/>
              <a:cs typeface="Arial" panose="020B0604020202020204" pitchFamily="34" charset="0"/>
            </a:endParaRPr>
          </a:p>
          <a:p>
            <a:pPr>
              <a:buNone/>
            </a:pPr>
            <a:r>
              <a:rPr lang="fr-CA" sz="2000" dirty="0">
                <a:latin typeface="Arial" panose="020B0604020202020204" pitchFamily="34" charset="0"/>
                <a:cs typeface="Arial" panose="020B0604020202020204" pitchFamily="34" charset="0"/>
              </a:rPr>
              <a:t>Centre canadien pour la cybersécurité. (2023, juillet). </a:t>
            </a:r>
            <a:r>
              <a:rPr lang="fr-CA" sz="2000" i="1" dirty="0">
                <a:latin typeface="Arial" panose="020B0604020202020204" pitchFamily="34" charset="0"/>
                <a:cs typeface="Arial" panose="020B0604020202020204" pitchFamily="34" charset="0"/>
              </a:rPr>
              <a:t>L’intelligence artificielle générative</a:t>
            </a:r>
            <a:r>
              <a:rPr lang="fr-CA" sz="2000" dirty="0">
                <a:latin typeface="Arial" panose="020B0604020202020204" pitchFamily="34" charset="0"/>
                <a:cs typeface="Arial" panose="020B0604020202020204" pitchFamily="34" charset="0"/>
              </a:rPr>
              <a:t>. Gouvernement du Canada. </a:t>
            </a:r>
            <a:r>
              <a:rPr lang="fr-CA" sz="2000" dirty="0">
                <a:latin typeface="Arial" panose="020B0604020202020204" pitchFamily="34" charset="0"/>
                <a:cs typeface="Arial" panose="020B0604020202020204" pitchFamily="34" charset="0"/>
                <a:hlinkClick r:id="rId3"/>
              </a:rPr>
              <a:t>https://www.cyber.gc.ca/fr/orientation/lintelligence-artificielle-generative-itsap00041</a:t>
            </a:r>
            <a:endParaRPr lang="fr-CA" sz="2000" dirty="0">
              <a:latin typeface="Arial" panose="020B0604020202020204" pitchFamily="34" charset="0"/>
              <a:cs typeface="Arial" panose="020B0604020202020204" pitchFamily="34" charset="0"/>
            </a:endParaRPr>
          </a:p>
          <a:p>
            <a:pPr>
              <a:buNone/>
            </a:pPr>
            <a:endParaRPr lang="fr-CA" sz="2000" dirty="0">
              <a:latin typeface="Arial" panose="020B0604020202020204" pitchFamily="34" charset="0"/>
              <a:cs typeface="Arial" panose="020B0604020202020204" pitchFamily="34" charset="0"/>
            </a:endParaRPr>
          </a:p>
          <a:p>
            <a:pPr>
              <a:buNone/>
            </a:pPr>
            <a:r>
              <a:rPr lang="fr-CA" sz="2000" dirty="0" err="1">
                <a:latin typeface="Arial" panose="020B0604020202020204" pitchFamily="34" charset="0"/>
                <a:cs typeface="Arial" panose="020B0604020202020204" pitchFamily="34" charset="0"/>
              </a:rPr>
              <a:t>Cherrayil</a:t>
            </a:r>
            <a:r>
              <a:rPr lang="fr-CA" sz="2000" dirty="0">
                <a:latin typeface="Arial" panose="020B0604020202020204" pitchFamily="34" charset="0"/>
                <a:cs typeface="Arial" panose="020B0604020202020204" pitchFamily="34" charset="0"/>
              </a:rPr>
              <a:t>, N. K. (2025, 20 février). </a:t>
            </a:r>
            <a:r>
              <a:rPr lang="fr-CA" sz="2000" i="1" dirty="0" err="1">
                <a:latin typeface="Arial" panose="020B0604020202020204" pitchFamily="34" charset="0"/>
                <a:cs typeface="Arial" panose="020B0604020202020204" pitchFamily="34" charset="0"/>
              </a:rPr>
              <a:t>Which</a:t>
            </a:r>
            <a:r>
              <a:rPr lang="fr-CA" sz="2000" i="1" dirty="0">
                <a:latin typeface="Arial" panose="020B0604020202020204" pitchFamily="34" charset="0"/>
                <a:cs typeface="Arial" panose="020B0604020202020204" pitchFamily="34" charset="0"/>
              </a:rPr>
              <a:t> AI </a:t>
            </a:r>
            <a:r>
              <a:rPr lang="fr-CA" sz="2000" i="1" dirty="0" err="1">
                <a:latin typeface="Arial" panose="020B0604020202020204" pitchFamily="34" charset="0"/>
                <a:cs typeface="Arial" panose="020B0604020202020204" pitchFamily="34" charset="0"/>
              </a:rPr>
              <a:t>chatbot</a:t>
            </a:r>
            <a:r>
              <a:rPr lang="fr-CA" sz="2000" i="1" dirty="0">
                <a:latin typeface="Arial" panose="020B0604020202020204" pitchFamily="34" charset="0"/>
                <a:cs typeface="Arial" panose="020B0604020202020204" pitchFamily="34" charset="0"/>
              </a:rPr>
              <a:t> </a:t>
            </a:r>
            <a:r>
              <a:rPr lang="fr-CA" sz="2000" i="1" dirty="0" err="1">
                <a:latin typeface="Arial" panose="020B0604020202020204" pitchFamily="34" charset="0"/>
                <a:cs typeface="Arial" panose="020B0604020202020204" pitchFamily="34" charset="0"/>
              </a:rPr>
              <a:t>shares</a:t>
            </a:r>
            <a:r>
              <a:rPr lang="fr-CA" sz="2000" i="1" dirty="0">
                <a:latin typeface="Arial" panose="020B0604020202020204" pitchFamily="34" charset="0"/>
                <a:cs typeface="Arial" panose="020B0604020202020204" pitchFamily="34" charset="0"/>
              </a:rPr>
              <a:t> </a:t>
            </a:r>
            <a:r>
              <a:rPr lang="fr-CA" sz="2000" i="1" dirty="0" err="1">
                <a:latin typeface="Arial" panose="020B0604020202020204" pitchFamily="34" charset="0"/>
                <a:cs typeface="Arial" panose="020B0604020202020204" pitchFamily="34" charset="0"/>
              </a:rPr>
              <a:t>most</a:t>
            </a:r>
            <a:r>
              <a:rPr lang="fr-CA" sz="2000" i="1" dirty="0">
                <a:latin typeface="Arial" panose="020B0604020202020204" pitchFamily="34" charset="0"/>
                <a:cs typeface="Arial" panose="020B0604020202020204" pitchFamily="34" charset="0"/>
              </a:rPr>
              <a:t> data </a:t>
            </a:r>
            <a:r>
              <a:rPr lang="fr-CA" sz="2000" i="1" dirty="0" err="1">
                <a:latin typeface="Arial" panose="020B0604020202020204" pitchFamily="34" charset="0"/>
                <a:cs typeface="Arial" panose="020B0604020202020204" pitchFamily="34" charset="0"/>
              </a:rPr>
              <a:t>with</a:t>
            </a:r>
            <a:r>
              <a:rPr lang="fr-CA" sz="2000" i="1" dirty="0">
                <a:latin typeface="Arial" panose="020B0604020202020204" pitchFamily="34" charset="0"/>
                <a:cs typeface="Arial" panose="020B0604020202020204" pitchFamily="34" charset="0"/>
              </a:rPr>
              <a:t> </a:t>
            </a:r>
            <a:r>
              <a:rPr lang="fr-CA" sz="2000" i="1" dirty="0" err="1">
                <a:latin typeface="Arial" panose="020B0604020202020204" pitchFamily="34" charset="0"/>
                <a:cs typeface="Arial" panose="020B0604020202020204" pitchFamily="34" charset="0"/>
              </a:rPr>
              <a:t>third</a:t>
            </a:r>
            <a:r>
              <a:rPr lang="fr-CA" sz="2000" i="1" dirty="0">
                <a:latin typeface="Arial" panose="020B0604020202020204" pitchFamily="34" charset="0"/>
                <a:cs typeface="Arial" panose="020B0604020202020204" pitchFamily="34" charset="0"/>
              </a:rPr>
              <a:t> parties?</a:t>
            </a:r>
            <a:r>
              <a:rPr lang="fr-CA" sz="2000" dirty="0">
                <a:latin typeface="Arial" panose="020B0604020202020204" pitchFamily="34" charset="0"/>
                <a:cs typeface="Arial" panose="020B0604020202020204" pitchFamily="34" charset="0"/>
              </a:rPr>
              <a:t> </a:t>
            </a:r>
            <a:r>
              <a:rPr lang="fr-CA" sz="2000" dirty="0" err="1">
                <a:latin typeface="Arial" panose="020B0604020202020204" pitchFamily="34" charset="0"/>
                <a:cs typeface="Arial" panose="020B0604020202020204" pitchFamily="34" charset="0"/>
              </a:rPr>
              <a:t>TechChannel</a:t>
            </a:r>
            <a:r>
              <a:rPr lang="fr-CA" sz="2000" dirty="0">
                <a:latin typeface="Arial" panose="020B0604020202020204" pitchFamily="34" charset="0"/>
                <a:cs typeface="Arial" panose="020B0604020202020204" pitchFamily="34" charset="0"/>
              </a:rPr>
              <a:t> News </a:t>
            </a:r>
            <a:r>
              <a:rPr lang="fr-CA"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https://techchannel.news/which-ai-chatbot-shares-most-data-with-third-parties/</a:t>
            </a:r>
          </a:p>
          <a:p>
            <a:pPr>
              <a:buNone/>
            </a:pPr>
            <a:endParaRPr lang="fr-CA"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a:buNone/>
            </a:pPr>
            <a:r>
              <a:rPr lang="fr-CA" sz="2000" dirty="0">
                <a:latin typeface="Arial" panose="020B0604020202020204" pitchFamily="34" charset="0"/>
                <a:cs typeface="Arial" panose="020B0604020202020204" pitchFamily="34" charset="0"/>
              </a:rPr>
              <a:t>Commission nationale de l’informatique et des libertés. (s. d.-a). </a:t>
            </a:r>
            <a:r>
              <a:rPr lang="fr-CA" sz="2000" i="1" dirty="0">
                <a:latin typeface="Arial" panose="020B0604020202020204" pitchFamily="34" charset="0"/>
                <a:cs typeface="Arial" panose="020B0604020202020204" pitchFamily="34" charset="0"/>
              </a:rPr>
              <a:t>Apprentissage par renforcement et rétroaction humaine</a:t>
            </a:r>
            <a:r>
              <a:rPr lang="fr-CA" sz="2000" dirty="0">
                <a:latin typeface="Arial" panose="020B0604020202020204" pitchFamily="34" charset="0"/>
                <a:cs typeface="Arial" panose="020B0604020202020204" pitchFamily="34" charset="0"/>
              </a:rPr>
              <a:t>. CNIL. </a:t>
            </a:r>
            <a:r>
              <a:rPr lang="fr-CA" sz="20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https://www.cnil.fr/fr/definition/apprentissage-par-renforcement-et-retroaction-humaine</a:t>
            </a:r>
            <a:endParaRPr lang="fr-CA" sz="2000" dirty="0">
              <a:latin typeface="Arial" panose="020B0604020202020204" pitchFamily="34" charset="0"/>
              <a:cs typeface="Arial" panose="020B0604020202020204" pitchFamily="34" charset="0"/>
            </a:endParaRPr>
          </a:p>
          <a:p>
            <a:pPr>
              <a:buNone/>
            </a:pPr>
            <a:endParaRPr lang="fr-C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382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DB7EEAA-A5A6-F20E-CAA4-E50B170A1773}"/>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891AF2C-0E15-ECD3-6386-145802057BCB}"/>
              </a:ext>
            </a:extLst>
          </p:cNvPr>
          <p:cNvSpPr/>
          <p:nvPr/>
        </p:nvSpPr>
        <p:spPr>
          <a:xfrm>
            <a:off x="1882702" y="2093822"/>
            <a:ext cx="5152205" cy="564326"/>
          </a:xfrm>
          <a:prstGeom prst="roundRect">
            <a:avLst>
              <a:gd name="adj" fmla="val 19873"/>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1440" rtlCol="0" anchor="ctr"/>
          <a:lstStyle/>
          <a:p>
            <a:r>
              <a:rPr lang="fr-FR" sz="1500" dirty="0">
                <a:solidFill>
                  <a:schemeClr val="tx1"/>
                </a:solidFill>
                <a:latin typeface="Arial" panose="020B0604020202020204" pitchFamily="34" charset="0"/>
                <a:cs typeface="Arial" panose="020B0604020202020204" pitchFamily="34" charset="0"/>
              </a:rPr>
              <a:t>Quels outils d’intelligence artificielle (IA) utilise-t-on déjà… </a:t>
            </a:r>
          </a:p>
          <a:p>
            <a:r>
              <a:rPr lang="fr-FR" sz="1500" dirty="0">
                <a:solidFill>
                  <a:schemeClr val="tx1"/>
                </a:solidFill>
                <a:latin typeface="Arial" panose="020B0604020202020204" pitchFamily="34" charset="0"/>
                <a:cs typeface="Arial" panose="020B0604020202020204" pitchFamily="34" charset="0"/>
              </a:rPr>
              <a:t>sans toujours le savoir ?</a:t>
            </a:r>
          </a:p>
        </p:txBody>
      </p:sp>
      <p:sp>
        <p:nvSpPr>
          <p:cNvPr id="7" name="Rectangle: Rounded Corners 6">
            <a:extLst>
              <a:ext uri="{FF2B5EF4-FFF2-40B4-BE49-F238E27FC236}">
                <a16:creationId xmlns:a16="http://schemas.microsoft.com/office/drawing/2014/main" id="{B76C0340-D272-4E47-2BB7-9DD159314FA9}"/>
              </a:ext>
            </a:extLst>
          </p:cNvPr>
          <p:cNvSpPr/>
          <p:nvPr/>
        </p:nvSpPr>
        <p:spPr>
          <a:xfrm>
            <a:off x="5578813" y="3084422"/>
            <a:ext cx="4631347" cy="546172"/>
          </a:xfrm>
          <a:prstGeom prst="roundRect">
            <a:avLst>
              <a:gd name="adj" fmla="val 1971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fr-FR" sz="1500" dirty="0">
                <a:solidFill>
                  <a:schemeClr val="tx1"/>
                </a:solidFill>
                <a:latin typeface="Arial" panose="020B0604020202020204" pitchFamily="34" charset="0"/>
                <a:cs typeface="Arial" panose="020B0604020202020204" pitchFamily="34" charset="0"/>
              </a:rPr>
              <a:t>Et comment les reconnaître dans notre quotidien ?</a:t>
            </a:r>
          </a:p>
        </p:txBody>
      </p:sp>
      <p:sp>
        <p:nvSpPr>
          <p:cNvPr id="8" name="Rectangle: Rounded Corners 7">
            <a:extLst>
              <a:ext uri="{FF2B5EF4-FFF2-40B4-BE49-F238E27FC236}">
                <a16:creationId xmlns:a16="http://schemas.microsoft.com/office/drawing/2014/main" id="{4741D718-FAE1-02B0-F97E-B73BCFA663E9}"/>
              </a:ext>
            </a:extLst>
          </p:cNvPr>
          <p:cNvSpPr/>
          <p:nvPr/>
        </p:nvSpPr>
        <p:spPr>
          <a:xfrm>
            <a:off x="5437762" y="5029314"/>
            <a:ext cx="4772399" cy="546172"/>
          </a:xfrm>
          <a:prstGeom prst="roundRect">
            <a:avLst>
              <a:gd name="adj" fmla="val 1634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dirty="0">
                <a:solidFill>
                  <a:schemeClr val="tx1"/>
                </a:solidFill>
                <a:latin typeface="Arial" panose="020B0604020202020204" pitchFamily="34" charset="0"/>
                <a:cs typeface="Arial" panose="020B0604020202020204" pitchFamily="34" charset="0"/>
              </a:rPr>
              <a:t>Et qu’est-ce qui la distingue des autres formes d’IA ?</a:t>
            </a:r>
          </a:p>
        </p:txBody>
      </p:sp>
      <p:sp>
        <p:nvSpPr>
          <p:cNvPr id="9" name="Rectangle: Rounded Corners 8">
            <a:extLst>
              <a:ext uri="{FF2B5EF4-FFF2-40B4-BE49-F238E27FC236}">
                <a16:creationId xmlns:a16="http://schemas.microsoft.com/office/drawing/2014/main" id="{2DF81E2F-8597-7212-92AF-14E97014447A}"/>
              </a:ext>
            </a:extLst>
          </p:cNvPr>
          <p:cNvSpPr/>
          <p:nvPr/>
        </p:nvSpPr>
        <p:spPr>
          <a:xfrm>
            <a:off x="1882703" y="4056868"/>
            <a:ext cx="4177629" cy="548640"/>
          </a:xfrm>
          <a:prstGeom prst="roundRect">
            <a:avLst>
              <a:gd name="adj" fmla="val 1733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dirty="0">
                <a:solidFill>
                  <a:schemeClr val="tx1"/>
                </a:solidFill>
                <a:latin typeface="Arial" panose="020B0604020202020204" pitchFamily="34" charset="0"/>
                <a:cs typeface="Arial" panose="020B0604020202020204" pitchFamily="34" charset="0"/>
              </a:rPr>
              <a:t>C’est quoi, exactement, l’IA générative (</a:t>
            </a:r>
            <a:r>
              <a:rPr lang="fr-FR" sz="1500" dirty="0" err="1">
                <a:solidFill>
                  <a:schemeClr val="tx1"/>
                </a:solidFill>
                <a:latin typeface="Arial" panose="020B0604020202020204" pitchFamily="34" charset="0"/>
                <a:cs typeface="Arial" panose="020B0604020202020204" pitchFamily="34" charset="0"/>
              </a:rPr>
              <a:t>IAg</a:t>
            </a:r>
            <a:r>
              <a:rPr lang="fr-FR" sz="1500" dirty="0">
                <a:solidFill>
                  <a:schemeClr val="tx1"/>
                </a:solidFill>
                <a:latin typeface="Arial" panose="020B0604020202020204" pitchFamily="34" charset="0"/>
                <a:cs typeface="Arial" panose="020B0604020202020204" pitchFamily="34" charset="0"/>
              </a:rPr>
              <a:t>) ?</a:t>
            </a:r>
          </a:p>
        </p:txBody>
      </p:sp>
      <p:pic>
        <p:nvPicPr>
          <p:cNvPr id="10" name="Graphic 9">
            <a:extLst>
              <a:ext uri="{FF2B5EF4-FFF2-40B4-BE49-F238E27FC236}">
                <a16:creationId xmlns:a16="http://schemas.microsoft.com/office/drawing/2014/main" id="{27D35CE6-67F1-640B-0D3F-1C53D1EB236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911528" y="2818701"/>
            <a:ext cx="1674069" cy="1434915"/>
          </a:xfrm>
          <a:prstGeom prst="rect">
            <a:avLst/>
          </a:prstGeom>
        </p:spPr>
      </p:pic>
      <p:pic>
        <p:nvPicPr>
          <p:cNvPr id="11" name="Graphic 10">
            <a:extLst>
              <a:ext uri="{FF2B5EF4-FFF2-40B4-BE49-F238E27FC236}">
                <a16:creationId xmlns:a16="http://schemas.microsoft.com/office/drawing/2014/main" id="{11ABDD9D-24E4-E62A-8332-B2FFE96A072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flipH="1">
            <a:off x="497891" y="3833152"/>
            <a:ext cx="1619916" cy="1388499"/>
          </a:xfrm>
          <a:prstGeom prst="rect">
            <a:avLst/>
          </a:prstGeom>
        </p:spPr>
      </p:pic>
      <p:pic>
        <p:nvPicPr>
          <p:cNvPr id="15" name="Graphic 14">
            <a:extLst>
              <a:ext uri="{FF2B5EF4-FFF2-40B4-BE49-F238E27FC236}">
                <a16:creationId xmlns:a16="http://schemas.microsoft.com/office/drawing/2014/main" id="{59719442-61AE-9FFA-08E0-B9875B88D6D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911529" y="4725413"/>
            <a:ext cx="1674069" cy="1434915"/>
          </a:xfrm>
          <a:prstGeom prst="rect">
            <a:avLst/>
          </a:prstGeom>
        </p:spPr>
      </p:pic>
      <p:pic>
        <p:nvPicPr>
          <p:cNvPr id="20" name="Graphic 19">
            <a:extLst>
              <a:ext uri="{FF2B5EF4-FFF2-40B4-BE49-F238E27FC236}">
                <a16:creationId xmlns:a16="http://schemas.microsoft.com/office/drawing/2014/main" id="{8A60B020-727C-8AF8-4970-CABA29DCDF8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flipH="1">
            <a:off x="497891" y="1977164"/>
            <a:ext cx="1619916" cy="1388499"/>
          </a:xfrm>
          <a:prstGeom prst="rect">
            <a:avLst/>
          </a:prstGeom>
        </p:spPr>
      </p:pic>
      <p:sp>
        <p:nvSpPr>
          <p:cNvPr id="21" name="Rectangle 20">
            <a:extLst>
              <a:ext uri="{FF2B5EF4-FFF2-40B4-BE49-F238E27FC236}">
                <a16:creationId xmlns:a16="http://schemas.microsoft.com/office/drawing/2014/main" id="{FAC64C7A-ABAB-2AC0-8741-92AD6EB474B5}"/>
              </a:ext>
            </a:extLst>
          </p:cNvPr>
          <p:cNvSpPr/>
          <p:nvPr/>
        </p:nvSpPr>
        <p:spPr>
          <a:xfrm>
            <a:off x="7177351" y="473283"/>
            <a:ext cx="1562291"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11AF956A-DA8F-C9F6-CDEA-99FBF8C32E32}"/>
              </a:ext>
            </a:extLst>
          </p:cNvPr>
          <p:cNvSpPr/>
          <p:nvPr/>
        </p:nvSpPr>
        <p:spPr>
          <a:xfrm rot="278256">
            <a:off x="6830311" y="-58357"/>
            <a:ext cx="2137004" cy="548640"/>
          </a:xfrm>
          <a:prstGeom prst="roundRect">
            <a:avLst>
              <a:gd name="adj" fmla="val 50000"/>
            </a:avLst>
          </a:prstGeom>
          <a:solidFill>
            <a:srgbClr val="FF6565"/>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latin typeface="Arial" panose="020B0604020202020204" pitchFamily="34" charset="0"/>
                <a:cs typeface="Arial" panose="020B0604020202020204" pitchFamily="34" charset="0"/>
              </a:rPr>
              <a:t>et répondre à</a:t>
            </a:r>
          </a:p>
        </p:txBody>
      </p:sp>
      <p:sp>
        <p:nvSpPr>
          <p:cNvPr id="23" name="TextBox 22">
            <a:extLst>
              <a:ext uri="{FF2B5EF4-FFF2-40B4-BE49-F238E27FC236}">
                <a16:creationId xmlns:a16="http://schemas.microsoft.com/office/drawing/2014/main" id="{3FAD637D-95C5-FB70-9F94-3B2D688EC82A}"/>
              </a:ext>
            </a:extLst>
          </p:cNvPr>
          <p:cNvSpPr txBox="1"/>
          <p:nvPr/>
        </p:nvSpPr>
        <p:spPr>
          <a:xfrm>
            <a:off x="0" y="-470"/>
            <a:ext cx="12192000" cy="1923604"/>
          </a:xfrm>
          <a:prstGeom prst="rect">
            <a:avLst/>
          </a:prstGeom>
          <a:noFill/>
        </p:spPr>
        <p:txBody>
          <a:bodyPr wrap="square" lIns="914400" tIns="457200" rIns="914400" bIns="228600" rtlCol="0">
            <a:spAutoFit/>
          </a:bodyPr>
          <a:lstStyle/>
          <a:p>
            <a:r>
              <a:rPr lang="fr-CA" sz="4000" b="1" dirty="0">
                <a:latin typeface="Arial" panose="020B0604020202020204" pitchFamily="34" charset="0"/>
                <a:ea typeface="Calibri" panose="020F0502020204030204" pitchFamily="34" charset="0"/>
                <a:cs typeface="Arial" panose="020B0604020202020204" pitchFamily="34" charset="0"/>
              </a:rPr>
              <a:t>Dans ce module, on va se poser quelques grandes questions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69292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childTnLst>
                                </p:cTn>
                              </p:par>
                              <p:par>
                                <p:cTn id="14" presetID="64" presetClass="path" presetSubtype="0" accel="50000" decel="50000" fill="hold" grpId="1" nodeType="withEffect">
                                  <p:stCondLst>
                                    <p:cond delay="1000"/>
                                  </p:stCondLst>
                                  <p:childTnLst>
                                    <p:animMotion origin="layout" path="M 3.33333E-6 -1.48148E-6 L 3.33333E-6 -0.09907 " pathEditMode="relative" rAng="0" ptsTypes="AA">
                                      <p:cBhvr>
                                        <p:cTn id="15" dur="1000" spd="-100000" fill="hold"/>
                                        <p:tgtEl>
                                          <p:spTgt spid="22"/>
                                        </p:tgtEl>
                                        <p:attrNameLst>
                                          <p:attrName>ppt_x</p:attrName>
                                          <p:attrName>ppt_y</p:attrName>
                                        </p:attrNameLst>
                                      </p:cBhvr>
                                      <p:rCtr x="0" y="-4954"/>
                                    </p:animMotion>
                                  </p:childTnLst>
                                </p:cTn>
                              </p:par>
                              <p:par>
                                <p:cTn id="16" presetID="10" presetClass="entr" presetSubtype="0" fill="hold" nodeType="withEffect">
                                  <p:stCondLst>
                                    <p:cond delay="200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childTnLst>
                                </p:cTn>
                              </p:par>
                              <p:par>
                                <p:cTn id="19" presetID="63" presetClass="path" presetSubtype="0" accel="50000" decel="50000" fill="hold" nodeType="withEffect">
                                  <p:stCondLst>
                                    <p:cond delay="2000"/>
                                  </p:stCondLst>
                                  <p:childTnLst>
                                    <p:animMotion origin="layout" path="M -1.66667E-6 -1.85185E-6 L 0.04401 -1.85185E-6 " pathEditMode="relative" rAng="0" ptsTypes="AA">
                                      <p:cBhvr>
                                        <p:cTn id="20" dur="1000" spd="-100000" fill="hold"/>
                                        <p:tgtEl>
                                          <p:spTgt spid="20"/>
                                        </p:tgtEl>
                                        <p:attrNameLst>
                                          <p:attrName>ppt_x</p:attrName>
                                          <p:attrName>ppt_y</p:attrName>
                                        </p:attrNameLst>
                                      </p:cBhvr>
                                      <p:rCtr x="2201" y="0"/>
                                    </p:animMotion>
                                  </p:childTnLst>
                                </p:cTn>
                              </p:par>
                              <p:par>
                                <p:cTn id="21" presetID="10" presetClass="entr" presetSubtype="0" fill="hold" grpId="0" nodeType="withEffect">
                                  <p:stCondLst>
                                    <p:cond delay="2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35" presetClass="path" presetSubtype="0" accel="50000" decel="50000" fill="hold" grpId="1" nodeType="withEffect">
                                  <p:stCondLst>
                                    <p:cond delay="2000"/>
                                  </p:stCondLst>
                                  <p:childTnLst>
                                    <p:animMotion origin="layout" path="M 2.08333E-6 3.7037E-6 L -0.07669 3.7037E-6 " pathEditMode="relative" rAng="0" ptsTypes="AA">
                                      <p:cBhvr>
                                        <p:cTn id="25" dur="1000" spd="-100000" fill="hold"/>
                                        <p:tgtEl>
                                          <p:spTgt spid="4"/>
                                        </p:tgtEl>
                                        <p:attrNameLst>
                                          <p:attrName>ppt_x</p:attrName>
                                          <p:attrName>ppt_y</p:attrName>
                                        </p:attrNameLst>
                                      </p:cBhvr>
                                      <p:rCtr x="-3841" y="0"/>
                                    </p:animMotion>
                                  </p:childTnLst>
                                </p:cTn>
                              </p:par>
                              <p:par>
                                <p:cTn id="26" presetID="10" presetClass="entr" presetSubtype="0" fill="hold" nodeType="withEffect">
                                  <p:stCondLst>
                                    <p:cond delay="30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childTnLst>
                                </p:cTn>
                              </p:par>
                              <p:par>
                                <p:cTn id="29" presetID="35" presetClass="path" presetSubtype="0" accel="50000" decel="50000" fill="hold" nodeType="withEffect">
                                  <p:stCondLst>
                                    <p:cond delay="3000"/>
                                  </p:stCondLst>
                                  <p:childTnLst>
                                    <p:animMotion origin="layout" path="M -4.16667E-7 7.40741E-7 L -0.05039 7.40741E-7 " pathEditMode="relative" rAng="0" ptsTypes="AA">
                                      <p:cBhvr>
                                        <p:cTn id="30" dur="1000" spd="-100000" fill="hold"/>
                                        <p:tgtEl>
                                          <p:spTgt spid="10"/>
                                        </p:tgtEl>
                                        <p:attrNameLst>
                                          <p:attrName>ppt_x</p:attrName>
                                          <p:attrName>ppt_y</p:attrName>
                                        </p:attrNameLst>
                                      </p:cBhvr>
                                      <p:rCtr x="-2526" y="0"/>
                                    </p:animMotion>
                                  </p:childTnLst>
                                </p:cTn>
                              </p:par>
                              <p:par>
                                <p:cTn id="31" presetID="10" presetClass="entr" presetSubtype="0" fill="hold" grpId="0" nodeType="withEffect">
                                  <p:stCondLst>
                                    <p:cond delay="300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childTnLst>
                                </p:cTn>
                              </p:par>
                              <p:par>
                                <p:cTn id="34" presetID="63" presetClass="path" presetSubtype="0" accel="50000" decel="50000" fill="hold" grpId="1" nodeType="withEffect">
                                  <p:stCondLst>
                                    <p:cond delay="3000"/>
                                  </p:stCondLst>
                                  <p:childTnLst>
                                    <p:animMotion origin="layout" path="M -3.125E-6 -3.33333E-6 L 0.05013 -3.33333E-6 " pathEditMode="relative" rAng="0" ptsTypes="AA">
                                      <p:cBhvr>
                                        <p:cTn id="35" dur="1000" spd="-100000" fill="hold"/>
                                        <p:tgtEl>
                                          <p:spTgt spid="7"/>
                                        </p:tgtEl>
                                        <p:attrNameLst>
                                          <p:attrName>ppt_x</p:attrName>
                                          <p:attrName>ppt_y</p:attrName>
                                        </p:attrNameLst>
                                      </p:cBhvr>
                                      <p:rCtr x="2500" y="0"/>
                                    </p:animMotion>
                                  </p:childTnLst>
                                </p:cTn>
                              </p:par>
                              <p:par>
                                <p:cTn id="36" presetID="10" presetClass="entr" presetSubtype="0" fill="hold" nodeType="withEffect">
                                  <p:stCondLst>
                                    <p:cond delay="4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childTnLst>
                                </p:cTn>
                              </p:par>
                              <p:par>
                                <p:cTn id="39" presetID="63" presetClass="path" presetSubtype="0" accel="50000" decel="50000" fill="hold" nodeType="withEffect">
                                  <p:stCondLst>
                                    <p:cond delay="4000"/>
                                  </p:stCondLst>
                                  <p:childTnLst>
                                    <p:animMotion origin="layout" path="M -1.66667E-6 4.81481E-6 L 0.04518 4.81481E-6 " pathEditMode="relative" rAng="0" ptsTypes="AA">
                                      <p:cBhvr>
                                        <p:cTn id="40" dur="1000" spd="-100000" fill="hold"/>
                                        <p:tgtEl>
                                          <p:spTgt spid="11"/>
                                        </p:tgtEl>
                                        <p:attrNameLst>
                                          <p:attrName>ppt_x</p:attrName>
                                          <p:attrName>ppt_y</p:attrName>
                                        </p:attrNameLst>
                                      </p:cBhvr>
                                      <p:rCtr x="2253" y="0"/>
                                    </p:animMotion>
                                  </p:childTnLst>
                                </p:cTn>
                              </p:par>
                              <p:par>
                                <p:cTn id="41" presetID="10" presetClass="entr" presetSubtype="0" fill="hold" grpId="0" nodeType="withEffect">
                                  <p:stCondLst>
                                    <p:cond delay="400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childTnLst>
                                </p:cTn>
                              </p:par>
                              <p:par>
                                <p:cTn id="44" presetID="35" presetClass="path" presetSubtype="0" accel="50000" decel="50000" fill="hold" grpId="1" nodeType="withEffect">
                                  <p:stCondLst>
                                    <p:cond delay="4000"/>
                                  </p:stCondLst>
                                  <p:childTnLst>
                                    <p:animMotion origin="layout" path="M -1.875E-6 -1.48148E-6 L -0.11054 -1.48148E-6 " pathEditMode="relative" rAng="0" ptsTypes="AA">
                                      <p:cBhvr>
                                        <p:cTn id="45" dur="1000" spd="-100000" fill="hold"/>
                                        <p:tgtEl>
                                          <p:spTgt spid="9"/>
                                        </p:tgtEl>
                                        <p:attrNameLst>
                                          <p:attrName>ppt_x</p:attrName>
                                          <p:attrName>ppt_y</p:attrName>
                                        </p:attrNameLst>
                                      </p:cBhvr>
                                      <p:rCtr x="-5534" y="0"/>
                                    </p:animMotion>
                                  </p:childTnLst>
                                </p:cTn>
                              </p:par>
                              <p:par>
                                <p:cTn id="46" presetID="10" presetClass="entr" presetSubtype="0" fill="hold" grpId="0" nodeType="withEffect">
                                  <p:stCondLst>
                                    <p:cond delay="500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childTnLst>
                                </p:cTn>
                              </p:par>
                              <p:par>
                                <p:cTn id="49" presetID="63" presetClass="path" presetSubtype="0" accel="50000" decel="50000" fill="hold" grpId="1" nodeType="withEffect">
                                  <p:stCondLst>
                                    <p:cond delay="5000"/>
                                  </p:stCondLst>
                                  <p:childTnLst>
                                    <p:animMotion origin="layout" path="M 4.16667E-6 1.85185E-6 L 0.03906 1.85185E-6 " pathEditMode="relative" rAng="0" ptsTypes="AA">
                                      <p:cBhvr>
                                        <p:cTn id="50" dur="1000" spd="-100000" fill="hold"/>
                                        <p:tgtEl>
                                          <p:spTgt spid="8"/>
                                        </p:tgtEl>
                                        <p:attrNameLst>
                                          <p:attrName>ppt_x</p:attrName>
                                          <p:attrName>ppt_y</p:attrName>
                                        </p:attrNameLst>
                                      </p:cBhvr>
                                      <p:rCtr x="1953" y="0"/>
                                    </p:animMotion>
                                  </p:childTnLst>
                                </p:cTn>
                              </p:par>
                              <p:par>
                                <p:cTn id="51" presetID="10" presetClass="entr" presetSubtype="0" fill="hold" nodeType="withEffect">
                                  <p:stCondLst>
                                    <p:cond delay="500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childTnLst>
                                </p:cTn>
                              </p:par>
                              <p:par>
                                <p:cTn id="54" presetID="35" presetClass="path" presetSubtype="0" accel="50000" decel="50000" fill="hold" nodeType="withEffect">
                                  <p:stCondLst>
                                    <p:cond delay="5000"/>
                                  </p:stCondLst>
                                  <p:childTnLst>
                                    <p:animMotion origin="layout" path="M -4.16667E-7 0 L -0.05937 0 " pathEditMode="relative" rAng="0" ptsTypes="AA">
                                      <p:cBhvr>
                                        <p:cTn id="55" dur="1000" spd="-100000" fill="hold"/>
                                        <p:tgtEl>
                                          <p:spTgt spid="15"/>
                                        </p:tgtEl>
                                        <p:attrNameLst>
                                          <p:attrName>ppt_x</p:attrName>
                                          <p:attrName>ppt_y</p:attrName>
                                        </p:attrNameLst>
                                      </p:cBhvr>
                                      <p:rCtr x="-29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8" grpId="0" animBg="1"/>
      <p:bldP spid="8" grpId="1" animBg="1"/>
      <p:bldP spid="9" grpId="0" animBg="1"/>
      <p:bldP spid="9" grpId="1" animBg="1"/>
      <p:bldP spid="21" grpId="0" animBg="1"/>
      <p:bldP spid="22" grpId="0" animBg="1"/>
      <p:bldP spid="22" grpId="1" animBg="1"/>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036F373-8B72-4DBC-5435-8E786EA311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6A8AFFD-82F1-7E71-183A-AF0B537436A5}"/>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8247E977-0C93-05EE-8F04-605047AD4034}"/>
              </a:ext>
            </a:extLst>
          </p:cNvPr>
          <p:cNvSpPr txBox="1"/>
          <p:nvPr/>
        </p:nvSpPr>
        <p:spPr>
          <a:xfrm>
            <a:off x="-1" y="1308050"/>
            <a:ext cx="12192000" cy="4847481"/>
          </a:xfrm>
          <a:prstGeom prst="rect">
            <a:avLst/>
          </a:prstGeom>
          <a:noFill/>
        </p:spPr>
        <p:txBody>
          <a:bodyPr wrap="square" lIns="914400" tIns="0" rIns="1828800" bIns="228600" rtlCol="0">
            <a:spAutoFit/>
          </a:bodyPr>
          <a:lstStyle/>
          <a:p>
            <a:r>
              <a:rPr lang="fr-CA" sz="2000" dirty="0">
                <a:latin typeface="Arial" panose="020B0604020202020204" pitchFamily="34" charset="0"/>
                <a:cs typeface="Arial" panose="020B0604020202020204" pitchFamily="34" charset="0"/>
              </a:rPr>
              <a:t>Commission nationale de l’informatique et des libertés. (s. d.-b). </a:t>
            </a:r>
            <a:r>
              <a:rPr lang="fr-CA" sz="2000" i="1" dirty="0">
                <a:latin typeface="Arial" panose="020B0604020202020204" pitchFamily="34" charset="0"/>
                <a:cs typeface="Arial" panose="020B0604020202020204" pitchFamily="34" charset="0"/>
              </a:rPr>
              <a:t>Entraînement (ou apprentissage)</a:t>
            </a:r>
            <a:r>
              <a:rPr lang="fr-CA" sz="2000" dirty="0">
                <a:latin typeface="Arial" panose="020B0604020202020204" pitchFamily="34" charset="0"/>
                <a:cs typeface="Arial" panose="020B0604020202020204" pitchFamily="34" charset="0"/>
              </a:rPr>
              <a:t>. CNIL. </a:t>
            </a:r>
            <a:r>
              <a:rPr lang="fr-CA" sz="2000" dirty="0">
                <a:latin typeface="Arial" panose="020B0604020202020204" pitchFamily="34" charset="0"/>
                <a:cs typeface="Arial" panose="020B0604020202020204" pitchFamily="34" charset="0"/>
                <a:hlinkClick r:id="rId2"/>
              </a:rPr>
              <a:t>https://www.cnil.fr/fr/definition/entrainement-ou-apprentissage</a:t>
            </a:r>
            <a:r>
              <a:rPr lang="fr-CA" sz="2000" dirty="0">
                <a:latin typeface="Arial" panose="020B0604020202020204" pitchFamily="34" charset="0"/>
                <a:cs typeface="Arial" panose="020B0604020202020204" pitchFamily="34" charset="0"/>
              </a:rPr>
              <a:t> </a:t>
            </a:r>
          </a:p>
          <a:p>
            <a:endParaRPr lang="fr-CA" sz="2000" dirty="0">
              <a:latin typeface="Arial" panose="020B0604020202020204" pitchFamily="34" charset="0"/>
              <a:cs typeface="Arial" panose="020B0604020202020204" pitchFamily="34" charset="0"/>
            </a:endParaRPr>
          </a:p>
          <a:p>
            <a:pPr>
              <a:buNone/>
            </a:pPr>
            <a:r>
              <a:rPr lang="fr-CA" sz="2000" dirty="0" err="1">
                <a:latin typeface="Arial" panose="020B0604020202020204" pitchFamily="34" charset="0"/>
                <a:cs typeface="Arial" panose="020B0604020202020204" pitchFamily="34" charset="0"/>
              </a:rPr>
              <a:t>Elements</a:t>
            </a:r>
            <a:r>
              <a:rPr lang="fr-CA" sz="2000" dirty="0">
                <a:latin typeface="Arial" panose="020B0604020202020204" pitchFamily="34" charset="0"/>
                <a:cs typeface="Arial" panose="020B0604020202020204" pitchFamily="34" charset="0"/>
              </a:rPr>
              <a:t> of AI. (s. d.). </a:t>
            </a:r>
            <a:r>
              <a:rPr lang="fr-CA" sz="2000" i="1" dirty="0">
                <a:latin typeface="Arial" panose="020B0604020202020204" pitchFamily="34" charset="0"/>
                <a:cs typeface="Arial" panose="020B0604020202020204" pitchFamily="34" charset="0"/>
              </a:rPr>
              <a:t>Comment définir l’IA ?</a:t>
            </a:r>
            <a:r>
              <a:rPr lang="fr-CA" sz="2000" dirty="0">
                <a:latin typeface="Arial" panose="020B0604020202020204" pitchFamily="34" charset="0"/>
                <a:cs typeface="Arial" panose="020B0604020202020204" pitchFamily="34" charset="0"/>
              </a:rPr>
              <a:t> </a:t>
            </a:r>
            <a:r>
              <a:rPr lang="fr-CA" sz="2000" dirty="0">
                <a:latin typeface="Arial" panose="020B0604020202020204" pitchFamily="34" charset="0"/>
                <a:cs typeface="Arial" panose="020B0604020202020204" pitchFamily="34" charset="0"/>
                <a:hlinkClick r:id="rId3"/>
              </a:rPr>
              <a:t>https://course.elementsofai.com/fr/1/1</a:t>
            </a:r>
            <a:endParaRPr lang="fr-CA" sz="2000" dirty="0">
              <a:latin typeface="Arial" panose="020B0604020202020204" pitchFamily="34" charset="0"/>
              <a:cs typeface="Arial" panose="020B0604020202020204" pitchFamily="34" charset="0"/>
            </a:endParaRPr>
          </a:p>
          <a:p>
            <a:pPr>
              <a:buNone/>
            </a:pPr>
            <a:endParaRPr lang="fr-CA" sz="2000" dirty="0">
              <a:latin typeface="Arial" panose="020B0604020202020204" pitchFamily="34" charset="0"/>
              <a:cs typeface="Arial" panose="020B0604020202020204" pitchFamily="34" charset="0"/>
            </a:endParaRPr>
          </a:p>
          <a:p>
            <a:pPr>
              <a:buNone/>
            </a:pPr>
            <a:r>
              <a:rPr lang="fr-CA" sz="2000" dirty="0">
                <a:latin typeface="Arial" panose="020B0604020202020204" pitchFamily="34" charset="0"/>
                <a:cs typeface="Arial" panose="020B0604020202020204" pitchFamily="34" charset="0"/>
              </a:rPr>
              <a:t>International Center for Academic </a:t>
            </a:r>
            <a:r>
              <a:rPr lang="fr-CA" sz="2000" dirty="0" err="1">
                <a:latin typeface="Arial" panose="020B0604020202020204" pitchFamily="34" charset="0"/>
                <a:cs typeface="Arial" panose="020B0604020202020204" pitchFamily="34" charset="0"/>
              </a:rPr>
              <a:t>Integrity</a:t>
            </a:r>
            <a:r>
              <a:rPr lang="fr-CA" sz="2000" dirty="0">
                <a:latin typeface="Arial" panose="020B0604020202020204" pitchFamily="34" charset="0"/>
                <a:cs typeface="Arial" panose="020B0604020202020204" pitchFamily="34" charset="0"/>
              </a:rPr>
              <a:t>. (2021). </a:t>
            </a:r>
            <a:r>
              <a:rPr lang="fr-CA" sz="2000" i="1" dirty="0">
                <a:latin typeface="Arial" panose="020B0604020202020204" pitchFamily="34" charset="0"/>
                <a:cs typeface="Arial" panose="020B0604020202020204" pitchFamily="34" charset="0"/>
              </a:rPr>
              <a:t>Fundamental Values of Academic </a:t>
            </a:r>
            <a:r>
              <a:rPr lang="fr-CA" sz="2000" i="1" dirty="0" err="1">
                <a:latin typeface="Arial" panose="020B0604020202020204" pitchFamily="34" charset="0"/>
                <a:cs typeface="Arial" panose="020B0604020202020204" pitchFamily="34" charset="0"/>
              </a:rPr>
              <a:t>Integrity</a:t>
            </a:r>
            <a:r>
              <a:rPr lang="fr-CA" sz="2000" i="1" dirty="0">
                <a:latin typeface="Arial" panose="020B0604020202020204" pitchFamily="34" charset="0"/>
                <a:cs typeface="Arial" panose="020B0604020202020204" pitchFamily="34" charset="0"/>
              </a:rPr>
              <a:t>. (3e éd.). </a:t>
            </a:r>
            <a:r>
              <a:rPr lang="fr-CA" sz="2000" dirty="0">
                <a:latin typeface="Arial" panose="020B0604020202020204" pitchFamily="34" charset="0"/>
                <a:cs typeface="Arial" panose="020B0604020202020204" pitchFamily="34" charset="0"/>
                <a:hlinkClick r:id="rId4"/>
              </a:rPr>
              <a:t>https://academicintegrity.org/aws/ICAI/pt/sp/values#:~:text=The%20International%20Center%20for%20Academic,respect%2C%20responsibility%2C%20and%20courage</a:t>
            </a:r>
            <a:endParaRPr lang="fr-CA" sz="2000" dirty="0">
              <a:latin typeface="Arial" panose="020B0604020202020204" pitchFamily="34" charset="0"/>
              <a:cs typeface="Arial" panose="020B0604020202020204" pitchFamily="34" charset="0"/>
            </a:endParaRPr>
          </a:p>
          <a:p>
            <a:pPr>
              <a:buNone/>
            </a:pPr>
            <a:r>
              <a:rPr lang="fr-CA" sz="2000" dirty="0">
                <a:latin typeface="Arial" panose="020B0604020202020204" pitchFamily="34" charset="0"/>
                <a:cs typeface="Arial" panose="020B0604020202020204" pitchFamily="34" charset="0"/>
              </a:rPr>
              <a:t> </a:t>
            </a:r>
          </a:p>
          <a:p>
            <a:pPr>
              <a:buNone/>
            </a:pPr>
            <a:r>
              <a:rPr lang="fr" sz="2000" dirty="0">
                <a:latin typeface="Arial" panose="020B0604020202020204" pitchFamily="34" charset="0"/>
                <a:cs typeface="Arial" panose="020B0604020202020204" pitchFamily="34" charset="0"/>
              </a:rPr>
              <a:t>Jakhar, D. et Kaur, I. (2020). </a:t>
            </a:r>
            <a:r>
              <a:rPr lang="en-US" sz="2000" dirty="0">
                <a:latin typeface="Arial" panose="020B0604020202020204" pitchFamily="34" charset="0"/>
                <a:cs typeface="Arial" panose="020B0604020202020204" pitchFamily="34" charset="0"/>
              </a:rPr>
              <a:t>Artificial intelligence, machine learning and deep learning: Definitions and differences. </a:t>
            </a:r>
            <a:r>
              <a:rPr lang="en-US" sz="2000" i="1" dirty="0">
                <a:latin typeface="Arial" panose="020B0604020202020204" pitchFamily="34" charset="0"/>
                <a:cs typeface="Arial" panose="020B0604020202020204" pitchFamily="34" charset="0"/>
              </a:rPr>
              <a:t>Clinical and Experimental Dermatology</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45</a:t>
            </a:r>
            <a:r>
              <a:rPr lang="en-US" sz="2000" dirty="0">
                <a:latin typeface="Arial" panose="020B0604020202020204" pitchFamily="34" charset="0"/>
                <a:cs typeface="Arial" panose="020B0604020202020204" pitchFamily="34" charset="0"/>
              </a:rPr>
              <a:t>(1) : 131–132. </a:t>
            </a:r>
            <a:r>
              <a:rPr lang="en-US" sz="2000" dirty="0" err="1">
                <a:latin typeface="Arial" panose="020B0604020202020204" pitchFamily="34" charset="0"/>
                <a:cs typeface="Arial" panose="020B0604020202020204" pitchFamily="34" charset="0"/>
              </a:rPr>
              <a:t>doi</a:t>
            </a:r>
            <a:r>
              <a:rPr lang="en-US" sz="2000" dirty="0">
                <a:latin typeface="Arial" panose="020B0604020202020204" pitchFamily="34" charset="0"/>
                <a:cs typeface="Arial" panose="020B0604020202020204" pitchFamily="34" charset="0"/>
              </a:rPr>
              <a:t> : doi.org/10.1111/ced.14029</a:t>
            </a:r>
          </a:p>
          <a:p>
            <a:pPr>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9598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6947553-8829-C0A0-0571-66F934AA7C2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D098A1D-7566-E7EA-AB4E-A119373D217A}"/>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Médiagraphie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E9A26433-B6DA-9FF2-D00F-7398862464B8}"/>
              </a:ext>
            </a:extLst>
          </p:cNvPr>
          <p:cNvSpPr txBox="1"/>
          <p:nvPr/>
        </p:nvSpPr>
        <p:spPr>
          <a:xfrm>
            <a:off x="-1" y="1308050"/>
            <a:ext cx="12192000" cy="5155257"/>
          </a:xfrm>
          <a:prstGeom prst="rect">
            <a:avLst/>
          </a:prstGeom>
          <a:noFill/>
        </p:spPr>
        <p:txBody>
          <a:bodyPr wrap="square" lIns="914400" tIns="0" rIns="1828800" bIns="228600" rtlCol="0">
            <a:spAutoFit/>
          </a:bodyPr>
          <a:lstStyle/>
          <a:p>
            <a:r>
              <a:rPr lang="fr-CA" sz="2000" dirty="0" err="1">
                <a:latin typeface="Arial" panose="020B0604020202020204" pitchFamily="34" charset="0"/>
                <a:cs typeface="Arial" panose="020B0604020202020204" pitchFamily="34" charset="0"/>
              </a:rPr>
              <a:t>Joussemet</a:t>
            </a:r>
            <a:r>
              <a:rPr lang="fr-CA" sz="2000" dirty="0">
                <a:latin typeface="Arial" panose="020B0604020202020204" pitchFamily="34" charset="0"/>
                <a:cs typeface="Arial" panose="020B0604020202020204" pitchFamily="34" charset="0"/>
              </a:rPr>
              <a:t>, F., Jean, M. et Gosselin, P.-M. (2022). </a:t>
            </a:r>
            <a:r>
              <a:rPr lang="fr-CA" sz="2000" i="1" dirty="0">
                <a:latin typeface="Arial" panose="020B0604020202020204" pitchFamily="34" charset="0"/>
                <a:cs typeface="Arial" panose="020B0604020202020204" pitchFamily="34" charset="0"/>
              </a:rPr>
              <a:t>IA au quotidien : matériel d’implantation d’un nouveau cours complémentaire</a:t>
            </a:r>
            <a:r>
              <a:rPr lang="fr-CA" sz="2000" dirty="0">
                <a:latin typeface="Arial" panose="020B0604020202020204" pitchFamily="34" charset="0"/>
                <a:cs typeface="Arial" panose="020B0604020202020204" pitchFamily="34" charset="0"/>
              </a:rPr>
              <a:t> [</a:t>
            </a:r>
            <a:r>
              <a:rPr lang="fr-CA" sz="2000" dirty="0" err="1">
                <a:latin typeface="Arial" panose="020B0604020202020204" pitchFamily="34" charset="0"/>
                <a:cs typeface="Arial" panose="020B0604020202020204" pitchFamily="34" charset="0"/>
              </a:rPr>
              <a:t>moodle</a:t>
            </a:r>
            <a:r>
              <a:rPr lang="fr-CA" sz="2000" dirty="0">
                <a:latin typeface="Arial" panose="020B0604020202020204" pitchFamily="34" charset="0"/>
                <a:cs typeface="Arial" panose="020B0604020202020204" pitchFamily="34" charset="0"/>
              </a:rPr>
              <a:t>]. </a:t>
            </a:r>
            <a:r>
              <a:rPr lang="fr-CA" sz="2000" dirty="0">
                <a:latin typeface="Arial" panose="020B0604020202020204" pitchFamily="34" charset="0"/>
                <a:cs typeface="Arial" panose="020B0604020202020204" pitchFamily="34" charset="0"/>
                <a:hlinkClick r:id="rId2"/>
              </a:rPr>
              <a:t>https://moodle.cegepsl.qc.ca/course/view.php?id=118</a:t>
            </a:r>
            <a:endParaRPr lang="fr-CA" sz="2000" dirty="0">
              <a:latin typeface="Arial" panose="020B0604020202020204" pitchFamily="34" charset="0"/>
              <a:cs typeface="Arial" panose="020B0604020202020204" pitchFamily="34" charset="0"/>
            </a:endParaRPr>
          </a:p>
          <a:p>
            <a:pPr>
              <a:buNone/>
            </a:pPr>
            <a:endParaRPr lang="fr-CA" sz="2000" dirty="0">
              <a:latin typeface="Arial" panose="020B0604020202020204" pitchFamily="34" charset="0"/>
              <a:cs typeface="Arial" panose="020B0604020202020204" pitchFamily="34" charset="0"/>
            </a:endParaRPr>
          </a:p>
          <a:p>
            <a:pPr>
              <a:buNone/>
            </a:pPr>
            <a:r>
              <a:rPr lang="fr-CA" sz="2000" dirty="0" err="1">
                <a:latin typeface="Arial" panose="020B0604020202020204" pitchFamily="34" charset="0"/>
                <a:cs typeface="Arial" panose="020B0604020202020204" pitchFamily="34" charset="0"/>
              </a:rPr>
              <a:t>Joussemet</a:t>
            </a:r>
            <a:r>
              <a:rPr lang="fr-CA" sz="2000" dirty="0">
                <a:latin typeface="Arial" panose="020B0604020202020204" pitchFamily="34" charset="0"/>
                <a:cs typeface="Arial" panose="020B0604020202020204" pitchFamily="34" charset="0"/>
              </a:rPr>
              <a:t>, F., Jean, M. et Gosselin, P.-M. (2024). </a:t>
            </a:r>
            <a:r>
              <a:rPr lang="fr-CA" sz="2000" i="1" dirty="0">
                <a:latin typeface="Arial" panose="020B0604020202020204" pitchFamily="34" charset="0"/>
                <a:cs typeface="Arial" panose="020B0604020202020204" pitchFamily="34" charset="0"/>
              </a:rPr>
              <a:t>Trousse de formation </a:t>
            </a:r>
            <a:r>
              <a:rPr lang="fr-CA" sz="2000" i="1" dirty="0" err="1">
                <a:latin typeface="Arial" panose="020B0604020202020204" pitchFamily="34" charset="0"/>
                <a:cs typeface="Arial" panose="020B0604020202020204" pitchFamily="34" charset="0"/>
              </a:rPr>
              <a:t>InitIAtion</a:t>
            </a:r>
            <a:r>
              <a:rPr lang="fr-CA" sz="2000" i="1" dirty="0">
                <a:latin typeface="Arial" panose="020B0604020202020204" pitchFamily="34" charset="0"/>
                <a:cs typeface="Arial" panose="020B0604020202020204" pitchFamily="34" charset="0"/>
              </a:rPr>
              <a:t> (document inédit)</a:t>
            </a:r>
            <a:r>
              <a:rPr lang="fr-CA" sz="2000" dirty="0">
                <a:latin typeface="Arial" panose="020B0604020202020204" pitchFamily="34" charset="0"/>
                <a:cs typeface="Arial" panose="020B0604020202020204" pitchFamily="34" charset="0"/>
              </a:rPr>
              <a:t>. Cégep de Saint-Laurent.</a:t>
            </a:r>
          </a:p>
          <a:p>
            <a:pPr>
              <a:buNone/>
            </a:pPr>
            <a:endParaRPr lang="fr-CA" sz="2000" dirty="0">
              <a:latin typeface="Arial" panose="020B0604020202020204" pitchFamily="34" charset="0"/>
              <a:cs typeface="Arial" panose="020B0604020202020204" pitchFamily="34" charset="0"/>
            </a:endParaRPr>
          </a:p>
          <a:p>
            <a:pPr>
              <a:buNone/>
            </a:pPr>
            <a:r>
              <a:rPr lang="fr-CA" sz="2000" dirty="0" err="1">
                <a:latin typeface="Arial" panose="020B0604020202020204" pitchFamily="34" charset="0"/>
                <a:cs typeface="Arial" panose="020B0604020202020204" pitchFamily="34" charset="0"/>
              </a:rPr>
              <a:t>Joussemet</a:t>
            </a:r>
            <a:r>
              <a:rPr lang="fr-CA" sz="2000" dirty="0">
                <a:latin typeface="Arial" panose="020B0604020202020204" pitchFamily="34" charset="0"/>
                <a:cs typeface="Arial" panose="020B0604020202020204" pitchFamily="34" charset="0"/>
              </a:rPr>
              <a:t>, F. et Meurs, M.-J. (2024, 24 avril). </a:t>
            </a:r>
            <a:r>
              <a:rPr lang="fr-CA" sz="2000" i="1" dirty="0">
                <a:latin typeface="Arial" panose="020B0604020202020204" pitchFamily="34" charset="0"/>
                <a:cs typeface="Arial" panose="020B0604020202020204" pitchFamily="34" charset="0"/>
              </a:rPr>
              <a:t>L’IA générative en enseignement : des pistes de réflexion</a:t>
            </a:r>
            <a:r>
              <a:rPr lang="fr-CA" sz="2000" dirty="0">
                <a:latin typeface="Arial" panose="020B0604020202020204" pitchFamily="34" charset="0"/>
                <a:cs typeface="Arial" panose="020B0604020202020204" pitchFamily="34" charset="0"/>
              </a:rPr>
              <a:t> [communication orale]. Les opportunités pédagogiques de l’IA générative en enseignement supérieur : mirages et réalités, Montréal, QC, Canada</a:t>
            </a:r>
          </a:p>
          <a:p>
            <a:pPr>
              <a:buNone/>
            </a:pPr>
            <a:endParaRPr lang="fr-CA" sz="2000" dirty="0">
              <a:latin typeface="Arial" panose="020B0604020202020204" pitchFamily="34" charset="0"/>
              <a:cs typeface="Arial" panose="020B0604020202020204" pitchFamily="34" charset="0"/>
            </a:endParaRPr>
          </a:p>
          <a:p>
            <a:pPr>
              <a:buNone/>
            </a:pPr>
            <a:r>
              <a:rPr lang="fr-CA" sz="2000" dirty="0">
                <a:latin typeface="Arial" panose="020B0604020202020204" pitchFamily="34" charset="0"/>
                <a:cs typeface="Arial" panose="020B0604020202020204" pitchFamily="34" charset="0"/>
              </a:rPr>
              <a:t>OBVIA. (2025a, janvier). Données. Dans </a:t>
            </a:r>
            <a:r>
              <a:rPr lang="fr-CA" sz="2000" i="1" dirty="0">
                <a:latin typeface="Arial" panose="020B0604020202020204" pitchFamily="34" charset="0"/>
                <a:cs typeface="Arial" panose="020B0604020202020204" pitchFamily="34" charset="0"/>
              </a:rPr>
              <a:t>Glossaire de l’OBVIA</a:t>
            </a:r>
            <a:r>
              <a:rPr lang="fr-CA" sz="2000" dirty="0">
                <a:latin typeface="Arial" panose="020B0604020202020204" pitchFamily="34" charset="0"/>
                <a:cs typeface="Arial" panose="020B0604020202020204" pitchFamily="34" charset="0"/>
              </a:rPr>
              <a:t>. </a:t>
            </a:r>
            <a:r>
              <a:rPr lang="fr-CA" sz="2000" dirty="0">
                <a:latin typeface="Arial" panose="020B0604020202020204" pitchFamily="34" charset="0"/>
                <a:cs typeface="Arial" panose="020B0604020202020204" pitchFamily="34" charset="0"/>
                <a:hlinkClick r:id="rId3"/>
              </a:rPr>
              <a:t>https://www.obvia.ca/sites/obvia.ca/files/ressources/202501-OBV-Out-Glossaire_Obvia.pdf</a:t>
            </a:r>
            <a:endParaRPr lang="fr-CA" sz="2000" dirty="0">
              <a:latin typeface="Arial" panose="020B0604020202020204" pitchFamily="34" charset="0"/>
              <a:cs typeface="Arial" panose="020B0604020202020204" pitchFamily="34" charset="0"/>
            </a:endParaRPr>
          </a:p>
          <a:p>
            <a:pPr>
              <a:buNone/>
            </a:pPr>
            <a:endParaRPr lang="fr-C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82435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5F915A6-FF46-C7B8-70AA-1C6D318A2B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2035EBD-9E64-23EF-0F20-AB0A67826253}"/>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Médiagraphie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259ABFB-CC14-C73D-66AA-DA62607404E1}"/>
              </a:ext>
            </a:extLst>
          </p:cNvPr>
          <p:cNvSpPr txBox="1"/>
          <p:nvPr/>
        </p:nvSpPr>
        <p:spPr>
          <a:xfrm>
            <a:off x="-1" y="1308050"/>
            <a:ext cx="12192000" cy="5155257"/>
          </a:xfrm>
          <a:prstGeom prst="rect">
            <a:avLst/>
          </a:prstGeom>
          <a:noFill/>
        </p:spPr>
        <p:txBody>
          <a:bodyPr wrap="square" lIns="914400" tIns="0" rIns="1828800" bIns="228600" rtlCol="0">
            <a:spAutoFit/>
          </a:bodyPr>
          <a:lstStyle/>
          <a:p>
            <a:pPr indent="11113"/>
            <a:r>
              <a:rPr lang="fr-CA" sz="2000" dirty="0">
                <a:latin typeface="Arial" panose="020B0604020202020204" pitchFamily="34" charset="0"/>
                <a:cs typeface="Arial" panose="020B0604020202020204" pitchFamily="34" charset="0"/>
              </a:rPr>
              <a:t>OBVIA. (2025b, janvier). Apprentissage par renforcement. Dans </a:t>
            </a:r>
            <a:r>
              <a:rPr lang="fr-CA" sz="2000" i="1" dirty="0">
                <a:latin typeface="Arial" panose="020B0604020202020204" pitchFamily="34" charset="0"/>
                <a:cs typeface="Arial" panose="020B0604020202020204" pitchFamily="34" charset="0"/>
              </a:rPr>
              <a:t>Glossaire de l’OBVIA</a:t>
            </a:r>
            <a:r>
              <a:rPr lang="fr-CA" sz="2000" dirty="0">
                <a:latin typeface="Arial" panose="020B0604020202020204" pitchFamily="34" charset="0"/>
                <a:cs typeface="Arial" panose="020B0604020202020204" pitchFamily="34" charset="0"/>
              </a:rPr>
              <a:t>. </a:t>
            </a:r>
            <a:r>
              <a:rPr lang="fr-CA" sz="2000" dirty="0">
                <a:latin typeface="Arial" panose="020B0604020202020204" pitchFamily="34" charset="0"/>
                <a:cs typeface="Arial" panose="020B0604020202020204" pitchFamily="34" charset="0"/>
                <a:hlinkClick r:id="rId2"/>
              </a:rPr>
              <a:t>https://www.obvia.ca/sites/obvia.ca/files/ressources/202501-OBV-Out-Glossaire_Obvia.pdf</a:t>
            </a:r>
            <a:endParaRPr lang="fr-CA" sz="2000" dirty="0">
              <a:latin typeface="Arial" panose="020B0604020202020204" pitchFamily="34" charset="0"/>
              <a:cs typeface="Arial" panose="020B0604020202020204" pitchFamily="34" charset="0"/>
            </a:endParaRPr>
          </a:p>
          <a:p>
            <a:pPr indent="11113">
              <a:buNone/>
            </a:pPr>
            <a:endParaRPr lang="fr-CA" sz="2000" dirty="0">
              <a:latin typeface="Arial" panose="020B0604020202020204" pitchFamily="34" charset="0"/>
              <a:cs typeface="Arial" panose="020B0604020202020204" pitchFamily="34" charset="0"/>
            </a:endParaRPr>
          </a:p>
          <a:p>
            <a:pPr indent="11113">
              <a:buNone/>
            </a:pPr>
            <a:r>
              <a:rPr lang="fr-CA" sz="2000" dirty="0">
                <a:latin typeface="Arial" panose="020B0604020202020204" pitchFamily="34" charset="0"/>
                <a:cs typeface="Arial" panose="020B0604020202020204" pitchFamily="34" charset="0"/>
              </a:rPr>
              <a:t>Office québécois de la langue française. (2025). Agent conversationnel. Dans </a:t>
            </a:r>
            <a:r>
              <a:rPr lang="fr-CA" sz="2000" i="1" dirty="0">
                <a:latin typeface="Arial" panose="020B0604020202020204" pitchFamily="34" charset="0"/>
                <a:cs typeface="Arial" panose="020B0604020202020204" pitchFamily="34" charset="0"/>
              </a:rPr>
              <a:t>Vitrine linguistique.</a:t>
            </a:r>
            <a:r>
              <a:rPr lang="fr-CA" sz="2000" dirty="0">
                <a:latin typeface="Arial" panose="020B0604020202020204" pitchFamily="34" charset="0"/>
                <a:cs typeface="Arial" panose="020B0604020202020204" pitchFamily="34" charset="0"/>
              </a:rPr>
              <a:t> Gouvernement du Québec. </a:t>
            </a:r>
            <a:r>
              <a:rPr lang="fr-CA" sz="2000" dirty="0">
                <a:latin typeface="Arial" panose="020B0604020202020204" pitchFamily="34" charset="0"/>
                <a:cs typeface="Arial" panose="020B0604020202020204" pitchFamily="34" charset="0"/>
                <a:hlinkClick r:id="rId3"/>
              </a:rPr>
              <a:t>https://vitrinelinguistique.oqlf.gouv.qc.ca/fiche-gdt/fiche/26545036/agent-conversationnel</a:t>
            </a:r>
            <a:endParaRPr lang="fr-CA" sz="2000" dirty="0">
              <a:latin typeface="Arial" panose="020B0604020202020204" pitchFamily="34" charset="0"/>
              <a:cs typeface="Arial" panose="020B0604020202020204" pitchFamily="34" charset="0"/>
            </a:endParaRPr>
          </a:p>
          <a:p>
            <a:pPr indent="11113">
              <a:buNone/>
            </a:pPr>
            <a:endParaRPr lang="fr-CA" sz="2000" dirty="0">
              <a:latin typeface="Arial" panose="020B0604020202020204" pitchFamily="34" charset="0"/>
              <a:cs typeface="Arial" panose="020B0604020202020204" pitchFamily="34" charset="0"/>
            </a:endParaRPr>
          </a:p>
          <a:p>
            <a:pPr indent="11113">
              <a:buNone/>
            </a:pPr>
            <a:r>
              <a:rPr lang="fr-CA" sz="2000" dirty="0">
                <a:latin typeface="Arial" panose="020B0604020202020204" pitchFamily="34" charset="0"/>
                <a:cs typeface="Arial" panose="020B0604020202020204" pitchFamily="34" charset="0"/>
              </a:rPr>
              <a:t>Russel, S., Perset, K. et </a:t>
            </a:r>
            <a:r>
              <a:rPr lang="fr-CA" sz="2000" dirty="0" err="1">
                <a:latin typeface="Arial" panose="020B0604020202020204" pitchFamily="34" charset="0"/>
                <a:cs typeface="Arial" panose="020B0604020202020204" pitchFamily="34" charset="0"/>
              </a:rPr>
              <a:t>Grobelnik</a:t>
            </a:r>
            <a:r>
              <a:rPr lang="fr-CA" sz="2000" dirty="0">
                <a:latin typeface="Arial" panose="020B0604020202020204" pitchFamily="34" charset="0"/>
                <a:cs typeface="Arial" panose="020B0604020202020204" pitchFamily="34" charset="0"/>
              </a:rPr>
              <a:t>, M. (2023, 29 novembre). </a:t>
            </a:r>
            <a:r>
              <a:rPr lang="fr-CA" sz="2000" i="1" dirty="0">
                <a:latin typeface="Arial" panose="020B0604020202020204" pitchFamily="34" charset="0"/>
                <a:cs typeface="Arial" panose="020B0604020202020204" pitchFamily="34" charset="0"/>
              </a:rPr>
              <a:t>Updates to the </a:t>
            </a:r>
            <a:r>
              <a:rPr lang="fr-CA" sz="2000" i="1" dirty="0" err="1">
                <a:latin typeface="Arial" panose="020B0604020202020204" pitchFamily="34" charset="0"/>
                <a:cs typeface="Arial" panose="020B0604020202020204" pitchFamily="34" charset="0"/>
              </a:rPr>
              <a:t>OECD’s</a:t>
            </a:r>
            <a:r>
              <a:rPr lang="fr-CA" sz="2000" i="1" dirty="0">
                <a:latin typeface="Arial" panose="020B0604020202020204" pitchFamily="34" charset="0"/>
                <a:cs typeface="Arial" panose="020B0604020202020204" pitchFamily="34" charset="0"/>
              </a:rPr>
              <a:t> </a:t>
            </a:r>
            <a:r>
              <a:rPr lang="fr-CA" sz="2000" i="1" dirty="0" err="1">
                <a:latin typeface="Arial" panose="020B0604020202020204" pitchFamily="34" charset="0"/>
                <a:cs typeface="Arial" panose="020B0604020202020204" pitchFamily="34" charset="0"/>
              </a:rPr>
              <a:t>definition</a:t>
            </a:r>
            <a:r>
              <a:rPr lang="fr-CA" sz="2000" i="1" dirty="0">
                <a:latin typeface="Arial" panose="020B0604020202020204" pitchFamily="34" charset="0"/>
                <a:cs typeface="Arial" panose="020B0604020202020204" pitchFamily="34" charset="0"/>
              </a:rPr>
              <a:t> of an AI system </a:t>
            </a:r>
            <a:r>
              <a:rPr lang="fr-CA" sz="2000" i="1" dirty="0" err="1">
                <a:latin typeface="Arial" panose="020B0604020202020204" pitchFamily="34" charset="0"/>
                <a:cs typeface="Arial" panose="020B0604020202020204" pitchFamily="34" charset="0"/>
              </a:rPr>
              <a:t>explained</a:t>
            </a:r>
            <a:r>
              <a:rPr lang="fr-CA" sz="2000" dirty="0">
                <a:latin typeface="Arial" panose="020B0604020202020204" pitchFamily="34" charset="0"/>
                <a:cs typeface="Arial" panose="020B0604020202020204" pitchFamily="34" charset="0"/>
              </a:rPr>
              <a:t>. OECD.AI. </a:t>
            </a:r>
            <a:r>
              <a:rPr lang="fr-CA" sz="2000" dirty="0">
                <a:latin typeface="Arial" panose="020B0604020202020204" pitchFamily="34" charset="0"/>
                <a:cs typeface="Arial" panose="020B0604020202020204" pitchFamily="34" charset="0"/>
                <a:hlinkClick r:id="rId4"/>
              </a:rPr>
              <a:t>https://oecd.ai/en/wonk/ai-system-definition-update</a:t>
            </a:r>
            <a:endParaRPr lang="fr-CA" sz="2000" dirty="0">
              <a:latin typeface="Arial" panose="020B0604020202020204" pitchFamily="34" charset="0"/>
              <a:cs typeface="Arial" panose="020B0604020202020204" pitchFamily="34" charset="0"/>
            </a:endParaRPr>
          </a:p>
          <a:p>
            <a:pPr indent="11113">
              <a:buNone/>
            </a:pPr>
            <a:endParaRPr lang="fr-CA" sz="2000" dirty="0">
              <a:latin typeface="Arial" panose="020B0604020202020204" pitchFamily="34" charset="0"/>
              <a:cs typeface="Arial" panose="020B0604020202020204" pitchFamily="34" charset="0"/>
            </a:endParaRPr>
          </a:p>
          <a:p>
            <a:pPr indent="11113">
              <a:buNone/>
            </a:pPr>
            <a:r>
              <a:rPr lang="fr-CA" sz="2000" dirty="0">
                <a:latin typeface="Arial" panose="020B0604020202020204" pitchFamily="34" charset="0"/>
                <a:cs typeface="Arial" panose="020B0604020202020204" pitchFamily="34" charset="0"/>
              </a:rPr>
              <a:t>Raspberry Pi </a:t>
            </a:r>
            <a:r>
              <a:rPr lang="fr-CA" sz="2000" dirty="0" err="1">
                <a:latin typeface="Arial" panose="020B0604020202020204" pitchFamily="34" charset="0"/>
                <a:cs typeface="Arial" panose="020B0604020202020204" pitchFamily="34" charset="0"/>
              </a:rPr>
              <a:t>Foundation</a:t>
            </a:r>
            <a:r>
              <a:rPr lang="fr-CA" sz="2000" dirty="0">
                <a:latin typeface="Arial" panose="020B0604020202020204" pitchFamily="34" charset="0"/>
                <a:cs typeface="Arial" panose="020B0604020202020204" pitchFamily="34" charset="0"/>
              </a:rPr>
              <a:t>. (2024). </a:t>
            </a:r>
            <a:r>
              <a:rPr lang="fr-CA" sz="2000" i="1" dirty="0">
                <a:latin typeface="Arial" panose="020B0604020202020204" pitchFamily="34" charset="0"/>
                <a:cs typeface="Arial" panose="020B0604020202020204" pitchFamily="34" charset="0"/>
              </a:rPr>
              <a:t>Grands modèles de langage (GML)</a:t>
            </a:r>
            <a:r>
              <a:rPr lang="fr-CA" sz="2000" dirty="0">
                <a:latin typeface="Arial" panose="020B0604020202020204" pitchFamily="34" charset="0"/>
                <a:cs typeface="Arial" panose="020B0604020202020204" pitchFamily="34" charset="0"/>
              </a:rPr>
              <a:t>. </a:t>
            </a:r>
            <a:r>
              <a:rPr lang="fr-CA" sz="2000" dirty="0" err="1">
                <a:latin typeface="Arial" panose="020B0604020202020204" pitchFamily="34" charset="0"/>
                <a:cs typeface="Arial" panose="020B0604020202020204" pitchFamily="34" charset="0"/>
              </a:rPr>
              <a:t>Experience</a:t>
            </a:r>
            <a:r>
              <a:rPr lang="fr-CA" sz="2000" dirty="0">
                <a:latin typeface="Arial" panose="020B0604020202020204" pitchFamily="34" charset="0"/>
                <a:cs typeface="Arial" panose="020B0604020202020204" pitchFamily="34" charset="0"/>
              </a:rPr>
              <a:t> AI. </a:t>
            </a:r>
            <a:r>
              <a:rPr lang="fr-CA" sz="2000" dirty="0">
                <a:latin typeface="Arial" panose="020B0604020202020204" pitchFamily="34" charset="0"/>
                <a:cs typeface="Arial" panose="020B0604020202020204" pitchFamily="34" charset="0"/>
                <a:hlinkClick r:id="rId5"/>
              </a:rPr>
              <a:t>https://experience-ai.org/fr-CA/units/foundations-of-ai/lessons/7</a:t>
            </a:r>
            <a:endParaRPr lang="fr-CA" sz="2000" dirty="0">
              <a:latin typeface="Arial" panose="020B0604020202020204" pitchFamily="34" charset="0"/>
              <a:cs typeface="Arial" panose="020B0604020202020204" pitchFamily="34" charset="0"/>
            </a:endParaRPr>
          </a:p>
          <a:p>
            <a:pPr indent="11113">
              <a:buNone/>
            </a:pPr>
            <a:endParaRPr lang="fr-C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4340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A7928FF-825D-55E7-650B-6351884C804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62A5A96-F757-2D19-1A26-6960A5FBC1EA}"/>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Médiagraphie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DB9D67FC-FC42-DD18-2C14-941B123EE51A}"/>
              </a:ext>
            </a:extLst>
          </p:cNvPr>
          <p:cNvSpPr txBox="1"/>
          <p:nvPr/>
        </p:nvSpPr>
        <p:spPr>
          <a:xfrm>
            <a:off x="-1" y="1308050"/>
            <a:ext cx="12192000" cy="4539704"/>
          </a:xfrm>
          <a:prstGeom prst="rect">
            <a:avLst/>
          </a:prstGeom>
          <a:noFill/>
        </p:spPr>
        <p:txBody>
          <a:bodyPr wrap="square" lIns="914400" tIns="0" rIns="914400" bIns="228600" rtlCol="0">
            <a:spAutoFit/>
          </a:bodyPr>
          <a:lstStyle/>
          <a:p>
            <a:pPr marL="11113" indent="-11113">
              <a:buNone/>
            </a:pPr>
            <a:r>
              <a:rPr lang="fr-CA" sz="2000" dirty="0">
                <a:latin typeface="Arial" panose="020B0604020202020204" pitchFamily="34" charset="0"/>
                <a:cs typeface="Arial" panose="020B0604020202020204" pitchFamily="34" charset="0"/>
              </a:rPr>
              <a:t>Tremblay, A. (2025). </a:t>
            </a:r>
            <a:r>
              <a:rPr lang="fr-CA" sz="2000" dirty="0" err="1">
                <a:latin typeface="Arial" panose="020B0604020202020204" pitchFamily="34" charset="0"/>
                <a:cs typeface="Arial" panose="020B0604020202020204" pitchFamily="34" charset="0"/>
              </a:rPr>
              <a:t>WordFlow</a:t>
            </a:r>
            <a:r>
              <a:rPr lang="fr-CA" sz="2000" dirty="0">
                <a:latin typeface="Arial" panose="020B0604020202020204" pitchFamily="34" charset="0"/>
                <a:cs typeface="Arial" panose="020B0604020202020204" pitchFamily="34" charset="0"/>
              </a:rPr>
              <a:t> AI. </a:t>
            </a:r>
            <a:r>
              <a:rPr lang="fr-CA" sz="2000" dirty="0">
                <a:latin typeface="Arial" panose="020B0604020202020204" pitchFamily="34" charset="0"/>
                <a:cs typeface="Arial" panose="020B0604020202020204" pitchFamily="34" charset="0"/>
                <a:hlinkClick r:id="rId2"/>
              </a:rPr>
              <a:t>https://wordflowai.netlify.app</a:t>
            </a:r>
            <a:endParaRPr lang="fr-CA" sz="2000" dirty="0">
              <a:latin typeface="Arial" panose="020B0604020202020204" pitchFamily="34" charset="0"/>
              <a:cs typeface="Arial" panose="020B0604020202020204" pitchFamily="34" charset="0"/>
            </a:endParaRPr>
          </a:p>
          <a:p>
            <a:pPr marL="11113" indent="-11113">
              <a:buNone/>
            </a:pPr>
            <a:endParaRPr lang="fr-CA" sz="2000" dirty="0">
              <a:latin typeface="Arial" panose="020B0604020202020204" pitchFamily="34" charset="0"/>
              <a:cs typeface="Arial" panose="020B0604020202020204" pitchFamily="34" charset="0"/>
            </a:endParaRPr>
          </a:p>
          <a:p>
            <a:pPr marL="11113" indent="-11113">
              <a:buNone/>
            </a:pPr>
            <a:r>
              <a:rPr lang="fr-CA" sz="2000" dirty="0">
                <a:latin typeface="Arial" panose="020B0604020202020204" pitchFamily="34" charset="0"/>
                <a:cs typeface="Arial" panose="020B0604020202020204" pitchFamily="34" charset="0"/>
              </a:rPr>
              <a:t>Université de Genève. (2024). </a:t>
            </a:r>
            <a:r>
              <a:rPr lang="fr-CA" sz="2000" i="1" dirty="0">
                <a:latin typeface="Arial" panose="020B0604020202020204" pitchFamily="34" charset="0"/>
                <a:cs typeface="Arial" panose="020B0604020202020204" pitchFamily="34" charset="0"/>
              </a:rPr>
              <a:t>Guide à l’intention de la communauté universitaire. Intelligence artificielle générative</a:t>
            </a:r>
            <a:r>
              <a:rPr lang="fr-CA" sz="2000" dirty="0">
                <a:latin typeface="Arial" panose="020B0604020202020204" pitchFamily="34" charset="0"/>
                <a:cs typeface="Arial" panose="020B0604020202020204" pitchFamily="34" charset="0"/>
              </a:rPr>
              <a:t>. Université de Genève. </a:t>
            </a:r>
            <a:r>
              <a:rPr lang="fr-CA" sz="2000" dirty="0">
                <a:latin typeface="Arial" panose="020B0604020202020204" pitchFamily="34" charset="0"/>
                <a:cs typeface="Arial" panose="020B0604020202020204" pitchFamily="34" charset="0"/>
                <a:hlinkClick r:id="rId3"/>
              </a:rPr>
              <a:t>https://www.unige.ch/numerique/files/8317/2587/9842/Rapport_IA_Generatives_-_UNIGE_-_SEPTEMBRE_2024_15.556_x_22_cm.pdf</a:t>
            </a:r>
            <a:endParaRPr lang="fr-CA" sz="2000" dirty="0">
              <a:latin typeface="Arial" panose="020B0604020202020204" pitchFamily="34" charset="0"/>
              <a:cs typeface="Arial" panose="020B0604020202020204" pitchFamily="34" charset="0"/>
            </a:endParaRPr>
          </a:p>
          <a:p>
            <a:pPr marL="11113" indent="-11113">
              <a:buNone/>
            </a:pPr>
            <a:endParaRPr lang="fr-CA" sz="2000" dirty="0">
              <a:latin typeface="Arial" panose="020B0604020202020204" pitchFamily="34" charset="0"/>
              <a:cs typeface="Arial" panose="020B0604020202020204" pitchFamily="34" charset="0"/>
            </a:endParaRPr>
          </a:p>
          <a:p>
            <a:pPr marL="11113" indent="-11113">
              <a:buNone/>
            </a:pPr>
            <a:r>
              <a:rPr lang="fr-CA" sz="2000" dirty="0">
                <a:latin typeface="Arial" panose="020B0604020202020204" pitchFamily="34" charset="0"/>
                <a:cs typeface="Arial" panose="020B0604020202020204" pitchFamily="34" charset="0"/>
              </a:rPr>
              <a:t>Université de Montréal. (2018). </a:t>
            </a:r>
            <a:r>
              <a:rPr lang="fr-CA" sz="2000" i="1" dirty="0">
                <a:latin typeface="Arial" panose="020B0604020202020204" pitchFamily="34" charset="0"/>
                <a:cs typeface="Arial" panose="020B0604020202020204" pitchFamily="34" charset="0"/>
              </a:rPr>
              <a:t>La Déclaration de Montréal pour un développement responsable de l’intelligence artificielle</a:t>
            </a:r>
            <a:r>
              <a:rPr lang="fr-CA" sz="2000" dirty="0">
                <a:latin typeface="Arial" panose="020B0604020202020204" pitchFamily="34" charset="0"/>
                <a:cs typeface="Arial" panose="020B0604020202020204" pitchFamily="34" charset="0"/>
              </a:rPr>
              <a:t>. </a:t>
            </a:r>
            <a:r>
              <a:rPr lang="fr-CA" sz="2000" dirty="0">
                <a:latin typeface="Arial" panose="020B0604020202020204" pitchFamily="34" charset="0"/>
                <a:cs typeface="Arial" panose="020B0604020202020204" pitchFamily="34" charset="0"/>
                <a:hlinkClick r:id="rId4"/>
              </a:rPr>
              <a:t>https://declarationmontreal-iaresponsable.com/wp-content/uploads/2023/01/UdeM_Decl_IA_Resp_LA_Declaration_FR_web_4juin2019.pdf</a:t>
            </a:r>
            <a:endParaRPr lang="fr-CA" sz="2000" dirty="0">
              <a:latin typeface="Arial" panose="020B0604020202020204" pitchFamily="34" charset="0"/>
              <a:cs typeface="Arial" panose="020B0604020202020204" pitchFamily="34" charset="0"/>
            </a:endParaRPr>
          </a:p>
          <a:p>
            <a:pPr marL="11113" indent="-11113">
              <a:buNone/>
            </a:pPr>
            <a:endParaRPr lang="fr-CA" sz="2000" dirty="0">
              <a:latin typeface="Arial" panose="020B0604020202020204" pitchFamily="34" charset="0"/>
              <a:cs typeface="Arial" panose="020B0604020202020204" pitchFamily="34" charset="0"/>
            </a:endParaRPr>
          </a:p>
          <a:p>
            <a:pPr marL="11113" indent="-11113">
              <a:buNone/>
            </a:pPr>
            <a:r>
              <a:rPr lang="fr-CA" sz="2000" dirty="0" err="1">
                <a:latin typeface="Arial" panose="020B0604020202020204" pitchFamily="34" charset="0"/>
                <a:cs typeface="Arial" panose="020B0604020202020204" pitchFamily="34" charset="0"/>
              </a:rPr>
              <a:t>Vangrunderbeeck</a:t>
            </a:r>
            <a:r>
              <a:rPr lang="fr-CA" sz="2000" dirty="0">
                <a:latin typeface="Arial" panose="020B0604020202020204" pitchFamily="34" charset="0"/>
                <a:cs typeface="Arial" panose="020B0604020202020204" pitchFamily="34" charset="0"/>
              </a:rPr>
              <a:t> (</a:t>
            </a:r>
            <a:r>
              <a:rPr lang="fr-CA" sz="2000" dirty="0" err="1">
                <a:latin typeface="Arial" panose="020B0604020202020204" pitchFamily="34" charset="0"/>
                <a:cs typeface="Arial" panose="020B0604020202020204" pitchFamily="34" charset="0"/>
              </a:rPr>
              <a:t>dir</a:t>
            </a:r>
            <a:r>
              <a:rPr lang="fr-CA" sz="2000" dirty="0">
                <a:latin typeface="Arial" panose="020B0604020202020204" pitchFamily="34" charset="0"/>
                <a:cs typeface="Arial" panose="020B0604020202020204" pitchFamily="34" charset="0"/>
              </a:rPr>
              <a:t>.), P. (2024, octobre). Intégrer l’IA générative dans les stratégies pédagogiques. </a:t>
            </a:r>
            <a:r>
              <a:rPr lang="fr-CA" sz="2000" dirty="0" err="1">
                <a:latin typeface="Arial" panose="020B0604020202020204" pitchFamily="34" charset="0"/>
                <a:cs typeface="Arial" panose="020B0604020202020204" pitchFamily="34" charset="0"/>
              </a:rPr>
              <a:t>UCLouvain</a:t>
            </a:r>
            <a:r>
              <a:rPr lang="fr-CA" sz="2000" dirty="0">
                <a:latin typeface="Arial" panose="020B0604020202020204" pitchFamily="34" charset="0"/>
                <a:cs typeface="Arial" panose="020B0604020202020204" pitchFamily="34" charset="0"/>
              </a:rPr>
              <a:t>. </a:t>
            </a:r>
            <a:r>
              <a:rPr lang="fr-CA" sz="2000" dirty="0">
                <a:latin typeface="Arial" panose="020B0604020202020204" pitchFamily="34" charset="0"/>
                <a:cs typeface="Arial" panose="020B0604020202020204" pitchFamily="34" charset="0"/>
                <a:hlinkClick r:id="rId5"/>
              </a:rPr>
              <a:t>https://oer.uclouvain.be/jspui/bitstream/20.500.12279/1089.3/6/CahierLLL_IAG_OKOER.pdf</a:t>
            </a:r>
            <a:endParaRPr lang="fr-C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14948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2EAD2D7-80D5-9085-7BF1-FAA98DC3AC0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6C5F071-C8D1-9E34-8805-0C3687634F00}"/>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err="1">
                <a:latin typeface="Arial" panose="020B0604020202020204" pitchFamily="34" charset="0"/>
                <a:ea typeface="Calibri" panose="020F0502020204030204" pitchFamily="34" charset="0"/>
                <a:cs typeface="Arial" panose="020B0604020202020204" pitchFamily="34" charset="0"/>
              </a:rPr>
              <a:t>IAgraphie</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CC96126D-1401-5F57-C00D-4171A41CCB48}"/>
              </a:ext>
            </a:extLst>
          </p:cNvPr>
          <p:cNvSpPr/>
          <p:nvPr/>
        </p:nvSpPr>
        <p:spPr>
          <a:xfrm>
            <a:off x="851398" y="2065830"/>
            <a:ext cx="10571708" cy="1421208"/>
          </a:xfrm>
          <a:prstGeom prst="roundRect">
            <a:avLst>
              <a:gd name="adj" fmla="val 7693"/>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L’agent conversationnel a été </a:t>
            </a:r>
            <a:r>
              <a:rPr lang="fr-FR" sz="1500" b="1">
                <a:solidFill>
                  <a:schemeClr val="tx1"/>
                </a:solidFill>
                <a:latin typeface="Arial" panose="020B0604020202020204" pitchFamily="34" charset="0"/>
                <a:cs typeface="Arial" panose="020B0604020202020204" pitchFamily="34" charset="0"/>
              </a:rPr>
              <a:t>utilisé pour : </a:t>
            </a:r>
            <a:endParaRPr lang="fr-FR" sz="15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500" dirty="0">
                <a:solidFill>
                  <a:schemeClr val="tx1"/>
                </a:solidFill>
                <a:latin typeface="Arial" panose="020B0604020202020204" pitchFamily="34" charset="0"/>
                <a:cs typeface="Arial" panose="020B0604020202020204" pitchFamily="34" charset="0"/>
              </a:rPr>
              <a:t>Générer un premier jet des cas présentés dans l’exercice en diapositive 8 ;</a:t>
            </a:r>
          </a:p>
          <a:p>
            <a:pPr marL="285750" indent="-285750">
              <a:buFont typeface="Arial" panose="020B0604020202020204" pitchFamily="34" charset="0"/>
              <a:buChar char="•"/>
            </a:pPr>
            <a:r>
              <a:rPr lang="fr-FR" sz="1500" dirty="0">
                <a:solidFill>
                  <a:schemeClr val="tx1"/>
                </a:solidFill>
                <a:latin typeface="Arial" panose="020B0604020202020204" pitchFamily="34" charset="0"/>
                <a:cs typeface="Arial" panose="020B0604020202020204" pitchFamily="34" charset="0"/>
              </a:rPr>
              <a:t>Générer un premier jet des énoncés présentés dans l’exercice en diapositive 41 (version du 13 février 2024) ; </a:t>
            </a:r>
          </a:p>
          <a:p>
            <a:pPr marL="285750" indent="-285750">
              <a:buFont typeface="Arial" panose="020B0604020202020204" pitchFamily="34" charset="0"/>
              <a:buChar char="•"/>
            </a:pPr>
            <a:r>
              <a:rPr lang="fr-FR" sz="1500" dirty="0">
                <a:solidFill>
                  <a:schemeClr val="tx1"/>
                </a:solidFill>
                <a:latin typeface="Arial" panose="020B0604020202020204" pitchFamily="34" charset="0"/>
                <a:cs typeface="Arial" panose="020B0604020202020204" pitchFamily="34" charset="0"/>
              </a:rPr>
              <a:t>Adapter au contexte collégial les exercices proposés en diapositive 19 et 31.</a:t>
            </a:r>
          </a:p>
        </p:txBody>
      </p:sp>
      <p:sp>
        <p:nvSpPr>
          <p:cNvPr id="5" name="Rectangle: Rounded Corners 4">
            <a:extLst>
              <a:ext uri="{FF2B5EF4-FFF2-40B4-BE49-F238E27FC236}">
                <a16:creationId xmlns:a16="http://schemas.microsoft.com/office/drawing/2014/main" id="{86F40113-1700-E4E2-7133-9F84D9197715}"/>
              </a:ext>
            </a:extLst>
          </p:cNvPr>
          <p:cNvSpPr/>
          <p:nvPr/>
        </p:nvSpPr>
        <p:spPr>
          <a:xfrm>
            <a:off x="851399" y="1452280"/>
            <a:ext cx="10571708" cy="822960"/>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err="1">
                <a:solidFill>
                  <a:srgbClr val="158189"/>
                </a:solidFill>
                <a:latin typeface="Arial" panose="020B0604020202020204" pitchFamily="34" charset="0"/>
                <a:cs typeface="Arial" panose="020B0604020202020204" pitchFamily="34" charset="0"/>
              </a:rPr>
              <a:t>OpenAI</a:t>
            </a:r>
            <a:r>
              <a:rPr lang="fr-FR" sz="2000" dirty="0">
                <a:solidFill>
                  <a:srgbClr val="158189"/>
                </a:solidFill>
                <a:latin typeface="Arial" panose="020B0604020202020204" pitchFamily="34" charset="0"/>
                <a:cs typeface="Arial" panose="020B0604020202020204" pitchFamily="34" charset="0"/>
              </a:rPr>
              <a:t>. (2025). ChatGPT4o (version du 27 mars) [grand modèle multimodal]. </a:t>
            </a:r>
            <a:r>
              <a:rPr lang="fr-FR" sz="2000" dirty="0">
                <a:solidFill>
                  <a:srgbClr val="158189"/>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https://chat.openai.com/chat</a:t>
            </a:r>
            <a:r>
              <a:rPr lang="fr-FR" sz="2000" dirty="0">
                <a:solidFill>
                  <a:srgbClr val="158189"/>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65867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64" presetClass="path" presetSubtype="0" accel="50000" decel="50000" fill="hold" grpId="1" nodeType="withEffect">
                                  <p:stCondLst>
                                    <p:cond delay="250"/>
                                  </p:stCondLst>
                                  <p:childTnLst>
                                    <p:animMotion origin="layout" path="M 4.58333E-6 -1.11111E-6 L 4.58333E-6 -0.05162 " pathEditMode="relative" rAng="0" ptsTypes="AA">
                                      <p:cBhvr>
                                        <p:cTn id="12" dur="1000" spd="-100000" fill="hold"/>
                                        <p:tgtEl>
                                          <p:spTgt spid="4"/>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93ECC81-2FFF-C1AB-A4A4-10889DB14C3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E7BB564-E59E-DE92-FFC6-9946B6E51CBB}"/>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Crédits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5964FC27-3F38-D340-553A-C035B130711B}"/>
              </a:ext>
            </a:extLst>
          </p:cNvPr>
          <p:cNvSpPr txBox="1"/>
          <p:nvPr/>
        </p:nvSpPr>
        <p:spPr>
          <a:xfrm>
            <a:off x="0" y="1308050"/>
            <a:ext cx="12192000" cy="4539704"/>
          </a:xfrm>
          <a:prstGeom prst="rect">
            <a:avLst/>
          </a:prstGeom>
          <a:noFill/>
        </p:spPr>
        <p:txBody>
          <a:bodyPr wrap="square" lIns="914400" tIns="0" rIns="1828800" bIns="228600" rtlCol="0" anchor="t">
            <a:spAutoFit/>
          </a:bodyPr>
          <a:lstStyle/>
          <a:p>
            <a:r>
              <a:rPr lang="fr-CA" sz="2000" b="1" dirty="0">
                <a:latin typeface="Arial" panose="020B0604020202020204" pitchFamily="34" charset="0"/>
                <a:cs typeface="Arial" panose="020B0604020202020204" pitchFamily="34" charset="0"/>
              </a:rPr>
              <a:t>Direction : </a:t>
            </a:r>
          </a:p>
          <a:p>
            <a:pPr marL="342900" indent="-342900">
              <a:buFont typeface="Arial" panose="020B0604020202020204" pitchFamily="34" charset="0"/>
              <a:buChar char="•"/>
            </a:pPr>
            <a:r>
              <a:rPr lang="fr-CA" sz="2000" dirty="0">
                <a:latin typeface="Arial" panose="020B0604020202020204" pitchFamily="34" charset="0"/>
                <a:cs typeface="Arial" panose="020B0604020202020204" pitchFamily="34" charset="0"/>
              </a:rPr>
              <a:t>Fanny </a:t>
            </a:r>
            <a:r>
              <a:rPr lang="fr-CA" sz="2000" dirty="0" err="1">
                <a:latin typeface="Arial" panose="020B0604020202020204" pitchFamily="34" charset="0"/>
                <a:cs typeface="Arial" panose="020B0604020202020204" pitchFamily="34" charset="0"/>
              </a:rPr>
              <a:t>Joussemet</a:t>
            </a:r>
            <a:r>
              <a:rPr lang="fr-CA" sz="2000" dirty="0">
                <a:latin typeface="Arial" panose="020B0604020202020204" pitchFamily="34" charset="0"/>
                <a:cs typeface="Arial" panose="020B0604020202020204" pitchFamily="34" charset="0"/>
              </a:rPr>
              <a:t>, cégep de Saint-Laurent </a:t>
            </a:r>
          </a:p>
          <a:p>
            <a:pPr marL="342900" indent="-342900">
              <a:buFont typeface="Arial" panose="020B0604020202020204" pitchFamily="34" charset="0"/>
              <a:buChar char="•"/>
            </a:pPr>
            <a:r>
              <a:rPr lang="fr-CA" sz="2000" dirty="0">
                <a:latin typeface="Arial" panose="020B0604020202020204" pitchFamily="34" charset="0"/>
                <a:cs typeface="Arial" panose="020B0604020202020204" pitchFamily="34" charset="0"/>
              </a:rPr>
              <a:t>Alexandre P. Bédard, UQAM</a:t>
            </a:r>
          </a:p>
          <a:p>
            <a:endParaRPr lang="fr-CA" sz="2000" dirty="0">
              <a:latin typeface="Arial" panose="020B0604020202020204" pitchFamily="34" charset="0"/>
              <a:cs typeface="Arial" panose="020B0604020202020204" pitchFamily="34" charset="0"/>
            </a:endParaRPr>
          </a:p>
          <a:p>
            <a:r>
              <a:rPr lang="fr-CA" sz="2000" b="1" dirty="0">
                <a:latin typeface="Arial" panose="020B0604020202020204" pitchFamily="34" charset="0"/>
                <a:cs typeface="Arial" panose="020B0604020202020204" pitchFamily="34" charset="0"/>
              </a:rPr>
              <a:t>Rédaction : </a:t>
            </a:r>
          </a:p>
          <a:p>
            <a:pPr marL="342900" indent="-342900">
              <a:buFont typeface="Arial" panose="020B0604020202020204" pitchFamily="34" charset="0"/>
              <a:buChar char="•"/>
            </a:pPr>
            <a:r>
              <a:rPr lang="fr-CA" sz="2000" dirty="0">
                <a:latin typeface="Arial" panose="020B0604020202020204" pitchFamily="34" charset="0"/>
                <a:cs typeface="Arial" panose="020B0604020202020204" pitchFamily="34" charset="0"/>
              </a:rPr>
              <a:t>Fanny </a:t>
            </a:r>
            <a:r>
              <a:rPr lang="fr-CA" sz="2000" dirty="0" err="1">
                <a:latin typeface="Arial" panose="020B0604020202020204" pitchFamily="34" charset="0"/>
                <a:cs typeface="Arial" panose="020B0604020202020204" pitchFamily="34" charset="0"/>
              </a:rPr>
              <a:t>Joussemet</a:t>
            </a:r>
            <a:r>
              <a:rPr lang="fr-CA" sz="2000" dirty="0">
                <a:latin typeface="Arial" panose="020B0604020202020204" pitchFamily="34" charset="0"/>
                <a:cs typeface="Arial" panose="020B0604020202020204" pitchFamily="34" charset="0"/>
              </a:rPr>
              <a:t>, professeure de sociologie, cégep de Saint-Laurent</a:t>
            </a:r>
          </a:p>
          <a:p>
            <a:pPr marL="342900" indent="-342900">
              <a:buFont typeface="Arial" panose="020B0604020202020204" pitchFamily="34" charset="0"/>
              <a:buChar char="•"/>
            </a:pPr>
            <a:r>
              <a:rPr lang="fr-CA" sz="2000" dirty="0">
                <a:latin typeface="Arial" panose="020B0604020202020204" pitchFamily="34" charset="0"/>
                <a:cs typeface="Arial" panose="020B0604020202020204" pitchFamily="34" charset="0"/>
              </a:rPr>
              <a:t>Alexandre P. Bédard, conseiller en pédagogie universitaire, Carrefour d’innovation et de pédagogie universitaire, UQAM</a:t>
            </a:r>
          </a:p>
          <a:p>
            <a:pPr marL="342900" indent="-342900">
              <a:buFont typeface="Arial" panose="020B0604020202020204" pitchFamily="34" charset="0"/>
              <a:buChar char="•"/>
            </a:pPr>
            <a:r>
              <a:rPr lang="fr-CA" sz="2000" dirty="0">
                <a:latin typeface="Arial" panose="020B0604020202020204" pitchFamily="34" charset="0"/>
                <a:cs typeface="Arial" panose="020B0604020202020204" pitchFamily="34" charset="0"/>
              </a:rPr>
              <a:t>Julie Beaupré, chargée de projets </a:t>
            </a:r>
            <a:r>
              <a:rPr lang="fr-CA" sz="2000" dirty="0" err="1">
                <a:latin typeface="Arial" panose="020B0604020202020204" pitchFamily="34" charset="0"/>
                <a:cs typeface="Arial" panose="020B0604020202020204" pitchFamily="34" charset="0"/>
              </a:rPr>
              <a:t>pédagonumériques</a:t>
            </a:r>
            <a:r>
              <a:rPr lang="fr-CA" sz="2000" dirty="0">
                <a:latin typeface="Arial" panose="020B0604020202020204" pitchFamily="34" charset="0"/>
                <a:cs typeface="Arial" panose="020B0604020202020204" pitchFamily="34" charset="0"/>
              </a:rPr>
              <a:t>, Carrefour d’innovation et de pédagogie universitaire, UQAM</a:t>
            </a:r>
          </a:p>
          <a:p>
            <a:pPr marL="342900" indent="-342900">
              <a:buFont typeface="Arial" panose="020B0604020202020204" pitchFamily="34" charset="0"/>
              <a:buChar char="•"/>
            </a:pPr>
            <a:r>
              <a:rPr lang="fr-CA" sz="2000" dirty="0">
                <a:latin typeface="Arial" panose="020B0604020202020204" pitchFamily="34" charset="0"/>
                <a:cs typeface="Arial" panose="020B0604020202020204" pitchFamily="34" charset="0"/>
              </a:rPr>
              <a:t>Boris </a:t>
            </a:r>
            <a:r>
              <a:rPr lang="fr-CA" sz="2000" dirty="0" err="1">
                <a:latin typeface="Arial" panose="020B0604020202020204" pitchFamily="34" charset="0"/>
                <a:cs typeface="Arial" panose="020B0604020202020204" pitchFamily="34" charset="0"/>
              </a:rPr>
              <a:t>Nonveiller</a:t>
            </a:r>
            <a:r>
              <a:rPr lang="fr-CA" sz="2000" dirty="0">
                <a:latin typeface="Arial" panose="020B0604020202020204" pitchFamily="34" charset="0"/>
                <a:cs typeface="Arial" panose="020B0604020202020204" pitchFamily="34" charset="0"/>
              </a:rPr>
              <a:t>, bibliothécaire, Service des bibliothèques, UQAM</a:t>
            </a:r>
          </a:p>
          <a:p>
            <a:endParaRPr lang="fr-CA" sz="2000" dirty="0">
              <a:latin typeface="Arial" panose="020B0604020202020204" pitchFamily="34" charset="0"/>
              <a:cs typeface="Arial" panose="020B0604020202020204" pitchFamily="34" charset="0"/>
            </a:endParaRPr>
          </a:p>
          <a:p>
            <a:r>
              <a:rPr lang="fr-CA" sz="2000" b="1" dirty="0">
                <a:latin typeface="Arial" panose="020B0604020202020204" pitchFamily="34" charset="0"/>
                <a:cs typeface="Arial" panose="020B0604020202020204" pitchFamily="34" charset="0"/>
              </a:rPr>
              <a:t>Révision linguistique : </a:t>
            </a:r>
          </a:p>
          <a:p>
            <a:pPr marL="342900" indent="-342900">
              <a:buFont typeface="Arial" panose="020B0604020202020204" pitchFamily="34" charset="0"/>
              <a:buChar char="•"/>
            </a:pPr>
            <a:r>
              <a:rPr lang="fr-CA" sz="2000" dirty="0">
                <a:latin typeface="Arial" panose="020B0604020202020204" pitchFamily="34" charset="0"/>
                <a:cs typeface="Arial" panose="020B0604020202020204" pitchFamily="34" charset="0"/>
              </a:rPr>
              <a:t>Daisy Le Corre</a:t>
            </a:r>
          </a:p>
        </p:txBody>
      </p:sp>
    </p:spTree>
    <p:extLst>
      <p:ext uri="{BB962C8B-B14F-4D97-AF65-F5344CB8AC3E}">
        <p14:creationId xmlns:p14="http://schemas.microsoft.com/office/powerpoint/2010/main" val="16012759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7EE8E4C-76FF-731A-C498-A22C7CE27C1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9135666-18C2-31CB-2275-E9FDBF77A6A2}"/>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Crédits</a:t>
            </a:r>
            <a:r>
              <a:rPr lang="fr-FR" sz="4000" b="1" dirty="0">
                <a:latin typeface="Calibri" panose="020F0502020204030204" pitchFamily="34" charset="0"/>
                <a:ea typeface="Calibri" panose="020F0502020204030204" pitchFamily="34" charset="0"/>
                <a:cs typeface="Calibri" panose="020F0502020204030204" pitchFamily="34" charset="0"/>
              </a:rPr>
              <a:t> </a:t>
            </a:r>
            <a:endParaRPr lang="en-US" sz="40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CA873CF-5F8E-1C3D-6E47-174AFBF0CA44}"/>
              </a:ext>
            </a:extLst>
          </p:cNvPr>
          <p:cNvSpPr txBox="1"/>
          <p:nvPr/>
        </p:nvSpPr>
        <p:spPr>
          <a:xfrm>
            <a:off x="-1" y="1308050"/>
            <a:ext cx="12192000" cy="4231928"/>
          </a:xfrm>
          <a:prstGeom prst="rect">
            <a:avLst/>
          </a:prstGeom>
          <a:noFill/>
        </p:spPr>
        <p:txBody>
          <a:bodyPr wrap="square" lIns="914400" tIns="0" rIns="914400" bIns="228600" rtlCol="0">
            <a:spAutoFit/>
          </a:bodyPr>
          <a:lstStyle/>
          <a:p>
            <a:r>
              <a:rPr lang="fr-CA" sz="2000" b="1" dirty="0">
                <a:latin typeface="Arial" panose="020B0604020202020204" pitchFamily="34" charset="0"/>
                <a:cs typeface="Arial" panose="020B0604020202020204" pitchFamily="34" charset="0"/>
              </a:rPr>
              <a:t>Conception visuelle et mise en page : </a:t>
            </a:r>
          </a:p>
          <a:p>
            <a:pPr marL="342900" indent="-342900">
              <a:buFont typeface="Arial" panose="020B0604020202020204" pitchFamily="34" charset="0"/>
              <a:buChar char="•"/>
            </a:pPr>
            <a:r>
              <a:rPr lang="fr-CA" sz="2000" dirty="0">
                <a:latin typeface="Arial" panose="020B0604020202020204" pitchFamily="34" charset="0"/>
                <a:cs typeface="Arial" panose="020B0604020202020204" pitchFamily="34" charset="0"/>
              </a:rPr>
              <a:t>Lidia de </a:t>
            </a:r>
            <a:r>
              <a:rPr lang="fr-CA" sz="2000" dirty="0" err="1">
                <a:latin typeface="Arial" panose="020B0604020202020204" pitchFamily="34" charset="0"/>
                <a:cs typeface="Arial" panose="020B0604020202020204" pitchFamily="34" charset="0"/>
              </a:rPr>
              <a:t>Serpa</a:t>
            </a:r>
            <a:r>
              <a:rPr lang="fr-CA" sz="2000" dirty="0">
                <a:latin typeface="Arial" panose="020B0604020202020204" pitchFamily="34" charset="0"/>
                <a:cs typeface="Arial" panose="020B0604020202020204" pitchFamily="34" charset="0"/>
              </a:rPr>
              <a:t> </a:t>
            </a:r>
            <a:r>
              <a:rPr lang="fr-CA" sz="2000" dirty="0" err="1">
                <a:latin typeface="Arial" panose="020B0604020202020204" pitchFamily="34" charset="0"/>
                <a:cs typeface="Arial" panose="020B0604020202020204" pitchFamily="34" charset="0"/>
              </a:rPr>
              <a:t>Barreiros</a:t>
            </a:r>
            <a:r>
              <a:rPr lang="fr-CA" sz="2000" dirty="0">
                <a:latin typeface="Arial" panose="020B0604020202020204" pitchFamily="34" charset="0"/>
                <a:cs typeface="Arial" panose="020B0604020202020204" pitchFamily="34" charset="0"/>
              </a:rPr>
              <a:t>, UQAM</a:t>
            </a:r>
          </a:p>
          <a:p>
            <a:pPr marL="342900" indent="-342900">
              <a:buFont typeface="Arial" panose="020B0604020202020204" pitchFamily="34" charset="0"/>
              <a:buChar char="•"/>
            </a:pPr>
            <a:r>
              <a:rPr lang="fr-CA" sz="2000" dirty="0">
                <a:latin typeface="Arial" panose="020B0604020202020204" pitchFamily="34" charset="0"/>
                <a:cs typeface="Arial" panose="020B0604020202020204" pitchFamily="34" charset="0"/>
              </a:rPr>
              <a:t>Alex Grenier, UQAM</a:t>
            </a:r>
          </a:p>
          <a:p>
            <a:r>
              <a:rPr lang="fr-CA" sz="2000" dirty="0">
                <a:latin typeface="Arial" panose="020B0604020202020204" pitchFamily="34" charset="0"/>
                <a:cs typeface="Arial" panose="020B0604020202020204" pitchFamily="34" charset="0"/>
              </a:rPr>
              <a:t> </a:t>
            </a:r>
          </a:p>
          <a:p>
            <a:r>
              <a:rPr lang="fr-CA" sz="2000" b="1" dirty="0">
                <a:latin typeface="Arial" panose="020B0604020202020204" pitchFamily="34" charset="0"/>
                <a:cs typeface="Arial" panose="020B0604020202020204" pitchFamily="34" charset="0"/>
              </a:rPr>
              <a:t>L’équipe remercie les personnes suivantes pour leur participation aux discussions lors de la conception du module : </a:t>
            </a:r>
          </a:p>
          <a:p>
            <a:pPr marL="342900" indent="-342900">
              <a:buFont typeface="Arial" panose="020B0604020202020204" pitchFamily="34" charset="0"/>
              <a:buChar char="•"/>
            </a:pPr>
            <a:r>
              <a:rPr lang="fr-CA" sz="2000" dirty="0">
                <a:latin typeface="Arial" panose="020B0604020202020204" pitchFamily="34" charset="0"/>
                <a:cs typeface="Arial" panose="020B0604020202020204" pitchFamily="34" charset="0"/>
              </a:rPr>
              <a:t>Jean-Philippe Bourdon, bibliothécaire, cégep de Saint-Laurent</a:t>
            </a:r>
          </a:p>
          <a:p>
            <a:pPr marL="342900" indent="-342900">
              <a:buFont typeface="Arial" panose="020B0604020202020204" pitchFamily="34" charset="0"/>
              <a:buChar char="•"/>
            </a:pPr>
            <a:r>
              <a:rPr lang="fr-CA" sz="2000" dirty="0">
                <a:latin typeface="Arial" panose="020B0604020202020204" pitchFamily="34" charset="0"/>
                <a:cs typeface="Arial" panose="020B0604020202020204" pitchFamily="34" charset="0"/>
              </a:rPr>
              <a:t>Philippe Soucy, analyste spécialisé en informatique, cégep de Saint-Laurent </a:t>
            </a:r>
          </a:p>
          <a:p>
            <a:r>
              <a:rPr lang="fr-CA" sz="2000" dirty="0">
                <a:latin typeface="Arial" panose="020B0604020202020204" pitchFamily="34" charset="0"/>
                <a:cs typeface="Arial" panose="020B0604020202020204" pitchFamily="34" charset="0"/>
              </a:rPr>
              <a:t> </a:t>
            </a:r>
          </a:p>
          <a:p>
            <a:r>
              <a:rPr lang="fr-CA" sz="2000" dirty="0">
                <a:latin typeface="Arial" panose="020B0604020202020204" pitchFamily="34" charset="0"/>
                <a:cs typeface="Arial" panose="020B0604020202020204" pitchFamily="34" charset="0"/>
              </a:rPr>
              <a:t>Un merci tout particulier à </a:t>
            </a:r>
            <a:r>
              <a:rPr lang="fr-CA" sz="2000" b="1" dirty="0">
                <a:latin typeface="Arial" panose="020B0604020202020204" pitchFamily="34" charset="0"/>
                <a:cs typeface="Arial" panose="020B0604020202020204" pitchFamily="34" charset="0"/>
              </a:rPr>
              <a:t>Michel Jean, professeur de philosophie</a:t>
            </a:r>
            <a:r>
              <a:rPr lang="fr-CA" sz="2000" dirty="0">
                <a:latin typeface="Arial" panose="020B0604020202020204" pitchFamily="34" charset="0"/>
                <a:cs typeface="Arial" panose="020B0604020202020204" pitchFamily="34" charset="0"/>
              </a:rPr>
              <a:t>, </a:t>
            </a:r>
            <a:br>
              <a:rPr lang="fr-CA" sz="2000" dirty="0">
                <a:latin typeface="Arial" panose="020B0604020202020204" pitchFamily="34" charset="0"/>
                <a:cs typeface="Arial" panose="020B0604020202020204" pitchFamily="34" charset="0"/>
              </a:rPr>
            </a:br>
            <a:r>
              <a:rPr lang="fr-CA" sz="2000" dirty="0">
                <a:latin typeface="Arial" panose="020B0604020202020204" pitchFamily="34" charset="0"/>
                <a:cs typeface="Arial" panose="020B0604020202020204" pitchFamily="34" charset="0"/>
              </a:rPr>
              <a:t>et à </a:t>
            </a:r>
            <a:r>
              <a:rPr lang="fr-CA" sz="2000" b="1" dirty="0">
                <a:latin typeface="Arial" panose="020B0604020202020204" pitchFamily="34" charset="0"/>
                <a:cs typeface="Arial" panose="020B0604020202020204" pitchFamily="34" charset="0"/>
              </a:rPr>
              <a:t>Pier-Marc Gosselin, professeur d’informatique</a:t>
            </a:r>
            <a:r>
              <a:rPr lang="fr-CA" sz="2000" dirty="0">
                <a:latin typeface="Arial" panose="020B0604020202020204" pitchFamily="34" charset="0"/>
                <a:cs typeface="Arial" panose="020B0604020202020204" pitchFamily="34" charset="0"/>
              </a:rPr>
              <a:t> au cégep de Saint-Laurent, </a:t>
            </a:r>
            <a:br>
              <a:rPr lang="fr-CA" sz="2000" dirty="0">
                <a:latin typeface="Arial" panose="020B0604020202020204" pitchFamily="34" charset="0"/>
                <a:cs typeface="Arial" panose="020B0604020202020204" pitchFamily="34" charset="0"/>
              </a:rPr>
            </a:br>
            <a:r>
              <a:rPr lang="fr-CA" sz="2000" dirty="0">
                <a:latin typeface="Arial" panose="020B0604020202020204" pitchFamily="34" charset="0"/>
                <a:cs typeface="Arial" panose="020B0604020202020204" pitchFamily="34" charset="0"/>
              </a:rPr>
              <a:t>avec qui l’idée </a:t>
            </a:r>
            <a:r>
              <a:rPr lang="fr-CA" sz="2000" dirty="0" err="1">
                <a:latin typeface="Arial" panose="020B0604020202020204" pitchFamily="34" charset="0"/>
                <a:cs typeface="Arial" panose="020B0604020202020204" pitchFamily="34" charset="0"/>
              </a:rPr>
              <a:t>d’</a:t>
            </a:r>
            <a:r>
              <a:rPr lang="fr-CA" sz="2000" i="1" dirty="0" err="1">
                <a:latin typeface="Arial" panose="020B0604020202020204" pitchFamily="34" charset="0"/>
                <a:cs typeface="Arial" panose="020B0604020202020204" pitchFamily="34" charset="0"/>
              </a:rPr>
              <a:t>initIAtion</a:t>
            </a:r>
            <a:r>
              <a:rPr lang="fr-CA" sz="2000" dirty="0">
                <a:latin typeface="Arial" panose="020B0604020202020204" pitchFamily="34" charset="0"/>
                <a:cs typeface="Arial" panose="020B0604020202020204" pitchFamily="34" charset="0"/>
              </a:rPr>
              <a:t> a germé, au terme d’une année de consultation et d’expérimentation sur le terrain.</a:t>
            </a:r>
          </a:p>
        </p:txBody>
      </p:sp>
    </p:spTree>
    <p:extLst>
      <p:ext uri="{BB962C8B-B14F-4D97-AF65-F5344CB8AC3E}">
        <p14:creationId xmlns:p14="http://schemas.microsoft.com/office/powerpoint/2010/main" val="1376722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709CB34-B616-EF95-43EC-3109322F156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7F6B446-B319-4243-32F5-A6C7E3BA757A}"/>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Crédits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A38ECEFE-EDEC-4E3B-522E-512CA407BB12}"/>
              </a:ext>
            </a:extLst>
          </p:cNvPr>
          <p:cNvSpPr txBox="1"/>
          <p:nvPr/>
        </p:nvSpPr>
        <p:spPr>
          <a:xfrm>
            <a:off x="-1" y="1308050"/>
            <a:ext cx="12192000" cy="3616375"/>
          </a:xfrm>
          <a:prstGeom prst="rect">
            <a:avLst/>
          </a:prstGeom>
          <a:noFill/>
        </p:spPr>
        <p:txBody>
          <a:bodyPr wrap="square" lIns="914400" tIns="0" rIns="914400" bIns="228600" rtlCol="0">
            <a:spAutoFit/>
          </a:bodyPr>
          <a:lstStyle/>
          <a:p>
            <a:r>
              <a:rPr lang="fr-CA" sz="2000" dirty="0">
                <a:latin typeface="Arial" panose="020B0604020202020204" pitchFamily="34" charset="0"/>
                <a:cs typeface="Arial" panose="020B0604020202020204" pitchFamily="34" charset="0"/>
              </a:rPr>
              <a:t>Ce projet a reçu l’appui financier du </a:t>
            </a:r>
            <a:r>
              <a:rPr lang="fr-CA" sz="2000" b="1" dirty="0">
                <a:latin typeface="Arial" panose="020B0604020202020204" pitchFamily="34" charset="0"/>
                <a:cs typeface="Arial" panose="020B0604020202020204" pitchFamily="34" charset="0"/>
              </a:rPr>
              <a:t>Pôle </a:t>
            </a:r>
            <a:r>
              <a:rPr lang="fr-CA" sz="2000" b="1" dirty="0" err="1">
                <a:latin typeface="Arial" panose="020B0604020202020204" pitchFamily="34" charset="0"/>
                <a:cs typeface="Arial" panose="020B0604020202020204" pitchFamily="34" charset="0"/>
              </a:rPr>
              <a:t>Interordres</a:t>
            </a:r>
            <a:r>
              <a:rPr lang="fr-CA" sz="2000" b="1" dirty="0">
                <a:latin typeface="Arial" panose="020B0604020202020204" pitchFamily="34" charset="0"/>
                <a:cs typeface="Arial" panose="020B0604020202020204" pitchFamily="34" charset="0"/>
              </a:rPr>
              <a:t> de Montréal (PIM).</a:t>
            </a:r>
          </a:p>
          <a:p>
            <a:r>
              <a:rPr lang="fr-CA" sz="2000" dirty="0">
                <a:latin typeface="Arial" panose="020B0604020202020204" pitchFamily="34" charset="0"/>
                <a:cs typeface="Arial" panose="020B0604020202020204" pitchFamily="34" charset="0"/>
              </a:rPr>
              <a:t> </a:t>
            </a:r>
          </a:p>
          <a:p>
            <a:r>
              <a:rPr lang="fr-CA" sz="2000" dirty="0">
                <a:latin typeface="Arial" panose="020B0604020202020204" pitchFamily="34" charset="0"/>
                <a:cs typeface="Arial" panose="020B0604020202020204" pitchFamily="34" charset="0"/>
              </a:rPr>
              <a:t>Ce document est publié sous licence </a:t>
            </a:r>
            <a:r>
              <a:rPr lang="fr-CA" sz="2000" u="sng" dirty="0">
                <a:latin typeface="Arial" panose="020B0604020202020204" pitchFamily="34" charset="0"/>
                <a:ea typeface="Aptos" panose="020B00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CC BY NC SA 4.0</a:t>
            </a:r>
            <a:r>
              <a:rPr lang="fr-CA" sz="2000" dirty="0">
                <a:latin typeface="Arial" panose="020B0604020202020204" pitchFamily="34" charset="0"/>
                <a:cs typeface="Arial" panose="020B0604020202020204" pitchFamily="34" charset="0"/>
              </a:rPr>
              <a:t>.</a:t>
            </a:r>
            <a:endParaRPr lang="fr-CA" sz="2000" u="sng" dirty="0">
              <a:latin typeface="Arial" panose="020B0604020202020204" pitchFamily="34" charset="0"/>
              <a:ea typeface="Aptos" panose="020B0004020202020204" pitchFamily="34" charset="0"/>
              <a:cs typeface="Arial" panose="020B0604020202020204" pitchFamily="34" charset="0"/>
            </a:endParaRPr>
          </a:p>
          <a:p>
            <a:endParaRPr lang="fr-CA" sz="2000" dirty="0">
              <a:latin typeface="Arial" panose="020B0604020202020204" pitchFamily="34" charset="0"/>
              <a:cs typeface="Arial" panose="020B0604020202020204" pitchFamily="34" charset="0"/>
            </a:endParaRPr>
          </a:p>
          <a:p>
            <a:endParaRPr lang="fr-CA" sz="2000" dirty="0">
              <a:latin typeface="Arial" panose="020B0604020202020204" pitchFamily="34" charset="0"/>
              <a:cs typeface="Arial" panose="020B0604020202020204" pitchFamily="34" charset="0"/>
            </a:endParaRPr>
          </a:p>
          <a:p>
            <a:endParaRPr lang="fr-CA" sz="2000" dirty="0">
              <a:latin typeface="Arial" panose="020B0604020202020204" pitchFamily="34" charset="0"/>
              <a:cs typeface="Arial" panose="020B0604020202020204" pitchFamily="34" charset="0"/>
            </a:endParaRPr>
          </a:p>
          <a:p>
            <a:r>
              <a:rPr lang="fr-CA" sz="2000" dirty="0">
                <a:latin typeface="Arial" panose="020B0604020202020204" pitchFamily="34" charset="0"/>
                <a:cs typeface="Arial" panose="020B0604020202020204" pitchFamily="34" charset="0"/>
              </a:rPr>
              <a:t> </a:t>
            </a:r>
          </a:p>
          <a:p>
            <a:r>
              <a:rPr lang="fr-CA" sz="2000" b="1" dirty="0">
                <a:latin typeface="Arial" panose="020B0604020202020204" pitchFamily="34" charset="0"/>
                <a:cs typeface="Arial" panose="020B0604020202020204" pitchFamily="34" charset="0"/>
              </a:rPr>
              <a:t>Pour citer ce document : </a:t>
            </a:r>
          </a:p>
          <a:p>
            <a:r>
              <a:rPr lang="fr-CA" sz="2000" dirty="0" err="1">
                <a:latin typeface="Arial" panose="020B0604020202020204" pitchFamily="34" charset="0"/>
                <a:ea typeface="Aptos" panose="020B0004020202020204" pitchFamily="34" charset="0"/>
                <a:cs typeface="Arial" panose="020B0604020202020204" pitchFamily="34" charset="0"/>
              </a:rPr>
              <a:t>Joussemet</a:t>
            </a:r>
            <a:r>
              <a:rPr lang="fr-CA" sz="2000" dirty="0">
                <a:latin typeface="Arial" panose="020B0604020202020204" pitchFamily="34" charset="0"/>
                <a:ea typeface="Aptos" panose="020B0004020202020204" pitchFamily="34" charset="0"/>
                <a:cs typeface="Arial" panose="020B0604020202020204" pitchFamily="34" charset="0"/>
              </a:rPr>
              <a:t>, F., Bédard, A., Beaupré, J., </a:t>
            </a:r>
            <a:r>
              <a:rPr lang="fr-CA" sz="2000" dirty="0" err="1">
                <a:latin typeface="Arial" panose="020B0604020202020204" pitchFamily="34" charset="0"/>
                <a:ea typeface="Aptos" panose="020B0004020202020204" pitchFamily="34" charset="0"/>
                <a:cs typeface="Arial" panose="020B0604020202020204" pitchFamily="34" charset="0"/>
              </a:rPr>
              <a:t>Nonveiller</a:t>
            </a:r>
            <a:r>
              <a:rPr lang="fr-CA" sz="2000" dirty="0">
                <a:latin typeface="Arial" panose="020B0604020202020204" pitchFamily="34" charset="0"/>
                <a:ea typeface="Aptos" panose="020B0004020202020204" pitchFamily="34" charset="0"/>
                <a:cs typeface="Arial" panose="020B0604020202020204" pitchFamily="34" charset="0"/>
              </a:rPr>
              <a:t>, B. (2025).</a:t>
            </a:r>
            <a:r>
              <a:rPr lang="fr-CA" sz="2000" i="1" dirty="0">
                <a:latin typeface="Arial" panose="020B0604020202020204" pitchFamily="34" charset="0"/>
                <a:ea typeface="Aptos" panose="020B0004020202020204" pitchFamily="34" charset="0"/>
                <a:cs typeface="Arial" panose="020B0604020202020204" pitchFamily="34" charset="0"/>
              </a:rPr>
              <a:t> </a:t>
            </a:r>
            <a:r>
              <a:rPr lang="fr-CA" sz="2000" i="1" dirty="0" err="1">
                <a:latin typeface="Arial" panose="020B0604020202020204" pitchFamily="34" charset="0"/>
                <a:ea typeface="Aptos" panose="020B0004020202020204" pitchFamily="34" charset="0"/>
                <a:cs typeface="Arial" panose="020B0604020202020204" pitchFamily="34" charset="0"/>
              </a:rPr>
              <a:t>InitIAtion</a:t>
            </a:r>
            <a:r>
              <a:rPr lang="fr-CA" sz="2000" i="1" dirty="0">
                <a:latin typeface="Arial" panose="020B0604020202020204" pitchFamily="34" charset="0"/>
                <a:ea typeface="Aptos" panose="020B0004020202020204" pitchFamily="34" charset="0"/>
                <a:cs typeface="Arial" panose="020B0604020202020204" pitchFamily="34" charset="0"/>
              </a:rPr>
              <a:t> - Module 1</a:t>
            </a:r>
            <a:r>
              <a:rPr lang="fr-CA" sz="2000" dirty="0">
                <a:latin typeface="Arial" panose="020B0604020202020204" pitchFamily="34" charset="0"/>
                <a:ea typeface="Aptos" panose="020B0004020202020204" pitchFamily="34" charset="0"/>
                <a:cs typeface="Arial" panose="020B0604020202020204" pitchFamily="34" charset="0"/>
              </a:rPr>
              <a:t>. Cegep Saint-Laurent, UQAM. Sous licence </a:t>
            </a:r>
            <a:r>
              <a:rPr lang="fr-CA" sz="2000" u="sng" dirty="0">
                <a:latin typeface="Arial" panose="020B0604020202020204" pitchFamily="34" charset="0"/>
                <a:ea typeface="Aptos" panose="020B00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CC BY NC SA 4.0</a:t>
            </a:r>
            <a:r>
              <a:rPr lang="fr-CA" sz="2000" dirty="0">
                <a:latin typeface="Arial" panose="020B0604020202020204" pitchFamily="34" charset="0"/>
                <a:ea typeface="Aptos" panose="020B0004020202020204" pitchFamily="34" charset="0"/>
                <a:cs typeface="Arial" panose="020B0604020202020204" pitchFamily="34" charset="0"/>
              </a:rPr>
              <a:t>.</a:t>
            </a:r>
          </a:p>
          <a:p>
            <a:endParaRPr lang="fr-CA" sz="2000" dirty="0">
              <a:latin typeface="Arial" panose="020B0604020202020204" pitchFamily="34" charset="0"/>
              <a:cs typeface="Arial" panose="020B0604020202020204" pitchFamily="34" charset="0"/>
            </a:endParaRPr>
          </a:p>
        </p:txBody>
      </p:sp>
      <p:pic>
        <p:nvPicPr>
          <p:cNvPr id="4" name="Graphic 5">
            <a:hlinkClick r:id="rId2"/>
            <a:extLst>
              <a:ext uri="{FF2B5EF4-FFF2-40B4-BE49-F238E27FC236}">
                <a16:creationId xmlns:a16="http://schemas.microsoft.com/office/drawing/2014/main" id="{3F8CD579-0F2E-ADD8-BD9D-CEC1C6BC18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812" y="2307102"/>
            <a:ext cx="2192511" cy="767379"/>
          </a:xfrm>
          <a:prstGeom prst="rect">
            <a:avLst/>
          </a:prstGeom>
          <a:effectLst/>
        </p:spPr>
      </p:pic>
      <p:pic>
        <p:nvPicPr>
          <p:cNvPr id="6" name="Picture 5" descr="A black background with a yellow and blue letter&#10;&#10;AI-generated content may be incorrect.">
            <a:extLst>
              <a:ext uri="{FF2B5EF4-FFF2-40B4-BE49-F238E27FC236}">
                <a16:creationId xmlns:a16="http://schemas.microsoft.com/office/drawing/2014/main" id="{BCFF61F1-2FEE-C375-BF8A-BEB22EF7EF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3385" y="5271702"/>
            <a:ext cx="2543803" cy="1074387"/>
          </a:xfrm>
          <a:prstGeom prst="rect">
            <a:avLst/>
          </a:prstGeom>
        </p:spPr>
      </p:pic>
      <p:pic>
        <p:nvPicPr>
          <p:cNvPr id="10" name="Picture 9" descr="A blue and grey logo&#10;&#10;AI-generated content may be incorrect.">
            <a:extLst>
              <a:ext uri="{FF2B5EF4-FFF2-40B4-BE49-F238E27FC236}">
                <a16:creationId xmlns:a16="http://schemas.microsoft.com/office/drawing/2014/main" id="{FB8E5C9F-A589-8A2E-CE79-B1BD922ED8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812" y="5502370"/>
            <a:ext cx="2487359" cy="513018"/>
          </a:xfrm>
          <a:prstGeom prst="rect">
            <a:avLst/>
          </a:prstGeom>
        </p:spPr>
      </p:pic>
      <p:pic>
        <p:nvPicPr>
          <p:cNvPr id="12" name="Graphic 11">
            <a:extLst>
              <a:ext uri="{FF2B5EF4-FFF2-40B4-BE49-F238E27FC236}">
                <a16:creationId xmlns:a16="http://schemas.microsoft.com/office/drawing/2014/main" id="{98C8E755-697F-C186-3605-B6F3CAE546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3295" y="5271702"/>
            <a:ext cx="4885410" cy="974357"/>
          </a:xfrm>
          <a:prstGeom prst="rect">
            <a:avLst/>
          </a:prstGeom>
        </p:spPr>
      </p:pic>
      <p:pic>
        <p:nvPicPr>
          <p:cNvPr id="7" name="Picture 6">
            <a:extLst>
              <a:ext uri="{FF2B5EF4-FFF2-40B4-BE49-F238E27FC236}">
                <a16:creationId xmlns:a16="http://schemas.microsoft.com/office/drawing/2014/main" id="{AF7EAA1F-076E-E4CC-7381-231BA0B49E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9911" y="6312538"/>
            <a:ext cx="4071534" cy="286357"/>
          </a:xfrm>
          <a:prstGeom prst="rect">
            <a:avLst/>
          </a:prstGeom>
        </p:spPr>
      </p:pic>
    </p:spTree>
    <p:extLst>
      <p:ext uri="{BB962C8B-B14F-4D97-AF65-F5344CB8AC3E}">
        <p14:creationId xmlns:p14="http://schemas.microsoft.com/office/powerpoint/2010/main" val="3824355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7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12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15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F235D88-2916-C643-3611-F2218A32B73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5D1139BD-9699-C891-6500-7CF46D1C6ACB}"/>
              </a:ext>
            </a:extLst>
          </p:cNvPr>
          <p:cNvSpPr/>
          <p:nvPr/>
        </p:nvSpPr>
        <p:spPr>
          <a:xfrm>
            <a:off x="7177351" y="473283"/>
            <a:ext cx="1562291"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5">
            <a:extLst>
              <a:ext uri="{FF2B5EF4-FFF2-40B4-BE49-F238E27FC236}">
                <a16:creationId xmlns:a16="http://schemas.microsoft.com/office/drawing/2014/main" id="{442A361F-DC85-B2DA-06EE-A8355AD1A743}"/>
              </a:ext>
            </a:extLst>
          </p:cNvPr>
          <p:cNvSpPr/>
          <p:nvPr/>
        </p:nvSpPr>
        <p:spPr>
          <a:xfrm rot="278256">
            <a:off x="6830311" y="-58357"/>
            <a:ext cx="2137004" cy="548640"/>
          </a:xfrm>
          <a:prstGeom prst="roundRect">
            <a:avLst>
              <a:gd name="adj" fmla="val 50000"/>
            </a:avLst>
          </a:prstGeom>
          <a:solidFill>
            <a:srgbClr val="FF6565"/>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chemeClr val="tx1"/>
                </a:solidFill>
                <a:latin typeface="Arial" panose="020B0604020202020204" pitchFamily="34" charset="0"/>
                <a:cs typeface="Arial" panose="020B0604020202020204" pitchFamily="34" charset="0"/>
              </a:rPr>
              <a:t>et répondre à</a:t>
            </a:r>
          </a:p>
        </p:txBody>
      </p:sp>
      <p:sp>
        <p:nvSpPr>
          <p:cNvPr id="14" name="TextBox 13">
            <a:extLst>
              <a:ext uri="{FF2B5EF4-FFF2-40B4-BE49-F238E27FC236}">
                <a16:creationId xmlns:a16="http://schemas.microsoft.com/office/drawing/2014/main" id="{D22F2DFB-4EE1-904D-BDC0-4ADFFFE433B4}"/>
              </a:ext>
            </a:extLst>
          </p:cNvPr>
          <p:cNvSpPr txBox="1"/>
          <p:nvPr/>
        </p:nvSpPr>
        <p:spPr>
          <a:xfrm>
            <a:off x="0" y="-470"/>
            <a:ext cx="12192000" cy="1923604"/>
          </a:xfrm>
          <a:prstGeom prst="rect">
            <a:avLst/>
          </a:prstGeom>
          <a:noFill/>
        </p:spPr>
        <p:txBody>
          <a:bodyPr wrap="square" lIns="914400" tIns="457200" rIns="914400" bIns="228600" rtlCol="0">
            <a:spAutoFit/>
          </a:bodyPr>
          <a:lstStyle/>
          <a:p>
            <a:r>
              <a:rPr lang="fr-CA" sz="4000" b="1">
                <a:latin typeface="Arial" panose="020B0604020202020204" pitchFamily="34" charset="0"/>
                <a:ea typeface="Calibri" panose="020F0502020204030204" pitchFamily="34" charset="0"/>
                <a:cs typeface="Arial" panose="020B0604020202020204" pitchFamily="34" charset="0"/>
              </a:rPr>
              <a:t>Dans ce module, on va se poser quelques grandes questions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E0BCCC09-BAF1-E55E-7C57-D739423E5BAF}"/>
              </a:ext>
            </a:extLst>
          </p:cNvPr>
          <p:cNvSpPr/>
          <p:nvPr/>
        </p:nvSpPr>
        <p:spPr>
          <a:xfrm>
            <a:off x="1882702" y="2093822"/>
            <a:ext cx="4839111" cy="564326"/>
          </a:xfrm>
          <a:prstGeom prst="roundRect">
            <a:avLst>
              <a:gd name="adj" fmla="val 19873"/>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1440" rtlCol="0" anchor="ctr"/>
          <a:lstStyle/>
          <a:p>
            <a:r>
              <a:rPr lang="fr-FR" sz="1500" dirty="0">
                <a:solidFill>
                  <a:schemeClr val="tx1"/>
                </a:solidFill>
                <a:latin typeface="Arial" panose="020B0604020202020204" pitchFamily="34" charset="0"/>
                <a:cs typeface="Arial" panose="020B0604020202020204" pitchFamily="34" charset="0"/>
              </a:rPr>
              <a:t>Comment ça fonctionne, un agent conversationnel ?</a:t>
            </a:r>
          </a:p>
        </p:txBody>
      </p:sp>
      <p:sp>
        <p:nvSpPr>
          <p:cNvPr id="7" name="Rectangle: Rounded Corners 6">
            <a:extLst>
              <a:ext uri="{FF2B5EF4-FFF2-40B4-BE49-F238E27FC236}">
                <a16:creationId xmlns:a16="http://schemas.microsoft.com/office/drawing/2014/main" id="{C5DF67C4-058F-F667-F0CA-5B979ADAA14B}"/>
              </a:ext>
            </a:extLst>
          </p:cNvPr>
          <p:cNvSpPr/>
          <p:nvPr/>
        </p:nvSpPr>
        <p:spPr>
          <a:xfrm>
            <a:off x="5423170" y="3084422"/>
            <a:ext cx="4786990" cy="546172"/>
          </a:xfrm>
          <a:prstGeom prst="roundRect">
            <a:avLst>
              <a:gd name="adj" fmla="val 1971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fr-FR" sz="1500" dirty="0">
                <a:solidFill>
                  <a:schemeClr val="tx1"/>
                </a:solidFill>
                <a:latin typeface="Arial" panose="020B0604020202020204" pitchFamily="34" charset="0"/>
                <a:cs typeface="Arial" panose="020B0604020202020204" pitchFamily="34" charset="0"/>
              </a:rPr>
              <a:t>Est-ce qu’il comprend ce qu’on lui dit… ou il devine ?</a:t>
            </a:r>
          </a:p>
        </p:txBody>
      </p:sp>
      <p:sp>
        <p:nvSpPr>
          <p:cNvPr id="8" name="Rectangle: Rounded Corners 7">
            <a:extLst>
              <a:ext uri="{FF2B5EF4-FFF2-40B4-BE49-F238E27FC236}">
                <a16:creationId xmlns:a16="http://schemas.microsoft.com/office/drawing/2014/main" id="{7D637D3C-FB91-6D7B-132C-A1263140D1B9}"/>
              </a:ext>
            </a:extLst>
          </p:cNvPr>
          <p:cNvSpPr/>
          <p:nvPr/>
        </p:nvSpPr>
        <p:spPr>
          <a:xfrm>
            <a:off x="6400800" y="5029314"/>
            <a:ext cx="3809361" cy="546172"/>
          </a:xfrm>
          <a:prstGeom prst="roundRect">
            <a:avLst>
              <a:gd name="adj" fmla="val 1634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dirty="0">
                <a:solidFill>
                  <a:schemeClr val="tx1"/>
                </a:solidFill>
                <a:latin typeface="Arial" panose="020B0604020202020204" pitchFamily="34" charset="0"/>
                <a:cs typeface="Arial" panose="020B0604020202020204" pitchFamily="34" charset="0"/>
              </a:rPr>
              <a:t>Est-ce que ce que je leur écris est privé ?</a:t>
            </a:r>
          </a:p>
        </p:txBody>
      </p:sp>
      <p:sp>
        <p:nvSpPr>
          <p:cNvPr id="9" name="Rectangle: Rounded Corners 8">
            <a:extLst>
              <a:ext uri="{FF2B5EF4-FFF2-40B4-BE49-F238E27FC236}">
                <a16:creationId xmlns:a16="http://schemas.microsoft.com/office/drawing/2014/main" id="{5B30A75B-DCD6-2C0D-D634-02910DF0727E}"/>
              </a:ext>
            </a:extLst>
          </p:cNvPr>
          <p:cNvSpPr/>
          <p:nvPr/>
        </p:nvSpPr>
        <p:spPr>
          <a:xfrm>
            <a:off x="1882704" y="4056868"/>
            <a:ext cx="3778794" cy="548640"/>
          </a:xfrm>
          <a:prstGeom prst="roundRect">
            <a:avLst>
              <a:gd name="adj" fmla="val 1733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dirty="0">
                <a:solidFill>
                  <a:schemeClr val="tx1"/>
                </a:solidFill>
                <a:latin typeface="Arial" panose="020B0604020202020204" pitchFamily="34" charset="0"/>
                <a:cs typeface="Arial" panose="020B0604020202020204" pitchFamily="34" charset="0"/>
              </a:rPr>
              <a:t>Quelles données ces outils utilisent-ils ?</a:t>
            </a:r>
          </a:p>
        </p:txBody>
      </p:sp>
      <p:pic>
        <p:nvPicPr>
          <p:cNvPr id="10" name="Graphic 9">
            <a:extLst>
              <a:ext uri="{FF2B5EF4-FFF2-40B4-BE49-F238E27FC236}">
                <a16:creationId xmlns:a16="http://schemas.microsoft.com/office/drawing/2014/main" id="{DB87C05C-C6E4-8A0E-F9A7-FEBC57869CA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911528" y="2818701"/>
            <a:ext cx="1674069" cy="1434915"/>
          </a:xfrm>
          <a:prstGeom prst="rect">
            <a:avLst/>
          </a:prstGeom>
        </p:spPr>
      </p:pic>
      <p:pic>
        <p:nvPicPr>
          <p:cNvPr id="11" name="Graphic 10">
            <a:extLst>
              <a:ext uri="{FF2B5EF4-FFF2-40B4-BE49-F238E27FC236}">
                <a16:creationId xmlns:a16="http://schemas.microsoft.com/office/drawing/2014/main" id="{EF3EAE52-14B6-31E4-AB48-F75E7BBF249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497891" y="3833152"/>
            <a:ext cx="1619916" cy="1388499"/>
          </a:xfrm>
          <a:prstGeom prst="rect">
            <a:avLst/>
          </a:prstGeom>
        </p:spPr>
      </p:pic>
      <p:pic>
        <p:nvPicPr>
          <p:cNvPr id="15" name="Graphic 14">
            <a:extLst>
              <a:ext uri="{FF2B5EF4-FFF2-40B4-BE49-F238E27FC236}">
                <a16:creationId xmlns:a16="http://schemas.microsoft.com/office/drawing/2014/main" id="{D2F83308-D81B-ACD8-4CE6-582B97A63EA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911529" y="4725413"/>
            <a:ext cx="1674069" cy="1434915"/>
          </a:xfrm>
          <a:prstGeom prst="rect">
            <a:avLst/>
          </a:prstGeom>
        </p:spPr>
      </p:pic>
      <p:pic>
        <p:nvPicPr>
          <p:cNvPr id="20" name="Graphic 19">
            <a:extLst>
              <a:ext uri="{FF2B5EF4-FFF2-40B4-BE49-F238E27FC236}">
                <a16:creationId xmlns:a16="http://schemas.microsoft.com/office/drawing/2014/main" id="{E58A3CC6-95FC-D434-376C-0A2C0FB19AA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497891" y="1977164"/>
            <a:ext cx="1619916" cy="1388499"/>
          </a:xfrm>
          <a:prstGeom prst="rect">
            <a:avLst/>
          </a:prstGeom>
        </p:spPr>
      </p:pic>
    </p:spTree>
    <p:extLst>
      <p:ext uri="{BB962C8B-B14F-4D97-AF65-F5344CB8AC3E}">
        <p14:creationId xmlns:p14="http://schemas.microsoft.com/office/powerpoint/2010/main" val="267193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63" presetClass="path" presetSubtype="0" accel="50000" decel="50000" fill="hold" nodeType="withEffect">
                                  <p:stCondLst>
                                    <p:cond delay="0"/>
                                  </p:stCondLst>
                                  <p:childTnLst>
                                    <p:animMotion origin="layout" path="M -1.66667E-6 -1.85185E-6 L 0.04401 -1.85185E-6 " pathEditMode="relative" rAng="0" ptsTypes="AA">
                                      <p:cBhvr>
                                        <p:cTn id="9" dur="1000" spd="-100000" fill="hold"/>
                                        <p:tgtEl>
                                          <p:spTgt spid="20"/>
                                        </p:tgtEl>
                                        <p:attrNameLst>
                                          <p:attrName>ppt_x</p:attrName>
                                          <p:attrName>ppt_y</p:attrName>
                                        </p:attrNameLst>
                                      </p:cBhvr>
                                      <p:rCtr x="2201" y="0"/>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35" presetClass="path" presetSubtype="0" accel="50000" decel="50000" fill="hold" grpId="1" nodeType="withEffect">
                                  <p:stCondLst>
                                    <p:cond delay="0"/>
                                  </p:stCondLst>
                                  <p:childTnLst>
                                    <p:animMotion origin="layout" path="M 2.08333E-6 3.7037E-6 L -0.07669 3.7037E-6 " pathEditMode="relative" rAng="0" ptsTypes="AA">
                                      <p:cBhvr>
                                        <p:cTn id="14" dur="1000" spd="-100000" fill="hold"/>
                                        <p:tgtEl>
                                          <p:spTgt spid="4"/>
                                        </p:tgtEl>
                                        <p:attrNameLst>
                                          <p:attrName>ppt_x</p:attrName>
                                          <p:attrName>ppt_y</p:attrName>
                                        </p:attrNameLst>
                                      </p:cBhvr>
                                      <p:rCtr x="-3841" y="0"/>
                                    </p:animMotion>
                                  </p:childTnLst>
                                </p:cTn>
                              </p:par>
                              <p:par>
                                <p:cTn id="15" presetID="10" presetClass="entr" presetSubtype="0" fill="hold" nodeType="with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par>
                                <p:cTn id="18" presetID="35" presetClass="path" presetSubtype="0" accel="50000" decel="50000" fill="hold" nodeType="withEffect">
                                  <p:stCondLst>
                                    <p:cond delay="1000"/>
                                  </p:stCondLst>
                                  <p:childTnLst>
                                    <p:animMotion origin="layout" path="M -4.16667E-7 7.40741E-7 L -0.05039 7.40741E-7 " pathEditMode="relative" rAng="0" ptsTypes="AA">
                                      <p:cBhvr>
                                        <p:cTn id="19" dur="1000" spd="-100000" fill="hold"/>
                                        <p:tgtEl>
                                          <p:spTgt spid="10"/>
                                        </p:tgtEl>
                                        <p:attrNameLst>
                                          <p:attrName>ppt_x</p:attrName>
                                          <p:attrName>ppt_y</p:attrName>
                                        </p:attrNameLst>
                                      </p:cBhvr>
                                      <p:rCtr x="-2526" y="0"/>
                                    </p:animMotion>
                                  </p:childTnLst>
                                </p:cTn>
                              </p:par>
                              <p:par>
                                <p:cTn id="20" presetID="10"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par>
                                <p:cTn id="23" presetID="63" presetClass="path" presetSubtype="0" accel="50000" decel="50000" fill="hold" grpId="1" nodeType="withEffect">
                                  <p:stCondLst>
                                    <p:cond delay="1000"/>
                                  </p:stCondLst>
                                  <p:childTnLst>
                                    <p:animMotion origin="layout" path="M -3.125E-6 -3.33333E-6 L 0.05013 -3.33333E-6 " pathEditMode="relative" rAng="0" ptsTypes="AA">
                                      <p:cBhvr>
                                        <p:cTn id="24" dur="1000" spd="-100000" fill="hold"/>
                                        <p:tgtEl>
                                          <p:spTgt spid="7"/>
                                        </p:tgtEl>
                                        <p:attrNameLst>
                                          <p:attrName>ppt_x</p:attrName>
                                          <p:attrName>ppt_y</p:attrName>
                                        </p:attrNameLst>
                                      </p:cBhvr>
                                      <p:rCtr x="2500" y="0"/>
                                    </p:animMotion>
                                  </p:childTnLst>
                                </p:cTn>
                              </p:par>
                              <p:par>
                                <p:cTn id="25" presetID="10" presetClass="entr" presetSubtype="0" fill="hold"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par>
                                <p:cTn id="28" presetID="63" presetClass="path" presetSubtype="0" accel="50000" decel="50000" fill="hold" nodeType="withEffect">
                                  <p:stCondLst>
                                    <p:cond delay="2000"/>
                                  </p:stCondLst>
                                  <p:childTnLst>
                                    <p:animMotion origin="layout" path="M -1.66667E-6 4.81481E-6 L 0.04518 4.81481E-6 " pathEditMode="relative" rAng="0" ptsTypes="AA">
                                      <p:cBhvr>
                                        <p:cTn id="29" dur="1000" spd="-100000" fill="hold"/>
                                        <p:tgtEl>
                                          <p:spTgt spid="11"/>
                                        </p:tgtEl>
                                        <p:attrNameLst>
                                          <p:attrName>ppt_x</p:attrName>
                                          <p:attrName>ppt_y</p:attrName>
                                        </p:attrNameLst>
                                      </p:cBhvr>
                                      <p:rCtr x="2253" y="0"/>
                                    </p:animMotion>
                                  </p:childTnLst>
                                </p:cTn>
                              </p:par>
                              <p:par>
                                <p:cTn id="30" presetID="10"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childTnLst>
                                </p:cTn>
                              </p:par>
                              <p:par>
                                <p:cTn id="33" presetID="35" presetClass="path" presetSubtype="0" accel="50000" decel="50000" fill="hold" grpId="1" nodeType="withEffect">
                                  <p:stCondLst>
                                    <p:cond delay="2000"/>
                                  </p:stCondLst>
                                  <p:childTnLst>
                                    <p:animMotion origin="layout" path="M -1.875E-6 -1.48148E-6 L -0.11054 -1.48148E-6 " pathEditMode="relative" rAng="0" ptsTypes="AA">
                                      <p:cBhvr>
                                        <p:cTn id="34" dur="1000" spd="-100000" fill="hold"/>
                                        <p:tgtEl>
                                          <p:spTgt spid="9"/>
                                        </p:tgtEl>
                                        <p:attrNameLst>
                                          <p:attrName>ppt_x</p:attrName>
                                          <p:attrName>ppt_y</p:attrName>
                                        </p:attrNameLst>
                                      </p:cBhvr>
                                      <p:rCtr x="-5534" y="0"/>
                                    </p:animMotion>
                                  </p:childTnLst>
                                </p:cTn>
                              </p:par>
                              <p:par>
                                <p:cTn id="35" presetID="10" presetClass="entr" presetSubtype="0" fill="hold" grpId="0" nodeType="withEffect">
                                  <p:stCondLst>
                                    <p:cond delay="30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childTnLst>
                                </p:cTn>
                              </p:par>
                              <p:par>
                                <p:cTn id="38" presetID="63" presetClass="path" presetSubtype="0" accel="50000" decel="50000" fill="hold" grpId="1" nodeType="withEffect">
                                  <p:stCondLst>
                                    <p:cond delay="3000"/>
                                  </p:stCondLst>
                                  <p:childTnLst>
                                    <p:animMotion origin="layout" path="M 4.16667E-6 1.85185E-6 L 0.03906 1.85185E-6 " pathEditMode="relative" rAng="0" ptsTypes="AA">
                                      <p:cBhvr>
                                        <p:cTn id="39" dur="1000" spd="-100000" fill="hold"/>
                                        <p:tgtEl>
                                          <p:spTgt spid="8"/>
                                        </p:tgtEl>
                                        <p:attrNameLst>
                                          <p:attrName>ppt_x</p:attrName>
                                          <p:attrName>ppt_y</p:attrName>
                                        </p:attrNameLst>
                                      </p:cBhvr>
                                      <p:rCtr x="1953" y="0"/>
                                    </p:animMotion>
                                  </p:childTnLst>
                                </p:cTn>
                              </p:par>
                              <p:par>
                                <p:cTn id="40" presetID="10" presetClass="entr" presetSubtype="0" fill="hold" nodeType="withEffect">
                                  <p:stCondLst>
                                    <p:cond delay="300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childTnLst>
                                </p:cTn>
                              </p:par>
                              <p:par>
                                <p:cTn id="43" presetID="35" presetClass="path" presetSubtype="0" accel="50000" decel="50000" fill="hold" nodeType="withEffect">
                                  <p:stCondLst>
                                    <p:cond delay="3000"/>
                                  </p:stCondLst>
                                  <p:childTnLst>
                                    <p:animMotion origin="layout" path="M -4.16667E-7 0 L -0.05937 0 " pathEditMode="relative" rAng="0" ptsTypes="AA">
                                      <p:cBhvr>
                                        <p:cTn id="44" dur="1000" spd="-100000" fill="hold"/>
                                        <p:tgtEl>
                                          <p:spTgt spid="15"/>
                                        </p:tgtEl>
                                        <p:attrNameLst>
                                          <p:attrName>ppt_x</p:attrName>
                                          <p:attrName>ppt_y</p:attrName>
                                        </p:attrNameLst>
                                      </p:cBhvr>
                                      <p:rCtr x="-29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8" grpId="0" animBg="1"/>
      <p:bldP spid="8" grpId="1" animBg="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66B5933-78C1-0AB2-6BE2-8857A3D1129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AC9EAE7-23F9-89D3-C0B4-2FC3FA96425D}"/>
              </a:ext>
            </a:extLst>
          </p:cNvPr>
          <p:cNvSpPr/>
          <p:nvPr/>
        </p:nvSpPr>
        <p:spPr>
          <a:xfrm>
            <a:off x="7177351" y="473283"/>
            <a:ext cx="1562291"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5">
            <a:extLst>
              <a:ext uri="{FF2B5EF4-FFF2-40B4-BE49-F238E27FC236}">
                <a16:creationId xmlns:a16="http://schemas.microsoft.com/office/drawing/2014/main" id="{75CEC6FE-336A-C5BF-EA29-A985375810BA}"/>
              </a:ext>
            </a:extLst>
          </p:cNvPr>
          <p:cNvSpPr/>
          <p:nvPr/>
        </p:nvSpPr>
        <p:spPr>
          <a:xfrm rot="278256">
            <a:off x="6830311" y="-58357"/>
            <a:ext cx="2137004" cy="548640"/>
          </a:xfrm>
          <a:prstGeom prst="roundRect">
            <a:avLst>
              <a:gd name="adj" fmla="val 50000"/>
            </a:avLst>
          </a:prstGeom>
          <a:solidFill>
            <a:srgbClr val="FF6565"/>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chemeClr val="tx1"/>
                </a:solidFill>
                <a:latin typeface="Arial" panose="020B0604020202020204" pitchFamily="34" charset="0"/>
                <a:cs typeface="Arial" panose="020B0604020202020204" pitchFamily="34" charset="0"/>
              </a:rPr>
              <a:t>et répondre à</a:t>
            </a:r>
          </a:p>
        </p:txBody>
      </p:sp>
      <p:sp>
        <p:nvSpPr>
          <p:cNvPr id="14" name="TextBox 13">
            <a:extLst>
              <a:ext uri="{FF2B5EF4-FFF2-40B4-BE49-F238E27FC236}">
                <a16:creationId xmlns:a16="http://schemas.microsoft.com/office/drawing/2014/main" id="{CE505EFE-6923-C990-6FCC-9C2E329F7790}"/>
              </a:ext>
            </a:extLst>
          </p:cNvPr>
          <p:cNvSpPr txBox="1"/>
          <p:nvPr/>
        </p:nvSpPr>
        <p:spPr>
          <a:xfrm>
            <a:off x="0" y="-470"/>
            <a:ext cx="12192000" cy="1923604"/>
          </a:xfrm>
          <a:prstGeom prst="rect">
            <a:avLst/>
          </a:prstGeom>
          <a:noFill/>
        </p:spPr>
        <p:txBody>
          <a:bodyPr wrap="square" lIns="914400" tIns="457200" rIns="914400" bIns="228600" rtlCol="0">
            <a:spAutoFit/>
          </a:bodyPr>
          <a:lstStyle/>
          <a:p>
            <a:r>
              <a:rPr lang="fr-CA" sz="4000" b="1">
                <a:latin typeface="Arial" panose="020B0604020202020204" pitchFamily="34" charset="0"/>
                <a:ea typeface="Calibri" panose="020F0502020204030204" pitchFamily="34" charset="0"/>
                <a:cs typeface="Arial" panose="020B0604020202020204" pitchFamily="34" charset="0"/>
              </a:rPr>
              <a:t>Dans ce module, on va se poser quelques grandes questions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E8B293C3-8882-BDE8-51FF-89A171E5C40F}"/>
              </a:ext>
            </a:extLst>
          </p:cNvPr>
          <p:cNvSpPr/>
          <p:nvPr/>
        </p:nvSpPr>
        <p:spPr>
          <a:xfrm>
            <a:off x="1882702" y="2093822"/>
            <a:ext cx="5558958" cy="564326"/>
          </a:xfrm>
          <a:prstGeom prst="roundRect">
            <a:avLst>
              <a:gd name="adj" fmla="val 19873"/>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1440" rtlCol="0" anchor="ctr"/>
          <a:lstStyle/>
          <a:p>
            <a:r>
              <a:rPr lang="fr-FR" sz="1500" dirty="0">
                <a:solidFill>
                  <a:schemeClr val="tx1"/>
                </a:solidFill>
                <a:latin typeface="Arial" panose="020B0604020202020204" pitchFamily="34" charset="0"/>
                <a:cs typeface="Arial" panose="020B0604020202020204" pitchFamily="34" charset="0"/>
              </a:rPr>
              <a:t>Pourquoi ça soulève des questions d’intégrité intellectuelle ?</a:t>
            </a:r>
          </a:p>
        </p:txBody>
      </p:sp>
      <p:sp>
        <p:nvSpPr>
          <p:cNvPr id="7" name="Rectangle: Rounded Corners 6">
            <a:extLst>
              <a:ext uri="{FF2B5EF4-FFF2-40B4-BE49-F238E27FC236}">
                <a16:creationId xmlns:a16="http://schemas.microsoft.com/office/drawing/2014/main" id="{69426F24-5475-1506-3585-1A4007499BC5}"/>
              </a:ext>
            </a:extLst>
          </p:cNvPr>
          <p:cNvSpPr/>
          <p:nvPr/>
        </p:nvSpPr>
        <p:spPr>
          <a:xfrm>
            <a:off x="6318115" y="3084422"/>
            <a:ext cx="3892045" cy="546172"/>
          </a:xfrm>
          <a:prstGeom prst="roundRect">
            <a:avLst>
              <a:gd name="adj" fmla="val 1971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fr-FR" sz="1500" dirty="0">
                <a:solidFill>
                  <a:schemeClr val="tx1"/>
                </a:solidFill>
                <a:latin typeface="Arial" panose="020B0604020202020204" pitchFamily="34" charset="0"/>
                <a:cs typeface="Arial" panose="020B0604020202020204" pitchFamily="34" charset="0"/>
              </a:rPr>
              <a:t>Jusqu’où peut-on s’en servir sans tricher ?</a:t>
            </a:r>
          </a:p>
        </p:txBody>
      </p:sp>
      <p:pic>
        <p:nvPicPr>
          <p:cNvPr id="10" name="Graphic 9">
            <a:extLst>
              <a:ext uri="{FF2B5EF4-FFF2-40B4-BE49-F238E27FC236}">
                <a16:creationId xmlns:a16="http://schemas.microsoft.com/office/drawing/2014/main" id="{2E505B75-3574-29C7-2F66-0094013C423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911528" y="2818701"/>
            <a:ext cx="1674069" cy="1434915"/>
          </a:xfrm>
          <a:prstGeom prst="rect">
            <a:avLst/>
          </a:prstGeom>
        </p:spPr>
      </p:pic>
      <p:pic>
        <p:nvPicPr>
          <p:cNvPr id="20" name="Graphic 19">
            <a:extLst>
              <a:ext uri="{FF2B5EF4-FFF2-40B4-BE49-F238E27FC236}">
                <a16:creationId xmlns:a16="http://schemas.microsoft.com/office/drawing/2014/main" id="{02CC319F-D018-3635-7162-BB574698F2F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497891" y="1977164"/>
            <a:ext cx="1619916" cy="1388499"/>
          </a:xfrm>
          <a:prstGeom prst="rect">
            <a:avLst/>
          </a:prstGeom>
        </p:spPr>
      </p:pic>
      <p:grpSp>
        <p:nvGrpSpPr>
          <p:cNvPr id="2" name="Group 1">
            <a:extLst>
              <a:ext uri="{FF2B5EF4-FFF2-40B4-BE49-F238E27FC236}">
                <a16:creationId xmlns:a16="http://schemas.microsoft.com/office/drawing/2014/main" id="{A85607C9-BB82-3AA9-F627-43E0807EEDF7}"/>
              </a:ext>
            </a:extLst>
          </p:cNvPr>
          <p:cNvGrpSpPr/>
          <p:nvPr/>
        </p:nvGrpSpPr>
        <p:grpSpPr>
          <a:xfrm>
            <a:off x="9765142" y="-470"/>
            <a:ext cx="2829156" cy="6858000"/>
            <a:chOff x="9741975" y="0"/>
            <a:chExt cx="2829156" cy="6858000"/>
          </a:xfrm>
        </p:grpSpPr>
        <p:sp>
          <p:nvSpPr>
            <p:cNvPr id="3" name="Right Triangle 2">
              <a:extLst>
                <a:ext uri="{FF2B5EF4-FFF2-40B4-BE49-F238E27FC236}">
                  <a16:creationId xmlns:a16="http://schemas.microsoft.com/office/drawing/2014/main" id="{7E4B8B85-5575-6230-9518-8C6D119E8A08}"/>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5A08ED70-05E0-7F92-54B7-A42D0A07320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flipH="1">
              <a:off x="9741975" y="4259303"/>
              <a:ext cx="2829156" cy="2424989"/>
            </a:xfrm>
            <a:prstGeom prst="rect">
              <a:avLst/>
            </a:prstGeom>
          </p:spPr>
        </p:pic>
      </p:grpSp>
    </p:spTree>
    <p:extLst>
      <p:ext uri="{BB962C8B-B14F-4D97-AF65-F5344CB8AC3E}">
        <p14:creationId xmlns:p14="http://schemas.microsoft.com/office/powerpoint/2010/main" val="319325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63" presetClass="path" presetSubtype="0" accel="50000" decel="50000" fill="hold" nodeType="withEffect">
                                  <p:stCondLst>
                                    <p:cond delay="0"/>
                                  </p:stCondLst>
                                  <p:childTnLst>
                                    <p:animMotion origin="layout" path="M -1.66667E-6 -1.85185E-6 L 0.04401 -1.85185E-6 " pathEditMode="relative" rAng="0" ptsTypes="AA">
                                      <p:cBhvr>
                                        <p:cTn id="9" dur="1000" spd="-100000" fill="hold"/>
                                        <p:tgtEl>
                                          <p:spTgt spid="20"/>
                                        </p:tgtEl>
                                        <p:attrNameLst>
                                          <p:attrName>ppt_x</p:attrName>
                                          <p:attrName>ppt_y</p:attrName>
                                        </p:attrNameLst>
                                      </p:cBhvr>
                                      <p:rCtr x="2201" y="0"/>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35" presetClass="path" presetSubtype="0" accel="50000" decel="50000" fill="hold" grpId="1" nodeType="withEffect">
                                  <p:stCondLst>
                                    <p:cond delay="0"/>
                                  </p:stCondLst>
                                  <p:childTnLst>
                                    <p:animMotion origin="layout" path="M 2.08333E-6 3.7037E-6 L -0.07669 3.7037E-6 " pathEditMode="relative" rAng="0" ptsTypes="AA">
                                      <p:cBhvr>
                                        <p:cTn id="14" dur="1000" spd="-100000" fill="hold"/>
                                        <p:tgtEl>
                                          <p:spTgt spid="4"/>
                                        </p:tgtEl>
                                        <p:attrNameLst>
                                          <p:attrName>ppt_x</p:attrName>
                                          <p:attrName>ppt_y</p:attrName>
                                        </p:attrNameLst>
                                      </p:cBhvr>
                                      <p:rCtr x="-3841" y="0"/>
                                    </p:animMotion>
                                  </p:childTnLst>
                                </p:cTn>
                              </p:par>
                              <p:par>
                                <p:cTn id="15" presetID="10" presetClass="entr" presetSubtype="0" fill="hold" nodeType="with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par>
                                <p:cTn id="18" presetID="35" presetClass="path" presetSubtype="0" accel="50000" decel="50000" fill="hold" nodeType="withEffect">
                                  <p:stCondLst>
                                    <p:cond delay="1000"/>
                                  </p:stCondLst>
                                  <p:childTnLst>
                                    <p:animMotion origin="layout" path="M -4.16667E-7 7.40741E-7 L -0.05039 7.40741E-7 " pathEditMode="relative" rAng="0" ptsTypes="AA">
                                      <p:cBhvr>
                                        <p:cTn id="19" dur="1000" spd="-100000" fill="hold"/>
                                        <p:tgtEl>
                                          <p:spTgt spid="10"/>
                                        </p:tgtEl>
                                        <p:attrNameLst>
                                          <p:attrName>ppt_x</p:attrName>
                                          <p:attrName>ppt_y</p:attrName>
                                        </p:attrNameLst>
                                      </p:cBhvr>
                                      <p:rCtr x="-2526" y="0"/>
                                    </p:animMotion>
                                  </p:childTnLst>
                                </p:cTn>
                              </p:par>
                              <p:par>
                                <p:cTn id="20" presetID="10"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par>
                                <p:cTn id="23" presetID="63" presetClass="path" presetSubtype="0" accel="50000" decel="50000" fill="hold" grpId="1" nodeType="withEffect">
                                  <p:stCondLst>
                                    <p:cond delay="1000"/>
                                  </p:stCondLst>
                                  <p:childTnLst>
                                    <p:animMotion origin="layout" path="M -3.125E-6 -3.33333E-6 L 0.05013 -3.33333E-6 " pathEditMode="relative" rAng="0" ptsTypes="AA">
                                      <p:cBhvr>
                                        <p:cTn id="24" dur="1000" spd="-100000" fill="hold"/>
                                        <p:tgtEl>
                                          <p:spTgt spid="7"/>
                                        </p:tgtEl>
                                        <p:attrNameLst>
                                          <p:attrName>ppt_x</p:attrName>
                                          <p:attrName>ppt_y</p:attrName>
                                        </p:attrNameLst>
                                      </p:cBhvr>
                                      <p:rCtr x="2500" y="0"/>
                                    </p:animMotion>
                                  </p:childTnLst>
                                </p:cTn>
                              </p:par>
                            </p:childTnLst>
                          </p:cTn>
                        </p:par>
                        <p:par>
                          <p:cTn id="25" fill="hold">
                            <p:stCondLst>
                              <p:cond delay="2000"/>
                            </p:stCondLst>
                            <p:childTnLst>
                              <p:par>
                                <p:cTn id="26" presetID="12" presetClass="entr" presetSubtype="2" repeatCount="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1000"/>
                                        <p:tgtEl>
                                          <p:spTgt spid="2"/>
                                        </p:tgtEl>
                                        <p:attrNameLst>
                                          <p:attrName>ppt_x</p:attrName>
                                        </p:attrNameLst>
                                      </p:cBhvr>
                                      <p:tavLst>
                                        <p:tav tm="0">
                                          <p:val>
                                            <p:strVal val="#ppt_x+#ppt_w*1.125000"/>
                                          </p:val>
                                        </p:tav>
                                        <p:tav tm="100000">
                                          <p:val>
                                            <p:strVal val="#ppt_x"/>
                                          </p:val>
                                        </p:tav>
                                      </p:tavLst>
                                    </p:anim>
                                    <p:animEffect transition="in" filter="wipe(left)">
                                      <p:cBhvr>
                                        <p:cTn id="2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1D04535D-5F54-C04A-A472-3CBA3EDA2C16}"/>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0F81F88A-690A-1D06-4C00-911856CA1E95}"/>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2" name="Oval 71">
            <a:extLst>
              <a:ext uri="{FF2B5EF4-FFF2-40B4-BE49-F238E27FC236}">
                <a16:creationId xmlns:a16="http://schemas.microsoft.com/office/drawing/2014/main" id="{AF98D4CE-0767-B818-C229-AD84DDD433C9}"/>
              </a:ext>
            </a:extLst>
          </p:cNvPr>
          <p:cNvSpPr/>
          <p:nvPr/>
        </p:nvSpPr>
        <p:spPr>
          <a:xfrm>
            <a:off x="9254645" y="2273248"/>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FD6DF9F-5E78-33F6-DCD5-98C141571682}"/>
              </a:ext>
            </a:extLst>
          </p:cNvPr>
          <p:cNvSpPr/>
          <p:nvPr/>
        </p:nvSpPr>
        <p:spPr>
          <a:xfrm>
            <a:off x="6425433" y="3498722"/>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7C8FE4AD-7564-4EA6-345F-A396975221EB}"/>
              </a:ext>
            </a:extLst>
          </p:cNvPr>
          <p:cNvSpPr/>
          <p:nvPr/>
        </p:nvSpPr>
        <p:spPr>
          <a:xfrm>
            <a:off x="3489387" y="2263772"/>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52C559F6-15DF-7C06-BA0A-7180038726C6}"/>
              </a:ext>
            </a:extLst>
          </p:cNvPr>
          <p:cNvSpPr/>
          <p:nvPr/>
        </p:nvSpPr>
        <p:spPr>
          <a:xfrm>
            <a:off x="561677" y="3501253"/>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80A434D-3BB0-3DA5-17F2-1F9C450B906A}"/>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commençait par une histoire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0A2A26A1-667B-A0A6-14A3-9C8BBB260CD8}"/>
              </a:ext>
            </a:extLst>
          </p:cNvPr>
          <p:cNvSpPr txBox="1"/>
          <p:nvPr/>
        </p:nvSpPr>
        <p:spPr>
          <a:xfrm>
            <a:off x="-1" y="1308050"/>
            <a:ext cx="12192000" cy="846386"/>
          </a:xfrm>
          <a:prstGeom prst="rect">
            <a:avLst/>
          </a:prstGeom>
          <a:noFill/>
        </p:spPr>
        <p:txBody>
          <a:bodyPr wrap="square" lIns="914400" tIns="0" rIns="1828800" bIns="228600" rtlCol="0">
            <a:spAutoFit/>
          </a:bodyPr>
          <a:lstStyle/>
          <a:p>
            <a:r>
              <a:rPr lang="fr-FR" sz="2000">
                <a:solidFill>
                  <a:schemeClr val="bg1"/>
                </a:solidFill>
                <a:latin typeface="Arial" panose="020B0604020202020204" pitchFamily="34" charset="0"/>
                <a:cs typeface="Arial" panose="020B0604020202020204" pitchFamily="34" charset="0"/>
              </a:rPr>
              <a:t>Intéressons-nous à cette personne étudiante et à son utilisation du numérique dans son projet d’études… </a:t>
            </a:r>
          </a:p>
        </p:txBody>
      </p:sp>
      <p:pic>
        <p:nvPicPr>
          <p:cNvPr id="48" name="Graphic 47">
            <a:extLst>
              <a:ext uri="{FF2B5EF4-FFF2-40B4-BE49-F238E27FC236}">
                <a16:creationId xmlns:a16="http://schemas.microsoft.com/office/drawing/2014/main" id="{C15C9B7D-7D04-4AD4-9D32-A3FAF6987B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00365" y="2154436"/>
            <a:ext cx="2829212" cy="2829212"/>
          </a:xfrm>
          <a:prstGeom prst="rect">
            <a:avLst/>
          </a:prstGeom>
        </p:spPr>
      </p:pic>
      <p:pic>
        <p:nvPicPr>
          <p:cNvPr id="52" name="Graphic 51">
            <a:extLst>
              <a:ext uri="{FF2B5EF4-FFF2-40B4-BE49-F238E27FC236}">
                <a16:creationId xmlns:a16="http://schemas.microsoft.com/office/drawing/2014/main" id="{AB61C475-9C60-40AD-5BB0-6F28748BF8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1547" y="3390684"/>
            <a:ext cx="2829212" cy="2829212"/>
          </a:xfrm>
          <a:prstGeom prst="rect">
            <a:avLst/>
          </a:prstGeom>
        </p:spPr>
      </p:pic>
      <p:pic>
        <p:nvPicPr>
          <p:cNvPr id="58" name="Graphic 57">
            <a:extLst>
              <a:ext uri="{FF2B5EF4-FFF2-40B4-BE49-F238E27FC236}">
                <a16:creationId xmlns:a16="http://schemas.microsoft.com/office/drawing/2014/main" id="{E069C731-9F8E-A9AA-A90A-6C2E6C0262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48395" y="2154436"/>
            <a:ext cx="2829212" cy="2829212"/>
          </a:xfrm>
          <a:prstGeom prst="rect">
            <a:avLst/>
          </a:prstGeom>
        </p:spPr>
      </p:pic>
      <p:pic>
        <p:nvPicPr>
          <p:cNvPr id="62" name="Graphic 61">
            <a:extLst>
              <a:ext uri="{FF2B5EF4-FFF2-40B4-BE49-F238E27FC236}">
                <a16:creationId xmlns:a16="http://schemas.microsoft.com/office/drawing/2014/main" id="{4248AB27-4C98-DDA8-CFA8-1262F6A8112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19183" y="3390684"/>
            <a:ext cx="2829212" cy="2829212"/>
          </a:xfrm>
          <a:prstGeom prst="rect">
            <a:avLst/>
          </a:prstGeom>
        </p:spPr>
      </p:pic>
      <p:sp>
        <p:nvSpPr>
          <p:cNvPr id="65" name="TextBox 64">
            <a:extLst>
              <a:ext uri="{FF2B5EF4-FFF2-40B4-BE49-F238E27FC236}">
                <a16:creationId xmlns:a16="http://schemas.microsoft.com/office/drawing/2014/main" id="{2BF54B9A-A1D7-7DCE-F0FE-A2ABC74266E3}"/>
              </a:ext>
            </a:extLst>
          </p:cNvPr>
          <p:cNvSpPr txBox="1"/>
          <p:nvPr/>
        </p:nvSpPr>
        <p:spPr>
          <a:xfrm>
            <a:off x="481547" y="2582614"/>
            <a:ext cx="2829212" cy="846386"/>
          </a:xfrm>
          <a:prstGeom prst="rect">
            <a:avLst/>
          </a:prstGeom>
          <a:noFill/>
        </p:spPr>
        <p:txBody>
          <a:bodyPr wrap="square" lIns="228600" tIns="0" rIns="228600" bIns="228600" rtlCol="0">
            <a:spAutoFit/>
          </a:bodyPr>
          <a:lstStyle/>
          <a:p>
            <a:pPr algn="ctr"/>
            <a:r>
              <a:rPr lang="fr-FR" sz="2000" b="1">
                <a:solidFill>
                  <a:schemeClr val="bg1"/>
                </a:solidFill>
              </a:rPr>
              <a:t>Jasmine</a:t>
            </a:r>
          </a:p>
          <a:p>
            <a:pPr algn="ctr"/>
            <a:r>
              <a:rPr lang="fr-FR" sz="2000">
                <a:solidFill>
                  <a:schemeClr val="bg1"/>
                </a:solidFill>
              </a:rPr>
              <a:t>Soins infirmiers</a:t>
            </a:r>
          </a:p>
        </p:txBody>
      </p:sp>
      <p:sp>
        <p:nvSpPr>
          <p:cNvPr id="66" name="TextBox 65">
            <a:extLst>
              <a:ext uri="{FF2B5EF4-FFF2-40B4-BE49-F238E27FC236}">
                <a16:creationId xmlns:a16="http://schemas.microsoft.com/office/drawing/2014/main" id="{E84719AD-8F77-F200-621B-F89757FC7CCE}"/>
              </a:ext>
            </a:extLst>
          </p:cNvPr>
          <p:cNvSpPr txBox="1"/>
          <p:nvPr/>
        </p:nvSpPr>
        <p:spPr>
          <a:xfrm>
            <a:off x="6274380" y="2544298"/>
            <a:ext cx="2829212" cy="846386"/>
          </a:xfrm>
          <a:prstGeom prst="rect">
            <a:avLst/>
          </a:prstGeom>
          <a:noFill/>
        </p:spPr>
        <p:txBody>
          <a:bodyPr wrap="square" lIns="228600" tIns="0" rIns="228600" bIns="228600" rtlCol="0">
            <a:spAutoFit/>
          </a:bodyPr>
          <a:lstStyle/>
          <a:p>
            <a:pPr algn="ctr"/>
            <a:r>
              <a:rPr lang="fr-FR" sz="2000" b="1">
                <a:solidFill>
                  <a:schemeClr val="bg1"/>
                </a:solidFill>
              </a:rPr>
              <a:t>Miguel</a:t>
            </a:r>
          </a:p>
          <a:p>
            <a:pPr algn="ctr"/>
            <a:r>
              <a:rPr lang="fr-FR" sz="2000">
                <a:solidFill>
                  <a:schemeClr val="bg1"/>
                </a:solidFill>
              </a:rPr>
              <a:t>Sciences humaines </a:t>
            </a:r>
          </a:p>
        </p:txBody>
      </p:sp>
      <p:sp>
        <p:nvSpPr>
          <p:cNvPr id="67" name="TextBox 66">
            <a:extLst>
              <a:ext uri="{FF2B5EF4-FFF2-40B4-BE49-F238E27FC236}">
                <a16:creationId xmlns:a16="http://schemas.microsoft.com/office/drawing/2014/main" id="{2C0A4C72-F4B8-BBFB-9CAE-BF3D909252E8}"/>
              </a:ext>
            </a:extLst>
          </p:cNvPr>
          <p:cNvSpPr txBox="1"/>
          <p:nvPr/>
        </p:nvSpPr>
        <p:spPr>
          <a:xfrm>
            <a:off x="3400365" y="4983648"/>
            <a:ext cx="2829212" cy="846386"/>
          </a:xfrm>
          <a:prstGeom prst="rect">
            <a:avLst/>
          </a:prstGeom>
          <a:noFill/>
        </p:spPr>
        <p:txBody>
          <a:bodyPr wrap="square" lIns="228600" tIns="228600" rIns="228600" bIns="0" rtlCol="0">
            <a:spAutoFit/>
          </a:bodyPr>
          <a:lstStyle/>
          <a:p>
            <a:pPr algn="ctr"/>
            <a:r>
              <a:rPr lang="fr-FR" sz="2000" b="1">
                <a:solidFill>
                  <a:schemeClr val="bg1"/>
                </a:solidFill>
              </a:rPr>
              <a:t>Anaïs</a:t>
            </a:r>
          </a:p>
          <a:p>
            <a:pPr algn="ctr"/>
            <a:r>
              <a:rPr lang="fr-FR" sz="2000">
                <a:solidFill>
                  <a:schemeClr val="bg1"/>
                </a:solidFill>
              </a:rPr>
              <a:t>Cinéma</a:t>
            </a:r>
          </a:p>
        </p:txBody>
      </p:sp>
      <p:sp>
        <p:nvSpPr>
          <p:cNvPr id="68" name="TextBox 67">
            <a:extLst>
              <a:ext uri="{FF2B5EF4-FFF2-40B4-BE49-F238E27FC236}">
                <a16:creationId xmlns:a16="http://schemas.microsoft.com/office/drawing/2014/main" id="{7AA6D926-8C1D-6768-0250-4EC2882594DA}"/>
              </a:ext>
            </a:extLst>
          </p:cNvPr>
          <p:cNvSpPr txBox="1"/>
          <p:nvPr/>
        </p:nvSpPr>
        <p:spPr>
          <a:xfrm>
            <a:off x="9193198" y="4983648"/>
            <a:ext cx="2829212" cy="846386"/>
          </a:xfrm>
          <a:prstGeom prst="rect">
            <a:avLst/>
          </a:prstGeom>
          <a:noFill/>
        </p:spPr>
        <p:txBody>
          <a:bodyPr wrap="square" lIns="228600" tIns="228600" rIns="228600" bIns="0" rtlCol="0">
            <a:spAutoFit/>
          </a:bodyPr>
          <a:lstStyle/>
          <a:p>
            <a:pPr algn="ctr"/>
            <a:r>
              <a:rPr lang="fr-FR" sz="2000" b="1">
                <a:solidFill>
                  <a:schemeClr val="bg1"/>
                </a:solidFill>
              </a:rPr>
              <a:t>Alex</a:t>
            </a:r>
          </a:p>
          <a:p>
            <a:pPr algn="ctr"/>
            <a:r>
              <a:rPr lang="fr-FR" sz="2000">
                <a:solidFill>
                  <a:schemeClr val="bg1"/>
                </a:solidFill>
              </a:rPr>
              <a:t>Administration</a:t>
            </a:r>
          </a:p>
        </p:txBody>
      </p:sp>
    </p:spTree>
    <p:extLst>
      <p:ext uri="{BB962C8B-B14F-4D97-AF65-F5344CB8AC3E}">
        <p14:creationId xmlns:p14="http://schemas.microsoft.com/office/powerpoint/2010/main" val="39357235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500"/>
                                        <p:tgtEl>
                                          <p:spTgt spid="65"/>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500"/>
                                        <p:tgtEl>
                                          <p:spTgt spid="67"/>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fade">
                                      <p:cBhvr>
                                        <p:cTn id="36" dur="500"/>
                                        <p:tgtEl>
                                          <p:spTgt spid="66"/>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fade">
                                      <p:cBhvr>
                                        <p:cTn id="40" dur="500"/>
                                        <p:tgtEl>
                                          <p:spTgt spid="62"/>
                                        </p:tgtEl>
                                      </p:cBhvr>
                                    </p:animEffect>
                                  </p:childTnLst>
                                </p:cTn>
                              </p:par>
                            </p:childTnLst>
                          </p:cTn>
                        </p:par>
                        <p:par>
                          <p:cTn id="41" fill="hold">
                            <p:stCondLst>
                              <p:cond delay="4500"/>
                            </p:stCondLst>
                            <p:childTnLst>
                              <p:par>
                                <p:cTn id="42" presetID="10" presetClass="entr" presetSubtype="0" fill="hold" grpId="0" nodeType="after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fade">
                                      <p:cBhvr>
                                        <p:cTn id="44" dur="500"/>
                                        <p:tgtEl>
                                          <p:spTgt spid="68"/>
                                        </p:tgtEl>
                                      </p:cBhvr>
                                    </p:animEffect>
                                  </p:childTnLst>
                                </p:cTn>
                              </p:par>
                            </p:childTnLst>
                          </p:cTn>
                        </p:par>
                        <p:par>
                          <p:cTn id="45" fill="hold">
                            <p:stCondLst>
                              <p:cond delay="5000"/>
                            </p:stCondLst>
                            <p:childTnLst>
                              <p:par>
                                <p:cTn id="46" presetID="10" presetClass="entr" presetSubtype="0" fill="hold" nodeType="after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fade">
                                      <p:cBhvr>
                                        <p:cTn id="4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1" grpId="0" animBg="1"/>
      <p:bldP spid="70" grpId="0" animBg="1"/>
      <p:bldP spid="69" grpId="0" animBg="1"/>
      <p:bldP spid="65" grpId="0"/>
      <p:bldP spid="66" grpId="0"/>
      <p:bldP spid="67" grpId="0"/>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2C18C9C5-148E-6FA3-0909-B9CCA230961D}"/>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4B7C6348-276D-A428-E1E6-B4CA82549D97}"/>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10" name="Rectangle: Rounded Corners 9">
            <a:extLst>
              <a:ext uri="{FF2B5EF4-FFF2-40B4-BE49-F238E27FC236}">
                <a16:creationId xmlns:a16="http://schemas.microsoft.com/office/drawing/2014/main" id="{7D7B8C10-1CC4-3398-AA98-9A3EB78A93E1}"/>
              </a:ext>
            </a:extLst>
          </p:cNvPr>
          <p:cNvSpPr/>
          <p:nvPr/>
        </p:nvSpPr>
        <p:spPr>
          <a:xfrm>
            <a:off x="7326236" y="5494462"/>
            <a:ext cx="4551235"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Pourquoi ?</a:t>
            </a:r>
          </a:p>
        </p:txBody>
      </p:sp>
      <p:sp>
        <p:nvSpPr>
          <p:cNvPr id="6" name="Rectangle: Rounded Corners 5">
            <a:extLst>
              <a:ext uri="{FF2B5EF4-FFF2-40B4-BE49-F238E27FC236}">
                <a16:creationId xmlns:a16="http://schemas.microsoft.com/office/drawing/2014/main" id="{4228914C-7190-37D5-9036-F2C979886FAC}"/>
              </a:ext>
            </a:extLst>
          </p:cNvPr>
          <p:cNvSpPr/>
          <p:nvPr/>
        </p:nvSpPr>
        <p:spPr>
          <a:xfrm>
            <a:off x="5430189" y="1899152"/>
            <a:ext cx="3746602"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Pourquoi ou pourquoi pas ?</a:t>
            </a:r>
          </a:p>
        </p:txBody>
      </p:sp>
      <p:sp>
        <p:nvSpPr>
          <p:cNvPr id="3" name="Rectangle: Rounded Corners 2">
            <a:extLst>
              <a:ext uri="{FF2B5EF4-FFF2-40B4-BE49-F238E27FC236}">
                <a16:creationId xmlns:a16="http://schemas.microsoft.com/office/drawing/2014/main" id="{14986DCB-3AB3-4CB7-23EC-71FFC9B18487}"/>
              </a:ext>
            </a:extLst>
          </p:cNvPr>
          <p:cNvSpPr/>
          <p:nvPr/>
        </p:nvSpPr>
        <p:spPr>
          <a:xfrm>
            <a:off x="449117" y="2289211"/>
            <a:ext cx="3446207"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Si oui, laquelle ? </a:t>
            </a:r>
          </a:p>
        </p:txBody>
      </p:sp>
      <p:cxnSp>
        <p:nvCxnSpPr>
          <p:cNvPr id="11" name="Straight Connector 10">
            <a:extLst>
              <a:ext uri="{FF2B5EF4-FFF2-40B4-BE49-F238E27FC236}">
                <a16:creationId xmlns:a16="http://schemas.microsoft.com/office/drawing/2014/main" id="{64F4B6E5-B716-CFB7-A348-314BA3DB4DE7}"/>
              </a:ext>
            </a:extLst>
          </p:cNvPr>
          <p:cNvCxnSpPr>
            <a:cxnSpLocks/>
          </p:cNvCxnSpPr>
          <p:nvPr/>
        </p:nvCxnSpPr>
        <p:spPr>
          <a:xfrm>
            <a:off x="2577114" y="3966499"/>
            <a:ext cx="1828800" cy="0"/>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A791159-E41B-0D56-FE51-8AA70BF21842}"/>
              </a:ext>
            </a:extLst>
          </p:cNvPr>
          <p:cNvCxnSpPr>
            <a:cxnSpLocks/>
          </p:cNvCxnSpPr>
          <p:nvPr/>
        </p:nvCxnSpPr>
        <p:spPr>
          <a:xfrm>
            <a:off x="5168787" y="3954016"/>
            <a:ext cx="1828800" cy="0"/>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5FF0435-C782-A6A5-41F6-90DF15DAB1A1}"/>
              </a:ext>
            </a:extLst>
          </p:cNvPr>
          <p:cNvCxnSpPr>
            <a:cxnSpLocks/>
          </p:cNvCxnSpPr>
          <p:nvPr/>
        </p:nvCxnSpPr>
        <p:spPr>
          <a:xfrm>
            <a:off x="7698979" y="3957023"/>
            <a:ext cx="1828800" cy="0"/>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9F52D84-36E4-0266-8FD2-D326B111E89C}"/>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 name="Oval 4">
            <a:extLst>
              <a:ext uri="{FF2B5EF4-FFF2-40B4-BE49-F238E27FC236}">
                <a16:creationId xmlns:a16="http://schemas.microsoft.com/office/drawing/2014/main" id="{A663ED90-40DA-219E-62A3-22A2928D2E5E}"/>
              </a:ext>
            </a:extLst>
          </p:cNvPr>
          <p:cNvSpPr/>
          <p:nvPr/>
        </p:nvSpPr>
        <p:spPr>
          <a:xfrm>
            <a:off x="1715021" y="35092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1</a:t>
            </a:r>
          </a:p>
        </p:txBody>
      </p:sp>
      <p:sp>
        <p:nvSpPr>
          <p:cNvPr id="7" name="Oval 6">
            <a:extLst>
              <a:ext uri="{FF2B5EF4-FFF2-40B4-BE49-F238E27FC236}">
                <a16:creationId xmlns:a16="http://schemas.microsoft.com/office/drawing/2014/main" id="{139ADBEB-14A0-789C-AB98-B9E6DB09049A}"/>
              </a:ext>
            </a:extLst>
          </p:cNvPr>
          <p:cNvSpPr/>
          <p:nvPr/>
        </p:nvSpPr>
        <p:spPr>
          <a:xfrm>
            <a:off x="4295760" y="35092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8" name="Oval 7">
            <a:extLst>
              <a:ext uri="{FF2B5EF4-FFF2-40B4-BE49-F238E27FC236}">
                <a16:creationId xmlns:a16="http://schemas.microsoft.com/office/drawing/2014/main" id="{85DD96B8-0786-A4C3-50D0-409304BAAB45}"/>
              </a:ext>
            </a:extLst>
          </p:cNvPr>
          <p:cNvSpPr/>
          <p:nvPr/>
        </p:nvSpPr>
        <p:spPr>
          <a:xfrm>
            <a:off x="6846290" y="35092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sp>
        <p:nvSpPr>
          <p:cNvPr id="9" name="Oval 8">
            <a:extLst>
              <a:ext uri="{FF2B5EF4-FFF2-40B4-BE49-F238E27FC236}">
                <a16:creationId xmlns:a16="http://schemas.microsoft.com/office/drawing/2014/main" id="{6236B9D3-3ABF-2C23-1867-D3AF7612EB8E}"/>
              </a:ext>
            </a:extLst>
          </p:cNvPr>
          <p:cNvSpPr/>
          <p:nvPr/>
        </p:nvSpPr>
        <p:spPr>
          <a:xfrm>
            <a:off x="9418688" y="35092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4</a:t>
            </a:r>
          </a:p>
        </p:txBody>
      </p:sp>
      <p:cxnSp>
        <p:nvCxnSpPr>
          <p:cNvPr id="14" name="Straight Connector 13">
            <a:extLst>
              <a:ext uri="{FF2B5EF4-FFF2-40B4-BE49-F238E27FC236}">
                <a16:creationId xmlns:a16="http://schemas.microsoft.com/office/drawing/2014/main" id="{BFB03B7F-9244-DF19-F937-03C0CD2036AE}"/>
              </a:ext>
            </a:extLst>
          </p:cNvPr>
          <p:cNvCxnSpPr>
            <a:cxnSpLocks/>
          </p:cNvCxnSpPr>
          <p:nvPr/>
        </p:nvCxnSpPr>
        <p:spPr>
          <a:xfrm>
            <a:off x="2553424" y="3964768"/>
            <a:ext cx="18288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000F08C-7268-3E4B-2553-A4ED304452BD}"/>
              </a:ext>
            </a:extLst>
          </p:cNvPr>
          <p:cNvCxnSpPr>
            <a:cxnSpLocks/>
          </p:cNvCxnSpPr>
          <p:nvPr/>
        </p:nvCxnSpPr>
        <p:spPr>
          <a:xfrm>
            <a:off x="5145097" y="3957023"/>
            <a:ext cx="18288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D64B046-7CCE-7ACB-F4D2-85FDEF77AB3F}"/>
              </a:ext>
            </a:extLst>
          </p:cNvPr>
          <p:cNvCxnSpPr>
            <a:cxnSpLocks/>
          </p:cNvCxnSpPr>
          <p:nvPr/>
        </p:nvCxnSpPr>
        <p:spPr>
          <a:xfrm>
            <a:off x="7675289" y="3955292"/>
            <a:ext cx="18288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8" name="Rectangle: Rounded Corners 17">
            <a:extLst>
              <a:ext uri="{FF2B5EF4-FFF2-40B4-BE49-F238E27FC236}">
                <a16:creationId xmlns:a16="http://schemas.microsoft.com/office/drawing/2014/main" id="{9B112EFE-D246-1DD6-4027-2DACD5129C96}"/>
              </a:ext>
            </a:extLst>
          </p:cNvPr>
          <p:cNvSpPr/>
          <p:nvPr/>
        </p:nvSpPr>
        <p:spPr>
          <a:xfrm>
            <a:off x="449117" y="1500219"/>
            <a:ext cx="3446207" cy="1308050"/>
          </a:xfrm>
          <a:prstGeom prst="roundRect">
            <a:avLst>
              <a:gd name="adj" fmla="val 9286"/>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Est-ce que cette personne utilise une IA dans cette situation ?</a:t>
            </a:r>
          </a:p>
        </p:txBody>
      </p:sp>
      <p:sp>
        <p:nvSpPr>
          <p:cNvPr id="19" name="Rectangle: Rounded Corners 18">
            <a:extLst>
              <a:ext uri="{FF2B5EF4-FFF2-40B4-BE49-F238E27FC236}">
                <a16:creationId xmlns:a16="http://schemas.microsoft.com/office/drawing/2014/main" id="{A45731D7-5372-C29F-2C49-37C576CE988E}"/>
              </a:ext>
            </a:extLst>
          </p:cNvPr>
          <p:cNvSpPr/>
          <p:nvPr/>
        </p:nvSpPr>
        <p:spPr>
          <a:xfrm>
            <a:off x="2651784" y="4704659"/>
            <a:ext cx="4202349" cy="1475831"/>
          </a:xfrm>
          <a:prstGeom prst="roundRect">
            <a:avLst>
              <a:gd name="adj" fmla="val 13612"/>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Pourquoi, selon vous, la personne a-t-elle choisi d’utiliser un agent conversationnel ?</a:t>
            </a:r>
          </a:p>
        </p:txBody>
      </p:sp>
      <p:sp>
        <p:nvSpPr>
          <p:cNvPr id="20" name="Rectangle: Rounded Corners 19">
            <a:extLst>
              <a:ext uri="{FF2B5EF4-FFF2-40B4-BE49-F238E27FC236}">
                <a16:creationId xmlns:a16="http://schemas.microsoft.com/office/drawing/2014/main" id="{F215FB3C-B0EE-8A16-684E-11EFF5CFF39D}"/>
              </a:ext>
            </a:extLst>
          </p:cNvPr>
          <p:cNvSpPr/>
          <p:nvPr/>
        </p:nvSpPr>
        <p:spPr>
          <a:xfrm>
            <a:off x="5430189" y="1498489"/>
            <a:ext cx="3746602" cy="972337"/>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Est-ce que vous, vous l’auriez utilisé dans ce cas-là ? </a:t>
            </a:r>
          </a:p>
        </p:txBody>
      </p:sp>
      <p:sp>
        <p:nvSpPr>
          <p:cNvPr id="21" name="Rectangle: Rounded Corners 20">
            <a:extLst>
              <a:ext uri="{FF2B5EF4-FFF2-40B4-BE49-F238E27FC236}">
                <a16:creationId xmlns:a16="http://schemas.microsoft.com/office/drawing/2014/main" id="{B7B9C191-BFCB-D1C0-5A71-5190AE91AEB5}"/>
              </a:ext>
            </a:extLst>
          </p:cNvPr>
          <p:cNvSpPr/>
          <p:nvPr/>
        </p:nvSpPr>
        <p:spPr>
          <a:xfrm>
            <a:off x="7326237" y="4719495"/>
            <a:ext cx="4551235" cy="1294025"/>
          </a:xfrm>
          <a:prstGeom prst="roundRect">
            <a:avLst>
              <a:gd name="adj" fmla="val 13612"/>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Est-ce que ça peut poser un problème d’utiliser un agent conversationnel dans cette situation ? </a:t>
            </a:r>
            <a:endParaRPr lang="fr-FR" sz="2000" b="1" dirty="0">
              <a:solidFill>
                <a:schemeClr val="tx1"/>
              </a:solidFill>
              <a:latin typeface="Arial" panose="020B0604020202020204" pitchFamily="34" charset="0"/>
              <a:cs typeface="Arial" panose="020B0604020202020204" pitchFamily="34" charset="0"/>
            </a:endParaRPr>
          </a:p>
        </p:txBody>
      </p:sp>
      <p:pic>
        <p:nvPicPr>
          <p:cNvPr id="28" name="Graphic 27">
            <a:extLst>
              <a:ext uri="{FF2B5EF4-FFF2-40B4-BE49-F238E27FC236}">
                <a16:creationId xmlns:a16="http://schemas.microsoft.com/office/drawing/2014/main" id="{8BE9A533-42F1-DBE3-1523-6CAC2BBB64E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350762" y="4420238"/>
            <a:ext cx="3884795" cy="3329824"/>
          </a:xfrm>
          <a:prstGeom prst="rect">
            <a:avLst/>
          </a:prstGeom>
        </p:spPr>
      </p:pic>
      <p:pic>
        <p:nvPicPr>
          <p:cNvPr id="29" name="Graphic 28">
            <a:extLst>
              <a:ext uri="{FF2B5EF4-FFF2-40B4-BE49-F238E27FC236}">
                <a16:creationId xmlns:a16="http://schemas.microsoft.com/office/drawing/2014/main" id="{86DE971B-B98B-986D-6D05-D82672A201F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008599" y="1199232"/>
            <a:ext cx="3884793" cy="3329824"/>
          </a:xfrm>
          <a:prstGeom prst="rect">
            <a:avLst/>
          </a:prstGeom>
        </p:spPr>
      </p:pic>
    </p:spTree>
    <p:extLst>
      <p:ext uri="{BB962C8B-B14F-4D97-AF65-F5344CB8AC3E}">
        <p14:creationId xmlns:p14="http://schemas.microsoft.com/office/powerpoint/2010/main" val="6685562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par>
                                <p:cTn id="19" presetID="42" presetClass="path" presetSubtype="0" accel="50000" decel="50000" fill="hold" grpId="1" nodeType="withEffect">
                                  <p:stCondLst>
                                    <p:cond delay="500"/>
                                  </p:stCondLst>
                                  <p:childTnLst>
                                    <p:animMotion origin="layout" path="M -4.16667E-6 -1.11111E-6 L -4.16667E-6 0.06204 " pathEditMode="relative" rAng="0" ptsTypes="AA">
                                      <p:cBhvr>
                                        <p:cTn id="20" dur="1000" spd="-100000" fill="hold"/>
                                        <p:tgtEl>
                                          <p:spTgt spid="18"/>
                                        </p:tgtEl>
                                        <p:attrNameLst>
                                          <p:attrName>ppt_x</p:attrName>
                                          <p:attrName>ppt_y</p:attrName>
                                        </p:attrNameLst>
                                      </p:cBhvr>
                                      <p:rCtr x="0" y="3102"/>
                                    </p:animMotion>
                                  </p:childTnLst>
                                </p:cTn>
                              </p:par>
                              <p:par>
                                <p:cTn id="21" presetID="10" presetClass="entr" presetSubtype="0" fill="hold" grpId="0" nodeType="withEffect">
                                  <p:stCondLst>
                                    <p:cond delay="75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childTnLst>
                                </p:cTn>
                              </p:par>
                              <p:par>
                                <p:cTn id="24" presetID="64" presetClass="path" presetSubtype="0" accel="50000" decel="50000" fill="hold" grpId="1" nodeType="withEffect">
                                  <p:stCondLst>
                                    <p:cond delay="750"/>
                                  </p:stCondLst>
                                  <p:childTnLst>
                                    <p:animMotion origin="layout" path="M -3.75E-6 -2.96296E-6 L -3.75E-6 -0.05162 " pathEditMode="relative" rAng="0" ptsTypes="AA">
                                      <p:cBhvr>
                                        <p:cTn id="25" dur="1000" spd="-100000" fill="hold"/>
                                        <p:tgtEl>
                                          <p:spTgt spid="3"/>
                                        </p:tgtEl>
                                        <p:attrNameLst>
                                          <p:attrName>ppt_x</p:attrName>
                                          <p:attrName>ppt_y</p:attrName>
                                        </p:attrNameLst>
                                      </p:cBhvr>
                                      <p:rCtr x="0" y="-2593"/>
                                    </p:animMotion>
                                  </p:childTnLst>
                                </p:cTn>
                              </p:par>
                              <p:par>
                                <p:cTn id="26" presetID="22" presetClass="entr" presetSubtype="8" fill="hold" nodeType="withEffect">
                                  <p:stCondLst>
                                    <p:cond delay="50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nodeType="withEffect">
                                  <p:stCondLst>
                                    <p:cond delay="50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53" presetClass="entr" presetSubtype="16" fill="hold" grpId="0" nodeType="withEffect">
                                  <p:stCondLst>
                                    <p:cond delay="75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10" presetClass="entr" presetSubtype="0" fill="hold" grpId="1" nodeType="withEffect">
                                  <p:stCondLst>
                                    <p:cond delay="75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75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childTnLst>
                                </p:cTn>
                              </p:par>
                              <p:par>
                                <p:cTn id="43" presetID="64" presetClass="path" presetSubtype="0" accel="50000" decel="50000" fill="hold" grpId="1" nodeType="withEffect">
                                  <p:stCondLst>
                                    <p:cond delay="750"/>
                                  </p:stCondLst>
                                  <p:childTnLst>
                                    <p:animMotion origin="layout" path="M 4.58333E-6 1.48148E-6 L 4.58333E-6 -0.06042 " pathEditMode="relative" rAng="0" ptsTypes="AA">
                                      <p:cBhvr>
                                        <p:cTn id="44" dur="1000" spd="-100000" fill="hold"/>
                                        <p:tgtEl>
                                          <p:spTgt spid="19"/>
                                        </p:tgtEl>
                                        <p:attrNameLst>
                                          <p:attrName>ppt_x</p:attrName>
                                          <p:attrName>ppt_y</p:attrName>
                                        </p:attrNameLst>
                                      </p:cBhvr>
                                      <p:rCtr x="0" y="-3032"/>
                                    </p:animMotion>
                                  </p:childTnLst>
                                </p:cTn>
                              </p:par>
                              <p:par>
                                <p:cTn id="45" presetID="22" presetClass="entr" presetSubtype="8" fill="hold" nodeType="withEffect">
                                  <p:stCondLst>
                                    <p:cond delay="100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par>
                                <p:cTn id="48" presetID="22" presetClass="entr" presetSubtype="8" fill="hold" nodeType="withEffect">
                                  <p:stCondLst>
                                    <p:cond delay="100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par>
                                <p:cTn id="51" presetID="53" presetClass="entr" presetSubtype="16" fill="hold" grpId="0" nodeType="withEffect">
                                  <p:stCondLst>
                                    <p:cond delay="125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par>
                                <p:cTn id="56" presetID="10" presetClass="entr" presetSubtype="0" fill="hold" grpId="1" nodeType="withEffect">
                                  <p:stCondLst>
                                    <p:cond delay="125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par>
                                <p:cTn id="59" presetID="10" presetClass="entr" presetSubtype="0" fill="hold" grpId="0" nodeType="withEffect">
                                  <p:stCondLst>
                                    <p:cond delay="125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childTnLst>
                                </p:cTn>
                              </p:par>
                              <p:par>
                                <p:cTn id="62" presetID="42" presetClass="path" presetSubtype="0" accel="50000" decel="50000" fill="hold" grpId="1" nodeType="withEffect">
                                  <p:stCondLst>
                                    <p:cond delay="1250"/>
                                  </p:stCondLst>
                                  <p:childTnLst>
                                    <p:animMotion origin="layout" path="M 1.45833E-6 1.85185E-6 L 1.45833E-6 0.06111 " pathEditMode="relative" rAng="0" ptsTypes="AA">
                                      <p:cBhvr>
                                        <p:cTn id="63" dur="1000" spd="-100000" fill="hold"/>
                                        <p:tgtEl>
                                          <p:spTgt spid="20"/>
                                        </p:tgtEl>
                                        <p:attrNameLst>
                                          <p:attrName>ppt_x</p:attrName>
                                          <p:attrName>ppt_y</p:attrName>
                                        </p:attrNameLst>
                                      </p:cBhvr>
                                      <p:rCtr x="0" y="3056"/>
                                    </p:animMotion>
                                  </p:childTnLst>
                                </p:cTn>
                              </p:par>
                              <p:par>
                                <p:cTn id="64" presetID="10" presetClass="entr" presetSubtype="0" fill="hold" grpId="0" nodeType="withEffect">
                                  <p:stCondLst>
                                    <p:cond delay="150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1000"/>
                                        <p:tgtEl>
                                          <p:spTgt spid="6"/>
                                        </p:tgtEl>
                                      </p:cBhvr>
                                    </p:animEffect>
                                  </p:childTnLst>
                                </p:cTn>
                              </p:par>
                              <p:par>
                                <p:cTn id="67" presetID="64" presetClass="path" presetSubtype="0" accel="50000" decel="50000" fill="hold" grpId="1" nodeType="withEffect">
                                  <p:stCondLst>
                                    <p:cond delay="1500"/>
                                  </p:stCondLst>
                                  <p:childTnLst>
                                    <p:animMotion origin="layout" path="M -3.75E-6 -2.96296E-6 L -3.75E-6 -0.05162 " pathEditMode="relative" rAng="0" ptsTypes="AA">
                                      <p:cBhvr>
                                        <p:cTn id="68" dur="1000" spd="-100000" fill="hold"/>
                                        <p:tgtEl>
                                          <p:spTgt spid="6"/>
                                        </p:tgtEl>
                                        <p:attrNameLst>
                                          <p:attrName>ppt_x</p:attrName>
                                          <p:attrName>ppt_y</p:attrName>
                                        </p:attrNameLst>
                                      </p:cBhvr>
                                      <p:rCtr x="0" y="-2593"/>
                                    </p:animMotion>
                                  </p:childTnLst>
                                </p:cTn>
                              </p:par>
                              <p:par>
                                <p:cTn id="69" presetID="22" presetClass="entr" presetSubtype="8" fill="hold" nodeType="withEffect">
                                  <p:stCondLst>
                                    <p:cond delay="1500"/>
                                  </p:stCondLst>
                                  <p:childTnLst>
                                    <p:set>
                                      <p:cBhvr>
                                        <p:cTn id="70" dur="1" fill="hold">
                                          <p:stCondLst>
                                            <p:cond delay="0"/>
                                          </p:stCondLst>
                                        </p:cTn>
                                        <p:tgtEl>
                                          <p:spTgt spid="13"/>
                                        </p:tgtEl>
                                        <p:attrNameLst>
                                          <p:attrName>style.visibility</p:attrName>
                                        </p:attrNameLst>
                                      </p:cBhvr>
                                      <p:to>
                                        <p:strVal val="visible"/>
                                      </p:to>
                                    </p:set>
                                    <p:animEffect transition="in" filter="wipe(left)">
                                      <p:cBhvr>
                                        <p:cTn id="71" dur="500"/>
                                        <p:tgtEl>
                                          <p:spTgt spid="13"/>
                                        </p:tgtEl>
                                      </p:cBhvr>
                                    </p:animEffect>
                                  </p:childTnLst>
                                </p:cTn>
                              </p:par>
                              <p:par>
                                <p:cTn id="72" presetID="22" presetClass="entr" presetSubtype="8" fill="hold" nodeType="withEffect">
                                  <p:stCondLst>
                                    <p:cond delay="1500"/>
                                  </p:stCondLst>
                                  <p:childTnLst>
                                    <p:set>
                                      <p:cBhvr>
                                        <p:cTn id="73" dur="1" fill="hold">
                                          <p:stCondLst>
                                            <p:cond delay="0"/>
                                          </p:stCondLst>
                                        </p:cTn>
                                        <p:tgtEl>
                                          <p:spTgt spid="16"/>
                                        </p:tgtEl>
                                        <p:attrNameLst>
                                          <p:attrName>style.visibility</p:attrName>
                                        </p:attrNameLst>
                                      </p:cBhvr>
                                      <p:to>
                                        <p:strVal val="visible"/>
                                      </p:to>
                                    </p:set>
                                    <p:animEffect transition="in" filter="wipe(left)">
                                      <p:cBhvr>
                                        <p:cTn id="74" dur="500"/>
                                        <p:tgtEl>
                                          <p:spTgt spid="16"/>
                                        </p:tgtEl>
                                      </p:cBhvr>
                                    </p:animEffect>
                                  </p:childTnLst>
                                </p:cTn>
                              </p:par>
                              <p:par>
                                <p:cTn id="75" presetID="53" presetClass="entr" presetSubtype="16" fill="hold" grpId="0" nodeType="withEffect">
                                  <p:stCondLst>
                                    <p:cond delay="1750"/>
                                  </p:stCondLst>
                                  <p:childTnLst>
                                    <p:set>
                                      <p:cBhvr>
                                        <p:cTn id="76" dur="1" fill="hold">
                                          <p:stCondLst>
                                            <p:cond delay="0"/>
                                          </p:stCondLst>
                                        </p:cTn>
                                        <p:tgtEl>
                                          <p:spTgt spid="9"/>
                                        </p:tgtEl>
                                        <p:attrNameLst>
                                          <p:attrName>style.visibility</p:attrName>
                                        </p:attrNameLst>
                                      </p:cBhvr>
                                      <p:to>
                                        <p:strVal val="visible"/>
                                      </p:to>
                                    </p:set>
                                    <p:anim calcmode="lin" valueType="num">
                                      <p:cBhvr>
                                        <p:cTn id="77" dur="500" fill="hold"/>
                                        <p:tgtEl>
                                          <p:spTgt spid="9"/>
                                        </p:tgtEl>
                                        <p:attrNameLst>
                                          <p:attrName>ppt_w</p:attrName>
                                        </p:attrNameLst>
                                      </p:cBhvr>
                                      <p:tavLst>
                                        <p:tav tm="0">
                                          <p:val>
                                            <p:fltVal val="0"/>
                                          </p:val>
                                        </p:tav>
                                        <p:tav tm="100000">
                                          <p:val>
                                            <p:strVal val="#ppt_w"/>
                                          </p:val>
                                        </p:tav>
                                      </p:tavLst>
                                    </p:anim>
                                    <p:anim calcmode="lin" valueType="num">
                                      <p:cBhvr>
                                        <p:cTn id="78" dur="500" fill="hold"/>
                                        <p:tgtEl>
                                          <p:spTgt spid="9"/>
                                        </p:tgtEl>
                                        <p:attrNameLst>
                                          <p:attrName>ppt_h</p:attrName>
                                        </p:attrNameLst>
                                      </p:cBhvr>
                                      <p:tavLst>
                                        <p:tav tm="0">
                                          <p:val>
                                            <p:fltVal val="0"/>
                                          </p:val>
                                        </p:tav>
                                        <p:tav tm="100000">
                                          <p:val>
                                            <p:strVal val="#ppt_h"/>
                                          </p:val>
                                        </p:tav>
                                      </p:tavLst>
                                    </p:anim>
                                    <p:animEffect transition="in" filter="fade">
                                      <p:cBhvr>
                                        <p:cTn id="79" dur="500"/>
                                        <p:tgtEl>
                                          <p:spTgt spid="9"/>
                                        </p:tgtEl>
                                      </p:cBhvr>
                                    </p:animEffect>
                                  </p:childTnLst>
                                </p:cTn>
                              </p:par>
                              <p:par>
                                <p:cTn id="80" presetID="10" presetClass="entr" presetSubtype="0" fill="hold" grpId="1" nodeType="withEffect">
                                  <p:stCondLst>
                                    <p:cond delay="175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childTnLst>
                                </p:cTn>
                              </p:par>
                              <p:par>
                                <p:cTn id="83" presetID="10" presetClass="entr" presetSubtype="0" fill="hold" grpId="0" nodeType="withEffect">
                                  <p:stCondLst>
                                    <p:cond delay="175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1000"/>
                                        <p:tgtEl>
                                          <p:spTgt spid="21"/>
                                        </p:tgtEl>
                                      </p:cBhvr>
                                    </p:animEffect>
                                  </p:childTnLst>
                                </p:cTn>
                              </p:par>
                              <p:par>
                                <p:cTn id="86" presetID="64" presetClass="path" presetSubtype="0" accel="50000" decel="50000" fill="hold" grpId="1" nodeType="withEffect">
                                  <p:stCondLst>
                                    <p:cond delay="1750"/>
                                  </p:stCondLst>
                                  <p:childTnLst>
                                    <p:animMotion origin="layout" path="M 3.95833E-6 2.96296E-6 L 3.95833E-6 -0.05857 " pathEditMode="relative" rAng="0" ptsTypes="AA">
                                      <p:cBhvr>
                                        <p:cTn id="87" dur="1000" spd="-100000" fill="hold"/>
                                        <p:tgtEl>
                                          <p:spTgt spid="21"/>
                                        </p:tgtEl>
                                        <p:attrNameLst>
                                          <p:attrName>ppt_x</p:attrName>
                                          <p:attrName>ppt_y</p:attrName>
                                        </p:attrNameLst>
                                      </p:cBhvr>
                                      <p:rCtr x="0" y="-2940"/>
                                    </p:animMotion>
                                  </p:childTnLst>
                                </p:cTn>
                              </p:par>
                              <p:par>
                                <p:cTn id="88" presetID="10" presetClass="entr" presetSubtype="0" fill="hold" grpId="0" nodeType="withEffect">
                                  <p:stCondLst>
                                    <p:cond delay="200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1000"/>
                                        <p:tgtEl>
                                          <p:spTgt spid="10"/>
                                        </p:tgtEl>
                                      </p:cBhvr>
                                    </p:animEffect>
                                  </p:childTnLst>
                                </p:cTn>
                              </p:par>
                              <p:par>
                                <p:cTn id="91" presetID="64" presetClass="path" presetSubtype="0" accel="50000" decel="50000" fill="hold" grpId="1" nodeType="withEffect">
                                  <p:stCondLst>
                                    <p:cond delay="2000"/>
                                  </p:stCondLst>
                                  <p:childTnLst>
                                    <p:animMotion origin="layout" path="M -3.75E-6 -2.96296E-6 L -3.75E-6 -0.05162 " pathEditMode="relative" rAng="0" ptsTypes="AA">
                                      <p:cBhvr>
                                        <p:cTn id="92" dur="1000" spd="-100000" fill="hold"/>
                                        <p:tgtEl>
                                          <p:spTgt spid="10"/>
                                        </p:tgtEl>
                                        <p:attrNameLst>
                                          <p:attrName>ppt_x</p:attrName>
                                          <p:attrName>ppt_y</p:attrName>
                                        </p:attrNameLst>
                                      </p:cBhvr>
                                      <p:rCtr x="0" y="-2593"/>
                                    </p:animMotion>
                                  </p:childTnLst>
                                </p:cTn>
                              </p:par>
                              <p:par>
                                <p:cTn id="93" presetID="10" presetClass="entr" presetSubtype="0" fill="hold" nodeType="withEffect">
                                  <p:stCondLst>
                                    <p:cond delay="2000"/>
                                  </p:stCondLst>
                                  <p:childTnLst>
                                    <p:set>
                                      <p:cBhvr>
                                        <p:cTn id="94" dur="1" fill="hold">
                                          <p:stCondLst>
                                            <p:cond delay="0"/>
                                          </p:stCondLst>
                                        </p:cTn>
                                        <p:tgtEl>
                                          <p:spTgt spid="28"/>
                                        </p:tgtEl>
                                        <p:attrNameLst>
                                          <p:attrName>style.visibility</p:attrName>
                                        </p:attrNameLst>
                                      </p:cBhvr>
                                      <p:to>
                                        <p:strVal val="visible"/>
                                      </p:to>
                                    </p:set>
                                    <p:animEffect transition="in" filter="fade">
                                      <p:cBhvr>
                                        <p:cTn id="95" dur="1000"/>
                                        <p:tgtEl>
                                          <p:spTgt spid="28"/>
                                        </p:tgtEl>
                                      </p:cBhvr>
                                    </p:animEffect>
                                  </p:childTnLst>
                                </p:cTn>
                              </p:par>
                              <p:par>
                                <p:cTn id="96" presetID="42" presetClass="path" presetSubtype="0" accel="50000" decel="50000" fill="hold" nodeType="withEffect">
                                  <p:stCondLst>
                                    <p:cond delay="2000"/>
                                  </p:stCondLst>
                                  <p:childTnLst>
                                    <p:animMotion origin="layout" path="M 1.25E-6 1.48148E-6 L 1.25E-6 0.10509 " pathEditMode="relative" rAng="0" ptsTypes="AA">
                                      <p:cBhvr>
                                        <p:cTn id="97" dur="1000" spd="-100000" fill="hold"/>
                                        <p:tgtEl>
                                          <p:spTgt spid="28"/>
                                        </p:tgtEl>
                                        <p:attrNameLst>
                                          <p:attrName>ppt_x</p:attrName>
                                          <p:attrName>ppt_y</p:attrName>
                                        </p:attrNameLst>
                                      </p:cBhvr>
                                      <p:rCtr x="0" y="5255"/>
                                    </p:animMotion>
                                  </p:childTnLst>
                                </p:cTn>
                              </p:par>
                              <p:par>
                                <p:cTn id="98" presetID="10" presetClass="entr" presetSubtype="0" fill="hold" nodeType="withEffect">
                                  <p:stCondLst>
                                    <p:cond delay="225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1000"/>
                                        <p:tgtEl>
                                          <p:spTgt spid="29"/>
                                        </p:tgtEl>
                                      </p:cBhvr>
                                    </p:animEffect>
                                  </p:childTnLst>
                                </p:cTn>
                              </p:par>
                              <p:par>
                                <p:cTn id="101" presetID="42" presetClass="path" presetSubtype="0" accel="50000" decel="50000" fill="hold" nodeType="withEffect">
                                  <p:stCondLst>
                                    <p:cond delay="2250"/>
                                  </p:stCondLst>
                                  <p:childTnLst>
                                    <p:animMotion origin="layout" path="M 2.91667E-6 -2.59259E-6 L 2.91667E-6 0.1051 " pathEditMode="relative" rAng="0" ptsTypes="AA">
                                      <p:cBhvr>
                                        <p:cTn id="102" dur="1000" spd="-100000" fill="hold"/>
                                        <p:tgtEl>
                                          <p:spTgt spid="29"/>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6" grpId="0" animBg="1"/>
      <p:bldP spid="6" grpId="1" animBg="1"/>
      <p:bldP spid="3" grpId="0" animBg="1"/>
      <p:bldP spid="3" grpId="1" animBg="1"/>
      <p:bldP spid="5" grpId="0" animBg="1"/>
      <p:bldP spid="5" grpId="1" animBg="1"/>
      <p:bldP spid="7" grpId="0" animBg="1"/>
      <p:bldP spid="7" grpId="1" animBg="1"/>
      <p:bldP spid="8" grpId="0" animBg="1"/>
      <p:bldP spid="8" grpId="1" animBg="1"/>
      <p:bldP spid="9" grpId="0" animBg="1"/>
      <p:bldP spid="9" grpId="1" animBg="1"/>
      <p:bldP spid="18" grpId="0" animBg="1"/>
      <p:bldP spid="18" grpId="1" animBg="1"/>
      <p:bldP spid="19" grpId="0" animBg="1"/>
      <p:bldP spid="19" grpId="1" animBg="1"/>
      <p:bldP spid="20" grpId="0" animBg="1"/>
      <p:bldP spid="20" grpId="1" animBg="1"/>
      <p:bldP spid="21" grpId="0" animBg="1"/>
      <p:bldP spid="21"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665211335CF148AE55128B977E8936" ma:contentTypeVersion="12" ma:contentTypeDescription="Crée un document." ma:contentTypeScope="" ma:versionID="e742106e0ebe338e13db07f7192c6e67">
  <xsd:schema xmlns:xsd="http://www.w3.org/2001/XMLSchema" xmlns:xs="http://www.w3.org/2001/XMLSchema" xmlns:p="http://schemas.microsoft.com/office/2006/metadata/properties" xmlns:ns2="b26daa02-26cf-47e6-ac40-56eb7a7c7678" xmlns:ns3="8f9e93be-54c7-4034-b2d4-7ff60eb9f80e" targetNamespace="http://schemas.microsoft.com/office/2006/metadata/properties" ma:root="true" ma:fieldsID="f927f1effab8ce5ac1e6860009428aca" ns2:_="" ns3:_="">
    <xsd:import namespace="b26daa02-26cf-47e6-ac40-56eb7a7c7678"/>
    <xsd:import namespace="8f9e93be-54c7-4034-b2d4-7ff60eb9f80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6daa02-26cf-47e6-ac40-56eb7a7c76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4a36dceb-43dd-461a-ab2e-a2342d38c5b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f9e93be-54c7-4034-b2d4-7ff60eb9f80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a29da67-f0ea-4baa-9ad6-deb095532f4c}" ma:internalName="TaxCatchAll" ma:showField="CatchAllData" ma:web="8f9e93be-54c7-4034-b2d4-7ff60eb9f8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26daa02-26cf-47e6-ac40-56eb7a7c7678">
      <Terms xmlns="http://schemas.microsoft.com/office/infopath/2007/PartnerControls"/>
    </lcf76f155ced4ddcb4097134ff3c332f>
    <TaxCatchAll xmlns="8f9e93be-54c7-4034-b2d4-7ff60eb9f80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5E562A-72D4-40EB-9BBC-45D91A728E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6daa02-26cf-47e6-ac40-56eb7a7c7678"/>
    <ds:schemaRef ds:uri="8f9e93be-54c7-4034-b2d4-7ff60eb9f8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24514D-3C21-4012-BE2C-FF9B4082248A}">
  <ds:schemaRefs>
    <ds:schemaRef ds:uri="8f9e93be-54c7-4034-b2d4-7ff60eb9f80e"/>
    <ds:schemaRef ds:uri="http://purl.org/dc/dcmitype/"/>
    <ds:schemaRef ds:uri="http://purl.org/dc/elements/1.1/"/>
    <ds:schemaRef ds:uri="b26daa02-26cf-47e6-ac40-56eb7a7c7678"/>
    <ds:schemaRef ds:uri="http://schemas.microsoft.com/office/2006/documentManagement/types"/>
    <ds:schemaRef ds:uri="http://schemas.microsoft.com/office/infopath/2007/PartnerControls"/>
    <ds:schemaRef ds:uri="http://purl.org/dc/terms/"/>
    <ds:schemaRef ds:uri="http://schemas.microsoft.com/office/2006/metadata/properties"/>
    <ds:schemaRef ds:uri="http://www.w3.org/XML/1998/namespace"/>
    <ds:schemaRef ds:uri="http://schemas.openxmlformats.org/package/2006/metadata/core-properties"/>
  </ds:schemaRefs>
</ds:datastoreItem>
</file>

<file path=customXml/itemProps3.xml><?xml version="1.0" encoding="utf-8"?>
<ds:datastoreItem xmlns:ds="http://schemas.openxmlformats.org/officeDocument/2006/customXml" ds:itemID="{16D0CF34-3AF9-41F2-B58C-E7265A29F72F}">
  <ds:schemaRefs>
    <ds:schemaRef ds:uri="http://schemas.microsoft.com/sharepoint/v3/contenttype/forms"/>
  </ds:schemaRefs>
</ds:datastoreItem>
</file>

<file path=docMetadata/LabelInfo.xml><?xml version="1.0" encoding="utf-8"?>
<clbl:labelList xmlns:clbl="http://schemas.microsoft.com/office/2020/mipLabelMetadata">
  <clbl:label id="{cf8d721f-5db2-4de6-92ac-f3310e4c4343}" enabled="1" method="Privileged" siteId="{73d292cb-26a4-4f25-b5df-69a6fad715ca}" removed="0"/>
</clbl:labelList>
</file>

<file path=docProps/app.xml><?xml version="1.0" encoding="utf-8"?>
<Properties xmlns="http://schemas.openxmlformats.org/officeDocument/2006/extended-properties" xmlns:vt="http://schemas.openxmlformats.org/officeDocument/2006/docPropsVTypes">
  <TotalTime>2785</TotalTime>
  <Words>5934</Words>
  <Application>Microsoft Macintosh PowerPoint</Application>
  <PresentationFormat>Grand écran</PresentationFormat>
  <Paragraphs>711</Paragraphs>
  <Slides>57</Slides>
  <Notes>30</Notes>
  <HiddenSlides>0</HiddenSlides>
  <MMClips>4</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57</vt:i4>
      </vt:variant>
    </vt:vector>
  </HeadingPairs>
  <TitlesOfParts>
    <vt:vector size="64" baseType="lpstr">
      <vt:lpstr>Aptos</vt:lpstr>
      <vt:lpstr>Aptos (Body)</vt:lpstr>
      <vt:lpstr>Aptos Display</vt:lpstr>
      <vt:lpstr>Arial</vt:lpstr>
      <vt:lpstr>Avenir Book</vt:lpstr>
      <vt:lpstr>Calibri</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 Grenier</dc:creator>
  <cp:lastModifiedBy>Beaupré, Julie</cp:lastModifiedBy>
  <cp:revision>23</cp:revision>
  <dcterms:created xsi:type="dcterms:W3CDTF">2025-05-25T14:27:03Z</dcterms:created>
  <dcterms:modified xsi:type="dcterms:W3CDTF">2025-09-08T12:48:20Z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0x010100E7665211335CF148AE55128B977E8936</vt:lpwstr>
  </property>
  <property fmtid="{D5CDD505-2E9C-101B-9397-08002B2CF9AE}" pid="3" name="MediaServiceImageTags">
    <vt:lpwstr/>
  </property>
</Properties>
</file>