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sldIdLst>
    <p:sldId id="256" r:id="rId5"/>
    <p:sldId id="258" r:id="rId6"/>
    <p:sldId id="352" r:id="rId7"/>
    <p:sldId id="257" r:id="rId8"/>
    <p:sldId id="372" r:id="rId9"/>
    <p:sldId id="301" r:id="rId10"/>
    <p:sldId id="386" r:id="rId11"/>
    <p:sldId id="371" r:id="rId12"/>
    <p:sldId id="303" r:id="rId13"/>
    <p:sldId id="305" r:id="rId14"/>
    <p:sldId id="260" r:id="rId15"/>
    <p:sldId id="373" r:id="rId16"/>
    <p:sldId id="374" r:id="rId17"/>
    <p:sldId id="262" r:id="rId18"/>
    <p:sldId id="375" r:id="rId19"/>
    <p:sldId id="263" r:id="rId20"/>
    <p:sldId id="376" r:id="rId21"/>
    <p:sldId id="264" r:id="rId22"/>
    <p:sldId id="377" r:id="rId23"/>
    <p:sldId id="265" r:id="rId24"/>
    <p:sldId id="335" r:id="rId25"/>
    <p:sldId id="334" r:id="rId26"/>
    <p:sldId id="266" r:id="rId27"/>
    <p:sldId id="379" r:id="rId28"/>
    <p:sldId id="267" r:id="rId29"/>
    <p:sldId id="378" r:id="rId30"/>
    <p:sldId id="268" r:id="rId31"/>
    <p:sldId id="269" r:id="rId32"/>
    <p:sldId id="270" r:id="rId33"/>
    <p:sldId id="271" r:id="rId34"/>
    <p:sldId id="272" r:id="rId35"/>
    <p:sldId id="380" r:id="rId36"/>
    <p:sldId id="350" r:id="rId37"/>
    <p:sldId id="349" r:id="rId38"/>
    <p:sldId id="274" r:id="rId39"/>
    <p:sldId id="347" r:id="rId40"/>
    <p:sldId id="381" r:id="rId41"/>
    <p:sldId id="382" r:id="rId42"/>
    <p:sldId id="383" r:id="rId43"/>
    <p:sldId id="277" r:id="rId44"/>
    <p:sldId id="345" r:id="rId45"/>
    <p:sldId id="344" r:id="rId46"/>
    <p:sldId id="343" r:id="rId47"/>
    <p:sldId id="316" r:id="rId48"/>
    <p:sldId id="385" r:id="rId49"/>
    <p:sldId id="280" r:id="rId50"/>
    <p:sldId id="281" r:id="rId51"/>
    <p:sldId id="331" r:id="rId52"/>
    <p:sldId id="368" r:id="rId53"/>
    <p:sldId id="283" r:id="rId54"/>
    <p:sldId id="338" r:id="rId55"/>
    <p:sldId id="360" r:id="rId56"/>
    <p:sldId id="361" r:id="rId57"/>
    <p:sldId id="363" r:id="rId58"/>
    <p:sldId id="362" r:id="rId59"/>
    <p:sldId id="364" r:id="rId60"/>
    <p:sldId id="365" r:id="rId61"/>
    <p:sldId id="366" r:id="rId62"/>
    <p:sldId id="367" r:id="rId63"/>
    <p:sldId id="320" r:id="rId64"/>
    <p:sldId id="319" r:id="rId65"/>
    <p:sldId id="321" r:id="rId66"/>
    <p:sldId id="322" r:id="rId67"/>
    <p:sldId id="286" r:id="rId68"/>
    <p:sldId id="287" r:id="rId69"/>
    <p:sldId id="288" r:id="rId70"/>
    <p:sldId id="289" r:id="rId71"/>
    <p:sldId id="290" r:id="rId72"/>
    <p:sldId id="291" r:id="rId73"/>
    <p:sldId id="323" r:id="rId74"/>
    <p:sldId id="324" r:id="rId75"/>
    <p:sldId id="325" r:id="rId76"/>
    <p:sldId id="330" r:id="rId77"/>
    <p:sldId id="327" r:id="rId78"/>
    <p:sldId id="328" r:id="rId79"/>
    <p:sldId id="32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ECB759-8FA7-79BA-25BF-97B6AD6F60B4}" name="Alex Grenier" initials="AG" userId="39ed8e1b63e9567d" providerId="Windows Live"/>
  <p188:author id="{F11F715C-A943-4F32-7519-EAB34807017B}" name="Bédard, Alexandre" initials="AB" userId="S::bedard.alexandre@uqam.ca::bf5b20ae-ac54-4e6f-9f46-6b1dd1901bd8" providerId="AD"/>
  <p188:author id="{0E6D2B82-BBEC-0074-18BA-474B59B3E356}" name="Beaupré, Julie" initials="JB" userId="S::beaupre.julie@uqam.ca::b7ac2518-b3f0-462d-9e15-cf64f47d5ca9" providerId="AD"/>
  <p188:author id="{4413A6C2-C1D3-DE30-2790-27EB74F9105B}" name="Fanny Joussemet" initials="FJ" userId="S::fjoussemet@cegepsl.qc.ca::304bd73a-9f00-4f1c-b187-f0ac5de137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DAA2"/>
    <a:srgbClr val="FF6565"/>
    <a:srgbClr val="158189"/>
    <a:srgbClr val="055C63"/>
    <a:srgbClr val="28DDD3"/>
    <a:srgbClr val="5C0000"/>
    <a:srgbClr val="175F3D"/>
    <a:srgbClr val="DE0000"/>
    <a:srgbClr val="0079BE"/>
    <a:srgbClr val="00AA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4159F-2B1E-BE41-8E5C-2FCDAF30B4E4}" v="11" dt="2025-09-18T15:08:02.8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5193"/>
  </p:normalViewPr>
  <p:slideViewPr>
    <p:cSldViewPr snapToGrid="0">
      <p:cViewPr varScale="1">
        <p:scale>
          <a:sx n="82" d="100"/>
          <a:sy n="82" d="100"/>
        </p:scale>
        <p:origin x="10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nny Joussemet" userId="304bd73a-9f00-4f1c-b187-f0ac5de1377c" providerId="ADAL" clId="{5F66D4FC-6432-8840-B5B4-B81FF30E43F2}"/>
    <pc:docChg chg="undo custSel addSld modSld">
      <pc:chgData name="Fanny Joussemet" userId="304bd73a-9f00-4f1c-b187-f0ac5de1377c" providerId="ADAL" clId="{5F66D4FC-6432-8840-B5B4-B81FF30E43F2}" dt="2025-06-09T01:55:17.288" v="469" actId="1035"/>
      <pc:docMkLst>
        <pc:docMk/>
      </pc:docMkLst>
      <pc:sldChg chg="addSp modSp mod modAnim">
        <pc:chgData name="Fanny Joussemet" userId="304bd73a-9f00-4f1c-b187-f0ac5de1377c" providerId="ADAL" clId="{5F66D4FC-6432-8840-B5B4-B81FF30E43F2}" dt="2025-06-09T01:52:23.751" v="459" actId="1076"/>
        <pc:sldMkLst>
          <pc:docMk/>
          <pc:sldMk cId="636686077" sldId="260"/>
        </pc:sldMkLst>
      </pc:sldChg>
      <pc:sldChg chg="modSp mod">
        <pc:chgData name="Fanny Joussemet" userId="304bd73a-9f00-4f1c-b187-f0ac5de1377c" providerId="ADAL" clId="{5F66D4FC-6432-8840-B5B4-B81FF30E43F2}" dt="2025-06-08T23:02:42.713" v="162" actId="1076"/>
        <pc:sldMkLst>
          <pc:docMk/>
          <pc:sldMk cId="727491053" sldId="262"/>
        </pc:sldMkLst>
      </pc:sldChg>
      <pc:sldChg chg="modSp mod">
        <pc:chgData name="Fanny Joussemet" userId="304bd73a-9f00-4f1c-b187-f0ac5de1377c" providerId="ADAL" clId="{5F66D4FC-6432-8840-B5B4-B81FF30E43F2}" dt="2025-06-08T23:03:18.103" v="163" actId="1076"/>
        <pc:sldMkLst>
          <pc:docMk/>
          <pc:sldMk cId="1040947104" sldId="263"/>
        </pc:sldMkLst>
      </pc:sldChg>
      <pc:sldChg chg="modSp mod">
        <pc:chgData name="Fanny Joussemet" userId="304bd73a-9f00-4f1c-b187-f0ac5de1377c" providerId="ADAL" clId="{5F66D4FC-6432-8840-B5B4-B81FF30E43F2}" dt="2025-06-08T23:03:41.469" v="164" actId="1076"/>
        <pc:sldMkLst>
          <pc:docMk/>
          <pc:sldMk cId="3967113619" sldId="264"/>
        </pc:sldMkLst>
      </pc:sldChg>
      <pc:sldChg chg="modSp mod">
        <pc:chgData name="Fanny Joussemet" userId="304bd73a-9f00-4f1c-b187-f0ac5de1377c" providerId="ADAL" clId="{5F66D4FC-6432-8840-B5B4-B81FF30E43F2}" dt="2025-06-08T23:04:54.355" v="165" actId="1076"/>
        <pc:sldMkLst>
          <pc:docMk/>
          <pc:sldMk cId="72284704" sldId="266"/>
        </pc:sldMkLst>
      </pc:sldChg>
      <pc:sldChg chg="modSp mod">
        <pc:chgData name="Fanny Joussemet" userId="304bd73a-9f00-4f1c-b187-f0ac5de1377c" providerId="ADAL" clId="{5F66D4FC-6432-8840-B5B4-B81FF30E43F2}" dt="2025-06-08T23:05:08.050" v="166" actId="1076"/>
        <pc:sldMkLst>
          <pc:docMk/>
          <pc:sldMk cId="3437098152" sldId="267"/>
        </pc:sldMkLst>
      </pc:sldChg>
      <pc:sldChg chg="addSp delSp modSp mod delAnim">
        <pc:chgData name="Fanny Joussemet" userId="304bd73a-9f00-4f1c-b187-f0ac5de1377c" providerId="ADAL" clId="{5F66D4FC-6432-8840-B5B4-B81FF30E43F2}" dt="2025-06-08T23:06:07.356" v="170"/>
        <pc:sldMkLst>
          <pc:docMk/>
          <pc:sldMk cId="2569392382" sldId="268"/>
        </pc:sldMkLst>
      </pc:sldChg>
      <pc:sldChg chg="modSp mod">
        <pc:chgData name="Fanny Joussemet" userId="304bd73a-9f00-4f1c-b187-f0ac5de1377c" providerId="ADAL" clId="{5F66D4FC-6432-8840-B5B4-B81FF30E43F2}" dt="2025-06-08T23:07:02.047" v="171" actId="1076"/>
        <pc:sldMkLst>
          <pc:docMk/>
          <pc:sldMk cId="3629567170" sldId="271"/>
        </pc:sldMkLst>
      </pc:sldChg>
      <pc:sldChg chg="modSp mod">
        <pc:chgData name="Fanny Joussemet" userId="304bd73a-9f00-4f1c-b187-f0ac5de1377c" providerId="ADAL" clId="{5F66D4FC-6432-8840-B5B4-B81FF30E43F2}" dt="2025-06-09T01:55:17.288" v="469" actId="1035"/>
        <pc:sldMkLst>
          <pc:docMk/>
          <pc:sldMk cId="4261099442" sldId="274"/>
        </pc:sldMkLst>
      </pc:sldChg>
      <pc:sldChg chg="modSp mod">
        <pc:chgData name="Fanny Joussemet" userId="304bd73a-9f00-4f1c-b187-f0ac5de1377c" providerId="ADAL" clId="{5F66D4FC-6432-8840-B5B4-B81FF30E43F2}" dt="2025-06-09T01:23:13.900" v="255" actId="1076"/>
        <pc:sldMkLst>
          <pc:docMk/>
          <pc:sldMk cId="2263512102" sldId="280"/>
        </pc:sldMkLst>
      </pc:sldChg>
      <pc:sldChg chg="modSp mod">
        <pc:chgData name="Fanny Joussemet" userId="304bd73a-9f00-4f1c-b187-f0ac5de1377c" providerId="ADAL" clId="{5F66D4FC-6432-8840-B5B4-B81FF30E43F2}" dt="2025-06-09T01:23:39.055" v="256" actId="1076"/>
        <pc:sldMkLst>
          <pc:docMk/>
          <pc:sldMk cId="1704655491" sldId="281"/>
        </pc:sldMkLst>
      </pc:sldChg>
      <pc:sldChg chg="modSp mod">
        <pc:chgData name="Fanny Joussemet" userId="304bd73a-9f00-4f1c-b187-f0ac5de1377c" providerId="ADAL" clId="{5F66D4FC-6432-8840-B5B4-B81FF30E43F2}" dt="2025-06-09T01:28:48.717" v="380" actId="1076"/>
        <pc:sldMkLst>
          <pc:docMk/>
          <pc:sldMk cId="7178881" sldId="320"/>
        </pc:sldMkLst>
      </pc:sldChg>
      <pc:sldChg chg="modSp">
        <pc:chgData name="Fanny Joussemet" userId="304bd73a-9f00-4f1c-b187-f0ac5de1377c" providerId="ADAL" clId="{5F66D4FC-6432-8840-B5B4-B81FF30E43F2}" dt="2025-06-09T01:32:26.110" v="397" actId="20577"/>
        <pc:sldMkLst>
          <pc:docMk/>
          <pc:sldMk cId="3047961369" sldId="322"/>
        </pc:sldMkLst>
      </pc:sldChg>
      <pc:sldChg chg="delSp mod delAnim">
        <pc:chgData name="Fanny Joussemet" userId="304bd73a-9f00-4f1c-b187-f0ac5de1377c" providerId="ADAL" clId="{5F66D4FC-6432-8840-B5B4-B81FF30E43F2}" dt="2025-06-09T01:39:24.915" v="449" actId="478"/>
        <pc:sldMkLst>
          <pc:docMk/>
          <pc:sldMk cId="2153391828" sldId="329"/>
        </pc:sldMkLst>
      </pc:sldChg>
      <pc:sldChg chg="modSp">
        <pc:chgData name="Fanny Joussemet" userId="304bd73a-9f00-4f1c-b187-f0ac5de1377c" providerId="ADAL" clId="{5F66D4FC-6432-8840-B5B4-B81FF30E43F2}" dt="2025-06-09T01:39:00.025" v="448" actId="20577"/>
        <pc:sldMkLst>
          <pc:docMk/>
          <pc:sldMk cId="3988124529" sldId="330"/>
        </pc:sldMkLst>
      </pc:sldChg>
      <pc:sldChg chg="modSp mod">
        <pc:chgData name="Fanny Joussemet" userId="304bd73a-9f00-4f1c-b187-f0ac5de1377c" providerId="ADAL" clId="{5F66D4FC-6432-8840-B5B4-B81FF30E43F2}" dt="2025-06-09T01:24:30.068" v="259" actId="1076"/>
        <pc:sldMkLst>
          <pc:docMk/>
          <pc:sldMk cId="1931761848" sldId="331"/>
        </pc:sldMkLst>
      </pc:sldChg>
      <pc:sldChg chg="addSp delSp modSp mod delAnim modAnim">
        <pc:chgData name="Fanny Joussemet" userId="304bd73a-9f00-4f1c-b187-f0ac5de1377c" providerId="ADAL" clId="{5F66D4FC-6432-8840-B5B4-B81FF30E43F2}" dt="2025-06-09T01:26:55.732" v="379" actId="20577"/>
        <pc:sldMkLst>
          <pc:docMk/>
          <pc:sldMk cId="2124941545" sldId="338"/>
        </pc:sldMkLst>
      </pc:sldChg>
      <pc:sldChg chg="modSp mod">
        <pc:chgData name="Fanny Joussemet" userId="304bd73a-9f00-4f1c-b187-f0ac5de1377c" providerId="ADAL" clId="{5F66D4FC-6432-8840-B5B4-B81FF30E43F2}" dt="2025-06-09T01:22:11.574" v="252" actId="1076"/>
        <pc:sldMkLst>
          <pc:docMk/>
          <pc:sldMk cId="4147387102" sldId="343"/>
        </pc:sldMkLst>
      </pc:sldChg>
      <pc:sldChg chg="modSp">
        <pc:chgData name="Fanny Joussemet" userId="304bd73a-9f00-4f1c-b187-f0ac5de1377c" providerId="ADAL" clId="{5F66D4FC-6432-8840-B5B4-B81FF30E43F2}" dt="2025-06-09T01:21:30.286" v="251" actId="20577"/>
        <pc:sldMkLst>
          <pc:docMk/>
          <pc:sldMk cId="4266161612" sldId="345"/>
        </pc:sldMkLst>
      </pc:sldChg>
      <pc:sldChg chg="modSp mod">
        <pc:chgData name="Fanny Joussemet" userId="304bd73a-9f00-4f1c-b187-f0ac5de1377c" providerId="ADAL" clId="{5F66D4FC-6432-8840-B5B4-B81FF30E43F2}" dt="2025-06-08T23:18:13.328" v="227" actId="1076"/>
        <pc:sldMkLst>
          <pc:docMk/>
          <pc:sldMk cId="1109277938" sldId="347"/>
        </pc:sldMkLst>
      </pc:sldChg>
      <pc:sldChg chg="modSp mod">
        <pc:chgData name="Fanny Joussemet" userId="304bd73a-9f00-4f1c-b187-f0ac5de1377c" providerId="ADAL" clId="{5F66D4FC-6432-8840-B5B4-B81FF30E43F2}" dt="2025-06-08T23:08:38.949" v="179" actId="1076"/>
        <pc:sldMkLst>
          <pc:docMk/>
          <pc:sldMk cId="624419926" sldId="349"/>
        </pc:sldMkLst>
      </pc:sldChg>
      <pc:sldChg chg="modSp mod">
        <pc:chgData name="Fanny Joussemet" userId="304bd73a-9f00-4f1c-b187-f0ac5de1377c" providerId="ADAL" clId="{5F66D4FC-6432-8840-B5B4-B81FF30E43F2}" dt="2025-06-08T23:08:10.390" v="178" actId="1076"/>
        <pc:sldMkLst>
          <pc:docMk/>
          <pc:sldMk cId="1783682889" sldId="350"/>
        </pc:sldMkLst>
      </pc:sldChg>
      <pc:sldChg chg="addSp modSp mod modAnim">
        <pc:chgData name="Fanny Joussemet" userId="304bd73a-9f00-4f1c-b187-f0ac5de1377c" providerId="ADAL" clId="{5F66D4FC-6432-8840-B5B4-B81FF30E43F2}" dt="2025-06-09T01:51:10.955" v="458"/>
        <pc:sldMkLst>
          <pc:docMk/>
          <pc:sldMk cId="3329198040" sldId="352"/>
        </pc:sldMkLst>
      </pc:sldChg>
      <pc:sldChg chg="modSp mod">
        <pc:chgData name="Fanny Joussemet" userId="304bd73a-9f00-4f1c-b187-f0ac5de1377c" providerId="ADAL" clId="{5F66D4FC-6432-8840-B5B4-B81FF30E43F2}" dt="2025-06-09T01:32:05.237" v="392" actId="14100"/>
        <pc:sldMkLst>
          <pc:docMk/>
          <pc:sldMk cId="823091091" sldId="367"/>
        </pc:sldMkLst>
      </pc:sldChg>
      <pc:sldChg chg="modSp mod">
        <pc:chgData name="Fanny Joussemet" userId="304bd73a-9f00-4f1c-b187-f0ac5de1377c" providerId="ADAL" clId="{5F66D4FC-6432-8840-B5B4-B81FF30E43F2}" dt="2025-06-09T01:52:50.714" v="462" actId="1035"/>
        <pc:sldMkLst>
          <pc:docMk/>
          <pc:sldMk cId="1795581299" sldId="373"/>
        </pc:sldMkLst>
      </pc:sldChg>
      <pc:sldChg chg="modSp mod">
        <pc:chgData name="Fanny Joussemet" userId="304bd73a-9f00-4f1c-b187-f0ac5de1377c" providerId="ADAL" clId="{5F66D4FC-6432-8840-B5B4-B81FF30E43F2}" dt="2025-06-08T23:02:16.835" v="161" actId="207"/>
        <pc:sldMkLst>
          <pc:docMk/>
          <pc:sldMk cId="109728131" sldId="374"/>
        </pc:sldMkLst>
      </pc:sldChg>
      <pc:sldChg chg="modSp mod">
        <pc:chgData name="Fanny Joussemet" userId="304bd73a-9f00-4f1c-b187-f0ac5de1377c" providerId="ADAL" clId="{5F66D4FC-6432-8840-B5B4-B81FF30E43F2}" dt="2025-06-09T01:20:38.778" v="228" actId="1076"/>
        <pc:sldMkLst>
          <pc:docMk/>
          <pc:sldMk cId="2008083668" sldId="382"/>
        </pc:sldMkLst>
      </pc:sldChg>
      <pc:sldChg chg="modSp">
        <pc:chgData name="Fanny Joussemet" userId="304bd73a-9f00-4f1c-b187-f0ac5de1377c" providerId="ADAL" clId="{5F66D4FC-6432-8840-B5B4-B81FF30E43F2}" dt="2025-06-09T01:20:51.490" v="229" actId="122"/>
        <pc:sldMkLst>
          <pc:docMk/>
          <pc:sldMk cId="3189225974" sldId="383"/>
        </pc:sldMkLst>
      </pc:sldChg>
      <pc:sldChg chg="modSp">
        <pc:chgData name="Fanny Joussemet" userId="304bd73a-9f00-4f1c-b187-f0ac5de1377c" providerId="ADAL" clId="{5F66D4FC-6432-8840-B5B4-B81FF30E43F2}" dt="2025-06-09T01:23:00.146" v="254" actId="20577"/>
        <pc:sldMkLst>
          <pc:docMk/>
          <pc:sldMk cId="3333496205" sldId="385"/>
        </pc:sldMkLst>
      </pc:sldChg>
      <pc:sldChg chg="modSp add">
        <pc:chgData name="Fanny Joussemet" userId="304bd73a-9f00-4f1c-b187-f0ac5de1377c" providerId="ADAL" clId="{5F66D4FC-6432-8840-B5B4-B81FF30E43F2}" dt="2025-06-08T22:48:45.871" v="37"/>
        <pc:sldMkLst>
          <pc:docMk/>
          <pc:sldMk cId="3628764586" sldId="386"/>
        </pc:sldMkLst>
      </pc:sldChg>
    </pc:docChg>
  </pc:docChgLst>
  <pc:docChgLst>
    <pc:chgData name="Bédard, Alexandre" userId="bf5b20ae-ac54-4e6f-9f46-6b1dd1901bd8" providerId="ADAL" clId="{43F73E58-A864-5041-911E-69698AC34EAE}"/>
    <pc:docChg chg="undo custSel mod addSld delSld modSld">
      <pc:chgData name="Bédard, Alexandre" userId="bf5b20ae-ac54-4e6f-9f46-6b1dd1901bd8" providerId="ADAL" clId="{43F73E58-A864-5041-911E-69698AC34EAE}" dt="2025-06-05T14:32:57.838" v="844" actId="114"/>
      <pc:docMkLst>
        <pc:docMk/>
      </pc:docMkLst>
      <pc:sldChg chg="modSp mod modAnim">
        <pc:chgData name="Bédard, Alexandre" userId="bf5b20ae-ac54-4e6f-9f46-6b1dd1901bd8" providerId="ADAL" clId="{43F73E58-A864-5041-911E-69698AC34EAE}" dt="2025-06-05T14:02:37.254" v="735" actId="1076"/>
        <pc:sldMkLst>
          <pc:docMk/>
          <pc:sldMk cId="1672372210" sldId="265"/>
        </pc:sldMkLst>
      </pc:sldChg>
      <pc:sldChg chg="modSp mod modAnim">
        <pc:chgData name="Bédard, Alexandre" userId="bf5b20ae-ac54-4e6f-9f46-6b1dd1901bd8" providerId="ADAL" clId="{43F73E58-A864-5041-911E-69698AC34EAE}" dt="2025-06-05T14:01:22.911" v="729" actId="1076"/>
        <pc:sldMkLst>
          <pc:docMk/>
          <pc:sldMk cId="2569392382" sldId="268"/>
        </pc:sldMkLst>
      </pc:sldChg>
      <pc:sldChg chg="modSp mod modAnim">
        <pc:chgData name="Bédard, Alexandre" userId="bf5b20ae-ac54-4e6f-9f46-6b1dd1901bd8" providerId="ADAL" clId="{43F73E58-A864-5041-911E-69698AC34EAE}" dt="2025-06-05T14:00:11.512" v="710" actId="1076"/>
        <pc:sldMkLst>
          <pc:docMk/>
          <pc:sldMk cId="1965487686" sldId="270"/>
        </pc:sldMkLst>
      </pc:sldChg>
      <pc:sldChg chg="modSp mod">
        <pc:chgData name="Bédard, Alexandre" userId="bf5b20ae-ac54-4e6f-9f46-6b1dd1901bd8" providerId="ADAL" clId="{43F73E58-A864-5041-911E-69698AC34EAE}" dt="2025-06-05T13:59:41.670" v="707" actId="14100"/>
        <pc:sldMkLst>
          <pc:docMk/>
          <pc:sldMk cId="4261099442" sldId="274"/>
        </pc:sldMkLst>
      </pc:sldChg>
      <pc:sldChg chg="modSp modAnim">
        <pc:chgData name="Bédard, Alexandre" userId="bf5b20ae-ac54-4e6f-9f46-6b1dd1901bd8" providerId="ADAL" clId="{43F73E58-A864-5041-911E-69698AC34EAE}" dt="2025-06-05T13:59:06.400" v="701" actId="255"/>
        <pc:sldMkLst>
          <pc:docMk/>
          <pc:sldMk cId="1526348467" sldId="277"/>
        </pc:sldMkLst>
      </pc:sldChg>
      <pc:sldChg chg="modSp modAnim">
        <pc:chgData name="Bédard, Alexandre" userId="bf5b20ae-ac54-4e6f-9f46-6b1dd1901bd8" providerId="ADAL" clId="{43F73E58-A864-5041-911E-69698AC34EAE}" dt="2025-06-05T13:50:38.334" v="696" actId="20577"/>
        <pc:sldMkLst>
          <pc:docMk/>
          <pc:sldMk cId="2263512102" sldId="280"/>
        </pc:sldMkLst>
      </pc:sldChg>
      <pc:sldChg chg="modSp mod modAnim">
        <pc:chgData name="Bédard, Alexandre" userId="bf5b20ae-ac54-4e6f-9f46-6b1dd1901bd8" providerId="ADAL" clId="{43F73E58-A864-5041-911E-69698AC34EAE}" dt="2025-06-05T13:58:33.798" v="700" actId="255"/>
        <pc:sldMkLst>
          <pc:docMk/>
          <pc:sldMk cId="1748274608" sldId="283"/>
        </pc:sldMkLst>
      </pc:sldChg>
      <pc:sldChg chg="modSp">
        <pc:chgData name="Bédard, Alexandre" userId="bf5b20ae-ac54-4e6f-9f46-6b1dd1901bd8" providerId="ADAL" clId="{43F73E58-A864-5041-911E-69698AC34EAE}" dt="2025-06-05T14:15:03.866" v="798" actId="114"/>
        <pc:sldMkLst>
          <pc:docMk/>
          <pc:sldMk cId="2301777497" sldId="286"/>
        </pc:sldMkLst>
      </pc:sldChg>
      <pc:sldChg chg="modSp">
        <pc:chgData name="Bédard, Alexandre" userId="bf5b20ae-ac54-4e6f-9f46-6b1dd1901bd8" providerId="ADAL" clId="{43F73E58-A864-5041-911E-69698AC34EAE}" dt="2025-06-05T14:16:26.471" v="804" actId="114"/>
        <pc:sldMkLst>
          <pc:docMk/>
          <pc:sldMk cId="2433124658" sldId="287"/>
        </pc:sldMkLst>
      </pc:sldChg>
      <pc:sldChg chg="modSp">
        <pc:chgData name="Bédard, Alexandre" userId="bf5b20ae-ac54-4e6f-9f46-6b1dd1901bd8" providerId="ADAL" clId="{43F73E58-A864-5041-911E-69698AC34EAE}" dt="2025-06-05T14:17:39.123" v="807" actId="114"/>
        <pc:sldMkLst>
          <pc:docMk/>
          <pc:sldMk cId="3053872427" sldId="288"/>
        </pc:sldMkLst>
      </pc:sldChg>
      <pc:sldChg chg="modSp">
        <pc:chgData name="Bédard, Alexandre" userId="bf5b20ae-ac54-4e6f-9f46-6b1dd1901bd8" providerId="ADAL" clId="{43F73E58-A864-5041-911E-69698AC34EAE}" dt="2025-06-05T14:20:18.567" v="819" actId="114"/>
        <pc:sldMkLst>
          <pc:docMk/>
          <pc:sldMk cId="1114078140" sldId="289"/>
        </pc:sldMkLst>
      </pc:sldChg>
      <pc:sldChg chg="modSp">
        <pc:chgData name="Bédard, Alexandre" userId="bf5b20ae-ac54-4e6f-9f46-6b1dd1901bd8" providerId="ADAL" clId="{43F73E58-A864-5041-911E-69698AC34EAE}" dt="2025-06-05T14:22:21.416" v="825" actId="114"/>
        <pc:sldMkLst>
          <pc:docMk/>
          <pc:sldMk cId="88098053" sldId="290"/>
        </pc:sldMkLst>
      </pc:sldChg>
      <pc:sldChg chg="modSp">
        <pc:chgData name="Bédard, Alexandre" userId="bf5b20ae-ac54-4e6f-9f46-6b1dd1901bd8" providerId="ADAL" clId="{43F73E58-A864-5041-911E-69698AC34EAE}" dt="2025-06-05T14:24:15.455" v="830" actId="114"/>
        <pc:sldMkLst>
          <pc:docMk/>
          <pc:sldMk cId="2528373803" sldId="291"/>
        </pc:sldMkLst>
      </pc:sldChg>
      <pc:sldChg chg="modSp">
        <pc:chgData name="Bédard, Alexandre" userId="bf5b20ae-ac54-4e6f-9f46-6b1dd1901bd8" providerId="ADAL" clId="{43F73E58-A864-5041-911E-69698AC34EAE}" dt="2025-06-05T13:28:51.532" v="661" actId="400"/>
        <pc:sldMkLst>
          <pc:docMk/>
          <pc:sldMk cId="2585942409" sldId="303"/>
        </pc:sldMkLst>
      </pc:sldChg>
      <pc:sldChg chg="modSp">
        <pc:chgData name="Bédard, Alexandre" userId="bf5b20ae-ac54-4e6f-9f46-6b1dd1901bd8" providerId="ADAL" clId="{43F73E58-A864-5041-911E-69698AC34EAE}" dt="2025-06-05T14:07:39.096" v="793" actId="20577"/>
        <pc:sldMkLst>
          <pc:docMk/>
          <pc:sldMk cId="7178881" sldId="320"/>
        </pc:sldMkLst>
      </pc:sldChg>
      <pc:sldChg chg="modSp">
        <pc:chgData name="Bédard, Alexandre" userId="bf5b20ae-ac54-4e6f-9f46-6b1dd1901bd8" providerId="ADAL" clId="{43F73E58-A864-5041-911E-69698AC34EAE}" dt="2025-06-05T14:25:27.848" v="834" actId="20577"/>
        <pc:sldMkLst>
          <pc:docMk/>
          <pc:sldMk cId="4266472533" sldId="323"/>
        </pc:sldMkLst>
      </pc:sldChg>
      <pc:sldChg chg="modSp">
        <pc:chgData name="Bédard, Alexandre" userId="bf5b20ae-ac54-4e6f-9f46-6b1dd1901bd8" providerId="ADAL" clId="{43F73E58-A864-5041-911E-69698AC34EAE}" dt="2025-06-05T14:27:19.395" v="840" actId="114"/>
        <pc:sldMkLst>
          <pc:docMk/>
          <pc:sldMk cId="491375498" sldId="324"/>
        </pc:sldMkLst>
      </pc:sldChg>
      <pc:sldChg chg="modSp">
        <pc:chgData name="Bédard, Alexandre" userId="bf5b20ae-ac54-4e6f-9f46-6b1dd1901bd8" providerId="ADAL" clId="{43F73E58-A864-5041-911E-69698AC34EAE}" dt="2025-06-05T14:32:57.838" v="844" actId="114"/>
        <pc:sldMkLst>
          <pc:docMk/>
          <pc:sldMk cId="1488005420" sldId="325"/>
        </pc:sldMkLst>
      </pc:sldChg>
      <pc:sldChg chg="mod modShow">
        <pc:chgData name="Bédard, Alexandre" userId="bf5b20ae-ac54-4e6f-9f46-6b1dd1901bd8" providerId="ADAL" clId="{43F73E58-A864-5041-911E-69698AC34EAE}" dt="2025-06-05T14:04:20.041" v="736" actId="729"/>
        <pc:sldMkLst>
          <pc:docMk/>
          <pc:sldMk cId="4111335371" sldId="342"/>
        </pc:sldMkLst>
      </pc:sldChg>
      <pc:sldChg chg="modSp">
        <pc:chgData name="Bédard, Alexandre" userId="bf5b20ae-ac54-4e6f-9f46-6b1dd1901bd8" providerId="ADAL" clId="{43F73E58-A864-5041-911E-69698AC34EAE}" dt="2025-06-05T13:41:36.153" v="673" actId="20577"/>
        <pc:sldMkLst>
          <pc:docMk/>
          <pc:sldMk cId="394409940" sldId="344"/>
        </pc:sldMkLst>
      </pc:sldChg>
      <pc:sldChg chg="modSp">
        <pc:chgData name="Bédard, Alexandre" userId="bf5b20ae-ac54-4e6f-9f46-6b1dd1901bd8" providerId="ADAL" clId="{43F73E58-A864-5041-911E-69698AC34EAE}" dt="2025-06-05T13:40:12.841" v="671" actId="20577"/>
        <pc:sldMkLst>
          <pc:docMk/>
          <pc:sldMk cId="4266161612" sldId="345"/>
        </pc:sldMkLst>
      </pc:sldChg>
      <pc:sldChg chg="delSp modSp add mod modTransition setBg delAnim">
        <pc:chgData name="Bédard, Alexandre" userId="bf5b20ae-ac54-4e6f-9f46-6b1dd1901bd8" providerId="ADAL" clId="{43F73E58-A864-5041-911E-69698AC34EAE}" dt="2025-06-04T17:57:16.892" v="229" actId="1076"/>
        <pc:sldMkLst>
          <pc:docMk/>
          <pc:sldMk cId="261669383" sldId="353"/>
        </pc:sldMkLst>
      </pc:sldChg>
      <pc:sldChg chg="delSp modSp add mod modTransition delAnim">
        <pc:chgData name="Bédard, Alexandre" userId="bf5b20ae-ac54-4e6f-9f46-6b1dd1901bd8" providerId="ADAL" clId="{43F73E58-A864-5041-911E-69698AC34EAE}" dt="2025-06-04T17:57:38.837" v="232" actId="1076"/>
        <pc:sldMkLst>
          <pc:docMk/>
          <pc:sldMk cId="3913851184" sldId="354"/>
        </pc:sldMkLst>
      </pc:sldChg>
      <pc:sldChg chg="addSp delSp modSp add mod modTransition delAnim modAnim">
        <pc:chgData name="Bédard, Alexandre" userId="bf5b20ae-ac54-4e6f-9f46-6b1dd1901bd8" providerId="ADAL" clId="{43F73E58-A864-5041-911E-69698AC34EAE}" dt="2025-06-04T18:02:40.537" v="297" actId="1076"/>
        <pc:sldMkLst>
          <pc:docMk/>
          <pc:sldMk cId="3748754166" sldId="355"/>
        </pc:sldMkLst>
      </pc:sldChg>
      <pc:sldChg chg="addSp delSp modSp add mod modTransition delAnim modAnim">
        <pc:chgData name="Bédard, Alexandre" userId="bf5b20ae-ac54-4e6f-9f46-6b1dd1901bd8" providerId="ADAL" clId="{43F73E58-A864-5041-911E-69698AC34EAE}" dt="2025-06-04T18:05:06.942" v="339" actId="1076"/>
        <pc:sldMkLst>
          <pc:docMk/>
          <pc:sldMk cId="2247161507" sldId="356"/>
        </pc:sldMkLst>
      </pc:sldChg>
      <pc:sldChg chg="addSp delSp modSp add mod modTransition delAnim modAnim">
        <pc:chgData name="Bédard, Alexandre" userId="bf5b20ae-ac54-4e6f-9f46-6b1dd1901bd8" providerId="ADAL" clId="{43F73E58-A864-5041-911E-69698AC34EAE}" dt="2025-06-04T18:07:59.046" v="381" actId="1076"/>
        <pc:sldMkLst>
          <pc:docMk/>
          <pc:sldMk cId="3660386918" sldId="357"/>
        </pc:sldMkLst>
      </pc:sldChg>
      <pc:sldChg chg="addSp delSp modSp add mod modTransition delAnim modAnim">
        <pc:chgData name="Bédard, Alexandre" userId="bf5b20ae-ac54-4e6f-9f46-6b1dd1901bd8" providerId="ADAL" clId="{43F73E58-A864-5041-911E-69698AC34EAE}" dt="2025-06-04T18:31:07.501" v="660"/>
        <pc:sldMkLst>
          <pc:docMk/>
          <pc:sldMk cId="371551254" sldId="358"/>
        </pc:sldMkLst>
      </pc:sldChg>
      <pc:sldChg chg="add del modTransition">
        <pc:chgData name="Bédard, Alexandre" userId="bf5b20ae-ac54-4e6f-9f46-6b1dd1901bd8" providerId="ADAL" clId="{43F73E58-A864-5041-911E-69698AC34EAE}" dt="2025-06-04T18:17:37.620" v="457" actId="2696"/>
        <pc:sldMkLst>
          <pc:docMk/>
          <pc:sldMk cId="1727802884" sldId="359"/>
        </pc:sldMkLst>
      </pc:sldChg>
      <pc:sldChg chg="add del modTransition">
        <pc:chgData name="Bédard, Alexandre" userId="bf5b20ae-ac54-4e6f-9f46-6b1dd1901bd8" providerId="ADAL" clId="{43F73E58-A864-5041-911E-69698AC34EAE}" dt="2025-06-04T18:17:38.098" v="458" actId="2696"/>
        <pc:sldMkLst>
          <pc:docMk/>
          <pc:sldMk cId="3712234203" sldId="360"/>
        </pc:sldMkLst>
      </pc:sldChg>
      <pc:sldChg chg="add del modTransition">
        <pc:chgData name="Bédard, Alexandre" userId="bf5b20ae-ac54-4e6f-9f46-6b1dd1901bd8" providerId="ADAL" clId="{43F73E58-A864-5041-911E-69698AC34EAE}" dt="2025-06-04T18:17:38.271" v="459" actId="2696"/>
        <pc:sldMkLst>
          <pc:docMk/>
          <pc:sldMk cId="1747100172" sldId="361"/>
        </pc:sldMkLst>
      </pc:sldChg>
      <pc:sldChg chg="add del modTransition">
        <pc:chgData name="Bédard, Alexandre" userId="bf5b20ae-ac54-4e6f-9f46-6b1dd1901bd8" providerId="ADAL" clId="{43F73E58-A864-5041-911E-69698AC34EAE}" dt="2025-06-04T18:17:38.666" v="460" actId="2696"/>
        <pc:sldMkLst>
          <pc:docMk/>
          <pc:sldMk cId="2840915155" sldId="362"/>
        </pc:sldMkLst>
      </pc:sldChg>
      <pc:sldChg chg="add del modTransition">
        <pc:chgData name="Bédard, Alexandre" userId="bf5b20ae-ac54-4e6f-9f46-6b1dd1901bd8" providerId="ADAL" clId="{43F73E58-A864-5041-911E-69698AC34EAE}" dt="2025-06-04T18:17:39.277" v="461" actId="2696"/>
        <pc:sldMkLst>
          <pc:docMk/>
          <pc:sldMk cId="1650219859" sldId="363"/>
        </pc:sldMkLst>
      </pc:sldChg>
      <pc:sldChg chg="add del modTransition">
        <pc:chgData name="Bédard, Alexandre" userId="bf5b20ae-ac54-4e6f-9f46-6b1dd1901bd8" providerId="ADAL" clId="{43F73E58-A864-5041-911E-69698AC34EAE}" dt="2025-06-04T18:17:42.221" v="462" actId="2696"/>
        <pc:sldMkLst>
          <pc:docMk/>
          <pc:sldMk cId="1738465271" sldId="364"/>
        </pc:sldMkLst>
      </pc:sldChg>
    </pc:docChg>
  </pc:docChgLst>
  <pc:docChgLst>
    <pc:chgData name="Fanny Joussemet" userId="304bd73a-9f00-4f1c-b187-f0ac5de1377c" providerId="ADAL" clId="{CE7BE65D-A7F2-A846-A2DA-B0C9348EC042}"/>
    <pc:docChg chg="undo custSel addSld delSld modSld sldOrd">
      <pc:chgData name="Fanny Joussemet" userId="304bd73a-9f00-4f1c-b187-f0ac5de1377c" providerId="ADAL" clId="{CE7BE65D-A7F2-A846-A2DA-B0C9348EC042}" dt="2025-06-07T14:57:55.094" v="2198"/>
      <pc:docMkLst>
        <pc:docMk/>
      </pc:docMkLst>
      <pc:sldChg chg="addSp delSp modSp mod setBg">
        <pc:chgData name="Fanny Joussemet" userId="304bd73a-9f00-4f1c-b187-f0ac5de1377c" providerId="ADAL" clId="{CE7BE65D-A7F2-A846-A2DA-B0C9348EC042}" dt="2025-06-04T23:58:51.559" v="1646"/>
        <pc:sldMkLst>
          <pc:docMk/>
          <pc:sldMk cId="1826220031" sldId="256"/>
        </pc:sldMkLst>
      </pc:sldChg>
      <pc:sldChg chg="addSp delSp modSp mod setBg">
        <pc:chgData name="Fanny Joussemet" userId="304bd73a-9f00-4f1c-b187-f0ac5de1377c" providerId="ADAL" clId="{CE7BE65D-A7F2-A846-A2DA-B0C9348EC042}" dt="2025-06-05T13:24:13.503" v="1873"/>
        <pc:sldMkLst>
          <pc:docMk/>
          <pc:sldMk cId="2733705154" sldId="257"/>
        </pc:sldMkLst>
      </pc:sldChg>
      <pc:sldChg chg="setBg">
        <pc:chgData name="Fanny Joussemet" userId="304bd73a-9f00-4f1c-b187-f0ac5de1377c" providerId="ADAL" clId="{CE7BE65D-A7F2-A846-A2DA-B0C9348EC042}" dt="2025-06-04T23:58:51.559" v="1646"/>
        <pc:sldMkLst>
          <pc:docMk/>
          <pc:sldMk cId="28067663" sldId="258"/>
        </pc:sldMkLst>
      </pc:sldChg>
      <pc:sldChg chg="setBg">
        <pc:chgData name="Fanny Joussemet" userId="304bd73a-9f00-4f1c-b187-f0ac5de1377c" providerId="ADAL" clId="{CE7BE65D-A7F2-A846-A2DA-B0C9348EC042}" dt="2025-06-05T13:24:47.353" v="1877"/>
        <pc:sldMkLst>
          <pc:docMk/>
          <pc:sldMk cId="723292049" sldId="259"/>
        </pc:sldMkLst>
      </pc:sldChg>
      <pc:sldChg chg="setBg">
        <pc:chgData name="Fanny Joussemet" userId="304bd73a-9f00-4f1c-b187-f0ac5de1377c" providerId="ADAL" clId="{CE7BE65D-A7F2-A846-A2DA-B0C9348EC042}" dt="2025-06-05T13:25:34.709" v="1879"/>
        <pc:sldMkLst>
          <pc:docMk/>
          <pc:sldMk cId="636686077" sldId="260"/>
        </pc:sldMkLst>
      </pc:sldChg>
      <pc:sldChg chg="addSp modSp mod setBg">
        <pc:chgData name="Fanny Joussemet" userId="304bd73a-9f00-4f1c-b187-f0ac5de1377c" providerId="ADAL" clId="{CE7BE65D-A7F2-A846-A2DA-B0C9348EC042}" dt="2025-06-05T13:25:34.709" v="1879"/>
        <pc:sldMkLst>
          <pc:docMk/>
          <pc:sldMk cId="1002975553" sldId="261"/>
        </pc:sldMkLst>
      </pc:sldChg>
      <pc:sldChg chg="addSp modSp mod setBg">
        <pc:chgData name="Fanny Joussemet" userId="304bd73a-9f00-4f1c-b187-f0ac5de1377c" providerId="ADAL" clId="{CE7BE65D-A7F2-A846-A2DA-B0C9348EC042}" dt="2025-06-05T13:25:59.761" v="1881" actId="207"/>
        <pc:sldMkLst>
          <pc:docMk/>
          <pc:sldMk cId="727491053" sldId="262"/>
        </pc:sldMkLst>
      </pc:sldChg>
      <pc:sldChg chg="addSp modSp mod setBg">
        <pc:chgData name="Fanny Joussemet" userId="304bd73a-9f00-4f1c-b187-f0ac5de1377c" providerId="ADAL" clId="{CE7BE65D-A7F2-A846-A2DA-B0C9348EC042}" dt="2025-06-04T23:58:51.559" v="1646"/>
        <pc:sldMkLst>
          <pc:docMk/>
          <pc:sldMk cId="1040947104" sldId="263"/>
        </pc:sldMkLst>
      </pc:sldChg>
      <pc:sldChg chg="addSp delSp modSp mod setBg">
        <pc:chgData name="Fanny Joussemet" userId="304bd73a-9f00-4f1c-b187-f0ac5de1377c" providerId="ADAL" clId="{CE7BE65D-A7F2-A846-A2DA-B0C9348EC042}" dt="2025-06-04T23:58:51.559" v="1646"/>
        <pc:sldMkLst>
          <pc:docMk/>
          <pc:sldMk cId="3967113619" sldId="264"/>
        </pc:sldMkLst>
      </pc:sldChg>
      <pc:sldChg chg="addSp modSp mod setBg">
        <pc:chgData name="Fanny Joussemet" userId="304bd73a-9f00-4f1c-b187-f0ac5de1377c" providerId="ADAL" clId="{CE7BE65D-A7F2-A846-A2DA-B0C9348EC042}" dt="2025-06-06T00:40:21.361" v="2137" actId="1076"/>
        <pc:sldMkLst>
          <pc:docMk/>
          <pc:sldMk cId="1672372210" sldId="265"/>
        </pc:sldMkLst>
      </pc:sldChg>
      <pc:sldChg chg="addSp modSp mod setBg">
        <pc:chgData name="Fanny Joussemet" userId="304bd73a-9f00-4f1c-b187-f0ac5de1377c" providerId="ADAL" clId="{CE7BE65D-A7F2-A846-A2DA-B0C9348EC042}" dt="2025-06-05T00:31:14.012" v="1849" actId="113"/>
        <pc:sldMkLst>
          <pc:docMk/>
          <pc:sldMk cId="72284704" sldId="266"/>
        </pc:sldMkLst>
      </pc:sldChg>
      <pc:sldChg chg="addSp modSp setBg">
        <pc:chgData name="Fanny Joussemet" userId="304bd73a-9f00-4f1c-b187-f0ac5de1377c" providerId="ADAL" clId="{CE7BE65D-A7F2-A846-A2DA-B0C9348EC042}" dt="2025-06-04T23:58:51.559" v="1646"/>
        <pc:sldMkLst>
          <pc:docMk/>
          <pc:sldMk cId="3437098152" sldId="267"/>
        </pc:sldMkLst>
      </pc:sldChg>
      <pc:sldChg chg="addSp delSp modSp mod setBg delAnim">
        <pc:chgData name="Fanny Joussemet" userId="304bd73a-9f00-4f1c-b187-f0ac5de1377c" providerId="ADAL" clId="{CE7BE65D-A7F2-A846-A2DA-B0C9348EC042}" dt="2025-06-06T21:07:09.422" v="2167" actId="1076"/>
        <pc:sldMkLst>
          <pc:docMk/>
          <pc:sldMk cId="2569392382" sldId="268"/>
        </pc:sldMkLst>
      </pc:sldChg>
      <pc:sldChg chg="addSp modSp mod setBg">
        <pc:chgData name="Fanny Joussemet" userId="304bd73a-9f00-4f1c-b187-f0ac5de1377c" providerId="ADAL" clId="{CE7BE65D-A7F2-A846-A2DA-B0C9348EC042}" dt="2025-06-05T00:05:08.511" v="1696" actId="20577"/>
        <pc:sldMkLst>
          <pc:docMk/>
          <pc:sldMk cId="243403286" sldId="269"/>
        </pc:sldMkLst>
      </pc:sldChg>
      <pc:sldChg chg="addSp modSp mod setBg">
        <pc:chgData name="Fanny Joussemet" userId="304bd73a-9f00-4f1c-b187-f0ac5de1377c" providerId="ADAL" clId="{CE7BE65D-A7F2-A846-A2DA-B0C9348EC042}" dt="2025-06-04T23:58:51.559" v="1646"/>
        <pc:sldMkLst>
          <pc:docMk/>
          <pc:sldMk cId="1965487686" sldId="270"/>
        </pc:sldMkLst>
      </pc:sldChg>
      <pc:sldChg chg="addSp modSp mod setBg">
        <pc:chgData name="Fanny Joussemet" userId="304bd73a-9f00-4f1c-b187-f0ac5de1377c" providerId="ADAL" clId="{CE7BE65D-A7F2-A846-A2DA-B0C9348EC042}" dt="2025-06-04T23:58:51.559" v="1646"/>
        <pc:sldMkLst>
          <pc:docMk/>
          <pc:sldMk cId="3629567170" sldId="271"/>
        </pc:sldMkLst>
      </pc:sldChg>
      <pc:sldChg chg="addSp modSp mod setBg modAnim">
        <pc:chgData name="Fanny Joussemet" userId="304bd73a-9f00-4f1c-b187-f0ac5de1377c" providerId="ADAL" clId="{CE7BE65D-A7F2-A846-A2DA-B0C9348EC042}" dt="2025-06-04T23:58:51.559" v="1646"/>
        <pc:sldMkLst>
          <pc:docMk/>
          <pc:sldMk cId="4231756883" sldId="272"/>
        </pc:sldMkLst>
      </pc:sldChg>
      <pc:sldChg chg="addSp modSp mod setBg">
        <pc:chgData name="Fanny Joussemet" userId="304bd73a-9f00-4f1c-b187-f0ac5de1377c" providerId="ADAL" clId="{CE7BE65D-A7F2-A846-A2DA-B0C9348EC042}" dt="2025-06-04T23:58:51.559" v="1646"/>
        <pc:sldMkLst>
          <pc:docMk/>
          <pc:sldMk cId="4261099442" sldId="274"/>
        </pc:sldMkLst>
      </pc:sldChg>
      <pc:sldChg chg="addSp modSp setBg">
        <pc:chgData name="Fanny Joussemet" userId="304bd73a-9f00-4f1c-b187-f0ac5de1377c" providerId="ADAL" clId="{CE7BE65D-A7F2-A846-A2DA-B0C9348EC042}" dt="2025-06-05T00:35:04.238" v="1852" actId="113"/>
        <pc:sldMkLst>
          <pc:docMk/>
          <pc:sldMk cId="758351282" sldId="276"/>
        </pc:sldMkLst>
      </pc:sldChg>
      <pc:sldChg chg="addSp modSp mod setBg">
        <pc:chgData name="Fanny Joussemet" userId="304bd73a-9f00-4f1c-b187-f0ac5de1377c" providerId="ADAL" clId="{CE7BE65D-A7F2-A846-A2DA-B0C9348EC042}" dt="2025-06-04T23:58:51.559" v="1646"/>
        <pc:sldMkLst>
          <pc:docMk/>
          <pc:sldMk cId="1526348467" sldId="277"/>
        </pc:sldMkLst>
      </pc:sldChg>
      <pc:sldChg chg="addSp modSp setBg">
        <pc:chgData name="Fanny Joussemet" userId="304bd73a-9f00-4f1c-b187-f0ac5de1377c" providerId="ADAL" clId="{CE7BE65D-A7F2-A846-A2DA-B0C9348EC042}" dt="2025-06-04T23:58:51.559" v="1646"/>
        <pc:sldMkLst>
          <pc:docMk/>
          <pc:sldMk cId="2636603067" sldId="279"/>
        </pc:sldMkLst>
      </pc:sldChg>
      <pc:sldChg chg="addSp modSp mod setBg">
        <pc:chgData name="Fanny Joussemet" userId="304bd73a-9f00-4f1c-b187-f0ac5de1377c" providerId="ADAL" clId="{CE7BE65D-A7F2-A846-A2DA-B0C9348EC042}" dt="2025-06-07T14:57:55.094" v="2198"/>
        <pc:sldMkLst>
          <pc:docMk/>
          <pc:sldMk cId="2263512102" sldId="280"/>
        </pc:sldMkLst>
      </pc:sldChg>
      <pc:sldChg chg="addSp modSp mod setBg">
        <pc:chgData name="Fanny Joussemet" userId="304bd73a-9f00-4f1c-b187-f0ac5de1377c" providerId="ADAL" clId="{CE7BE65D-A7F2-A846-A2DA-B0C9348EC042}" dt="2025-06-04T23:58:51.559" v="1646"/>
        <pc:sldMkLst>
          <pc:docMk/>
          <pc:sldMk cId="1704655491" sldId="281"/>
        </pc:sldMkLst>
      </pc:sldChg>
      <pc:sldChg chg="addSp modSp mod setBg">
        <pc:chgData name="Fanny Joussemet" userId="304bd73a-9f00-4f1c-b187-f0ac5de1377c" providerId="ADAL" clId="{CE7BE65D-A7F2-A846-A2DA-B0C9348EC042}" dt="2025-06-04T23:58:51.559" v="1646"/>
        <pc:sldMkLst>
          <pc:docMk/>
          <pc:sldMk cId="1748274608" sldId="283"/>
        </pc:sldMkLst>
      </pc:sldChg>
      <pc:sldChg chg="mod setBg modShow">
        <pc:chgData name="Fanny Joussemet" userId="304bd73a-9f00-4f1c-b187-f0ac5de1377c" providerId="ADAL" clId="{CE7BE65D-A7F2-A846-A2DA-B0C9348EC042}" dt="2025-06-05T00:22:06.329" v="1762" actId="729"/>
        <pc:sldMkLst>
          <pc:docMk/>
          <pc:sldMk cId="3413321816" sldId="284"/>
        </pc:sldMkLst>
      </pc:sldChg>
      <pc:sldChg chg="setBg">
        <pc:chgData name="Fanny Joussemet" userId="304bd73a-9f00-4f1c-b187-f0ac5de1377c" providerId="ADAL" clId="{CE7BE65D-A7F2-A846-A2DA-B0C9348EC042}" dt="2025-06-04T23:58:51.559" v="1646"/>
        <pc:sldMkLst>
          <pc:docMk/>
          <pc:sldMk cId="2301777497" sldId="286"/>
        </pc:sldMkLst>
      </pc:sldChg>
      <pc:sldChg chg="setBg">
        <pc:chgData name="Fanny Joussemet" userId="304bd73a-9f00-4f1c-b187-f0ac5de1377c" providerId="ADAL" clId="{CE7BE65D-A7F2-A846-A2DA-B0C9348EC042}" dt="2025-06-04T23:58:51.559" v="1646"/>
        <pc:sldMkLst>
          <pc:docMk/>
          <pc:sldMk cId="2433124658" sldId="287"/>
        </pc:sldMkLst>
      </pc:sldChg>
      <pc:sldChg chg="setBg">
        <pc:chgData name="Fanny Joussemet" userId="304bd73a-9f00-4f1c-b187-f0ac5de1377c" providerId="ADAL" clId="{CE7BE65D-A7F2-A846-A2DA-B0C9348EC042}" dt="2025-06-04T23:58:51.559" v="1646"/>
        <pc:sldMkLst>
          <pc:docMk/>
          <pc:sldMk cId="3053872427" sldId="288"/>
        </pc:sldMkLst>
      </pc:sldChg>
      <pc:sldChg chg="setBg">
        <pc:chgData name="Fanny Joussemet" userId="304bd73a-9f00-4f1c-b187-f0ac5de1377c" providerId="ADAL" clId="{CE7BE65D-A7F2-A846-A2DA-B0C9348EC042}" dt="2025-06-04T23:58:51.559" v="1646"/>
        <pc:sldMkLst>
          <pc:docMk/>
          <pc:sldMk cId="1114078140" sldId="289"/>
        </pc:sldMkLst>
      </pc:sldChg>
      <pc:sldChg chg="setBg">
        <pc:chgData name="Fanny Joussemet" userId="304bd73a-9f00-4f1c-b187-f0ac5de1377c" providerId="ADAL" clId="{CE7BE65D-A7F2-A846-A2DA-B0C9348EC042}" dt="2025-06-04T23:58:51.559" v="1646"/>
        <pc:sldMkLst>
          <pc:docMk/>
          <pc:sldMk cId="88098053" sldId="290"/>
        </pc:sldMkLst>
      </pc:sldChg>
      <pc:sldChg chg="setBg">
        <pc:chgData name="Fanny Joussemet" userId="304bd73a-9f00-4f1c-b187-f0ac5de1377c" providerId="ADAL" clId="{CE7BE65D-A7F2-A846-A2DA-B0C9348EC042}" dt="2025-06-04T23:58:51.559" v="1646"/>
        <pc:sldMkLst>
          <pc:docMk/>
          <pc:sldMk cId="2528373803" sldId="291"/>
        </pc:sldMkLst>
      </pc:sldChg>
      <pc:sldChg chg="setBg">
        <pc:chgData name="Fanny Joussemet" userId="304bd73a-9f00-4f1c-b187-f0ac5de1377c" providerId="ADAL" clId="{CE7BE65D-A7F2-A846-A2DA-B0C9348EC042}" dt="2025-06-04T23:54:12.981" v="1632"/>
        <pc:sldMkLst>
          <pc:docMk/>
          <pc:sldMk cId="2029346521" sldId="296"/>
        </pc:sldMkLst>
      </pc:sldChg>
      <pc:sldChg chg="setBg">
        <pc:chgData name="Fanny Joussemet" userId="304bd73a-9f00-4f1c-b187-f0ac5de1377c" providerId="ADAL" clId="{CE7BE65D-A7F2-A846-A2DA-B0C9348EC042}" dt="2025-06-04T23:54:12.981" v="1632"/>
        <pc:sldMkLst>
          <pc:docMk/>
          <pc:sldMk cId="844150184" sldId="297"/>
        </pc:sldMkLst>
      </pc:sldChg>
      <pc:sldChg chg="setBg">
        <pc:chgData name="Fanny Joussemet" userId="304bd73a-9f00-4f1c-b187-f0ac5de1377c" providerId="ADAL" clId="{CE7BE65D-A7F2-A846-A2DA-B0C9348EC042}" dt="2025-06-04T23:54:12.981" v="1632"/>
        <pc:sldMkLst>
          <pc:docMk/>
          <pc:sldMk cId="425532273" sldId="298"/>
        </pc:sldMkLst>
      </pc:sldChg>
      <pc:sldChg chg="setBg">
        <pc:chgData name="Fanny Joussemet" userId="304bd73a-9f00-4f1c-b187-f0ac5de1377c" providerId="ADAL" clId="{CE7BE65D-A7F2-A846-A2DA-B0C9348EC042}" dt="2025-06-04T23:54:12.981" v="1632"/>
        <pc:sldMkLst>
          <pc:docMk/>
          <pc:sldMk cId="1998381682" sldId="299"/>
        </pc:sldMkLst>
      </pc:sldChg>
      <pc:sldChg chg="setBg">
        <pc:chgData name="Fanny Joussemet" userId="304bd73a-9f00-4f1c-b187-f0ac5de1377c" providerId="ADAL" clId="{CE7BE65D-A7F2-A846-A2DA-B0C9348EC042}" dt="2025-06-05T13:24:47.353" v="1877"/>
        <pc:sldMkLst>
          <pc:docMk/>
          <pc:sldMk cId="2598365299" sldId="300"/>
        </pc:sldMkLst>
      </pc:sldChg>
      <pc:sldChg chg="modSp setBg">
        <pc:chgData name="Fanny Joussemet" userId="304bd73a-9f00-4f1c-b187-f0ac5de1377c" providerId="ADAL" clId="{CE7BE65D-A7F2-A846-A2DA-B0C9348EC042}" dt="2025-06-05T13:24:47.353" v="1877"/>
        <pc:sldMkLst>
          <pc:docMk/>
          <pc:sldMk cId="795047023" sldId="301"/>
        </pc:sldMkLst>
      </pc:sldChg>
      <pc:sldChg chg="setBg">
        <pc:chgData name="Fanny Joussemet" userId="304bd73a-9f00-4f1c-b187-f0ac5de1377c" providerId="ADAL" clId="{CE7BE65D-A7F2-A846-A2DA-B0C9348EC042}" dt="2025-06-05T13:24:47.353" v="1877"/>
        <pc:sldMkLst>
          <pc:docMk/>
          <pc:sldMk cId="2841628020" sldId="302"/>
        </pc:sldMkLst>
      </pc:sldChg>
      <pc:sldChg chg="modSp mod setBg">
        <pc:chgData name="Fanny Joussemet" userId="304bd73a-9f00-4f1c-b187-f0ac5de1377c" providerId="ADAL" clId="{CE7BE65D-A7F2-A846-A2DA-B0C9348EC042}" dt="2025-06-06T00:20:57.108" v="2129" actId="1076"/>
        <pc:sldMkLst>
          <pc:docMk/>
          <pc:sldMk cId="2585942409" sldId="303"/>
        </pc:sldMkLst>
      </pc:sldChg>
      <pc:sldChg chg="setBg">
        <pc:chgData name="Fanny Joussemet" userId="304bd73a-9f00-4f1c-b187-f0ac5de1377c" providerId="ADAL" clId="{CE7BE65D-A7F2-A846-A2DA-B0C9348EC042}" dt="2025-06-04T23:54:12.981" v="1632"/>
        <pc:sldMkLst>
          <pc:docMk/>
          <pc:sldMk cId="3197624766" sldId="305"/>
        </pc:sldMkLst>
      </pc:sldChg>
      <pc:sldChg chg="modSp mod setBg">
        <pc:chgData name="Fanny Joussemet" userId="304bd73a-9f00-4f1c-b187-f0ac5de1377c" providerId="ADAL" clId="{CE7BE65D-A7F2-A846-A2DA-B0C9348EC042}" dt="2025-06-05T13:26:54.943" v="1886"/>
        <pc:sldMkLst>
          <pc:docMk/>
          <pc:sldMk cId="3994868249" sldId="306"/>
        </pc:sldMkLst>
      </pc:sldChg>
      <pc:sldChg chg="modSp mod setBg">
        <pc:chgData name="Fanny Joussemet" userId="304bd73a-9f00-4f1c-b187-f0ac5de1377c" providerId="ADAL" clId="{CE7BE65D-A7F2-A846-A2DA-B0C9348EC042}" dt="2025-06-04T23:58:51.559" v="1646"/>
        <pc:sldMkLst>
          <pc:docMk/>
          <pc:sldMk cId="912712457" sldId="307"/>
        </pc:sldMkLst>
      </pc:sldChg>
      <pc:sldChg chg="modSp mod setBg">
        <pc:chgData name="Fanny Joussemet" userId="304bd73a-9f00-4f1c-b187-f0ac5de1377c" providerId="ADAL" clId="{CE7BE65D-A7F2-A846-A2DA-B0C9348EC042}" dt="2025-06-04T23:58:51.559" v="1646"/>
        <pc:sldMkLst>
          <pc:docMk/>
          <pc:sldMk cId="395167712" sldId="309"/>
        </pc:sldMkLst>
      </pc:sldChg>
      <pc:sldChg chg="addSp delSp modSp mod setBg addAnim delAnim modAnim">
        <pc:chgData name="Fanny Joussemet" userId="304bd73a-9f00-4f1c-b187-f0ac5de1377c" providerId="ADAL" clId="{CE7BE65D-A7F2-A846-A2DA-B0C9348EC042}" dt="2025-06-06T00:37:19.053" v="2135"/>
        <pc:sldMkLst>
          <pc:docMk/>
          <pc:sldMk cId="1343051134" sldId="310"/>
        </pc:sldMkLst>
      </pc:sldChg>
      <pc:sldChg chg="modSp mod setBg">
        <pc:chgData name="Fanny Joussemet" userId="304bd73a-9f00-4f1c-b187-f0ac5de1377c" providerId="ADAL" clId="{CE7BE65D-A7F2-A846-A2DA-B0C9348EC042}" dt="2025-06-04T23:58:51.559" v="1646"/>
        <pc:sldMkLst>
          <pc:docMk/>
          <pc:sldMk cId="3519788040" sldId="311"/>
        </pc:sldMkLst>
      </pc:sldChg>
      <pc:sldChg chg="modSp mod setBg">
        <pc:chgData name="Fanny Joussemet" userId="304bd73a-9f00-4f1c-b187-f0ac5de1377c" providerId="ADAL" clId="{CE7BE65D-A7F2-A846-A2DA-B0C9348EC042}" dt="2025-06-04T23:58:51.559" v="1646"/>
        <pc:sldMkLst>
          <pc:docMk/>
          <pc:sldMk cId="3031328628" sldId="314"/>
        </pc:sldMkLst>
      </pc:sldChg>
      <pc:sldChg chg="addSp modSp setBg">
        <pc:chgData name="Fanny Joussemet" userId="304bd73a-9f00-4f1c-b187-f0ac5de1377c" providerId="ADAL" clId="{CE7BE65D-A7F2-A846-A2DA-B0C9348EC042}" dt="2025-06-04T23:58:51.559" v="1646"/>
        <pc:sldMkLst>
          <pc:docMk/>
          <pc:sldMk cId="1042286217" sldId="316"/>
        </pc:sldMkLst>
      </pc:sldChg>
      <pc:sldChg chg="modSp mod setBg">
        <pc:chgData name="Fanny Joussemet" userId="304bd73a-9f00-4f1c-b187-f0ac5de1377c" providerId="ADAL" clId="{CE7BE65D-A7F2-A846-A2DA-B0C9348EC042}" dt="2025-06-04T23:54:12.981" v="1632"/>
        <pc:sldMkLst>
          <pc:docMk/>
          <pc:sldMk cId="625976777" sldId="319"/>
        </pc:sldMkLst>
      </pc:sldChg>
      <pc:sldChg chg="addSp modSp mod setBg">
        <pc:chgData name="Fanny Joussemet" userId="304bd73a-9f00-4f1c-b187-f0ac5de1377c" providerId="ADAL" clId="{CE7BE65D-A7F2-A846-A2DA-B0C9348EC042}" dt="2025-06-05T14:59:35.658" v="1907" actId="207"/>
        <pc:sldMkLst>
          <pc:docMk/>
          <pc:sldMk cId="7178881" sldId="320"/>
        </pc:sldMkLst>
      </pc:sldChg>
      <pc:sldChg chg="setBg">
        <pc:chgData name="Fanny Joussemet" userId="304bd73a-9f00-4f1c-b187-f0ac5de1377c" providerId="ADAL" clId="{CE7BE65D-A7F2-A846-A2DA-B0C9348EC042}" dt="2025-06-04T23:58:51.559" v="1646"/>
        <pc:sldMkLst>
          <pc:docMk/>
          <pc:sldMk cId="3849193065" sldId="321"/>
        </pc:sldMkLst>
      </pc:sldChg>
      <pc:sldChg chg="setBg">
        <pc:chgData name="Fanny Joussemet" userId="304bd73a-9f00-4f1c-b187-f0ac5de1377c" providerId="ADAL" clId="{CE7BE65D-A7F2-A846-A2DA-B0C9348EC042}" dt="2025-06-04T23:58:51.559" v="1646"/>
        <pc:sldMkLst>
          <pc:docMk/>
          <pc:sldMk cId="3047961369" sldId="322"/>
        </pc:sldMkLst>
      </pc:sldChg>
      <pc:sldChg chg="setBg">
        <pc:chgData name="Fanny Joussemet" userId="304bd73a-9f00-4f1c-b187-f0ac5de1377c" providerId="ADAL" clId="{CE7BE65D-A7F2-A846-A2DA-B0C9348EC042}" dt="2025-06-04T23:58:51.559" v="1646"/>
        <pc:sldMkLst>
          <pc:docMk/>
          <pc:sldMk cId="4266472533" sldId="323"/>
        </pc:sldMkLst>
      </pc:sldChg>
      <pc:sldChg chg="setBg">
        <pc:chgData name="Fanny Joussemet" userId="304bd73a-9f00-4f1c-b187-f0ac5de1377c" providerId="ADAL" clId="{CE7BE65D-A7F2-A846-A2DA-B0C9348EC042}" dt="2025-06-04T23:58:51.559" v="1646"/>
        <pc:sldMkLst>
          <pc:docMk/>
          <pc:sldMk cId="491375498" sldId="324"/>
        </pc:sldMkLst>
      </pc:sldChg>
      <pc:sldChg chg="setBg">
        <pc:chgData name="Fanny Joussemet" userId="304bd73a-9f00-4f1c-b187-f0ac5de1377c" providerId="ADAL" clId="{CE7BE65D-A7F2-A846-A2DA-B0C9348EC042}" dt="2025-06-04T23:58:51.559" v="1646"/>
        <pc:sldMkLst>
          <pc:docMk/>
          <pc:sldMk cId="1488005420" sldId="325"/>
        </pc:sldMkLst>
      </pc:sldChg>
      <pc:sldChg chg="setBg">
        <pc:chgData name="Fanny Joussemet" userId="304bd73a-9f00-4f1c-b187-f0ac5de1377c" providerId="ADAL" clId="{CE7BE65D-A7F2-A846-A2DA-B0C9348EC042}" dt="2025-06-04T23:58:51.559" v="1646"/>
        <pc:sldMkLst>
          <pc:docMk/>
          <pc:sldMk cId="2137366239" sldId="327"/>
        </pc:sldMkLst>
      </pc:sldChg>
      <pc:sldChg chg="modSp setBg">
        <pc:chgData name="Fanny Joussemet" userId="304bd73a-9f00-4f1c-b187-f0ac5de1377c" providerId="ADAL" clId="{CE7BE65D-A7F2-A846-A2DA-B0C9348EC042}" dt="2025-06-04T23:58:51.559" v="1646"/>
        <pc:sldMkLst>
          <pc:docMk/>
          <pc:sldMk cId="2909696949" sldId="328"/>
        </pc:sldMkLst>
      </pc:sldChg>
      <pc:sldChg chg="setBg">
        <pc:chgData name="Fanny Joussemet" userId="304bd73a-9f00-4f1c-b187-f0ac5de1377c" providerId="ADAL" clId="{CE7BE65D-A7F2-A846-A2DA-B0C9348EC042}" dt="2025-06-04T23:58:51.559" v="1646"/>
        <pc:sldMkLst>
          <pc:docMk/>
          <pc:sldMk cId="2153391828" sldId="329"/>
        </pc:sldMkLst>
      </pc:sldChg>
      <pc:sldChg chg="setBg">
        <pc:chgData name="Fanny Joussemet" userId="304bd73a-9f00-4f1c-b187-f0ac5de1377c" providerId="ADAL" clId="{CE7BE65D-A7F2-A846-A2DA-B0C9348EC042}" dt="2025-06-04T23:58:51.559" v="1646"/>
        <pc:sldMkLst>
          <pc:docMk/>
          <pc:sldMk cId="3988124529" sldId="330"/>
        </pc:sldMkLst>
      </pc:sldChg>
      <pc:sldChg chg="addSp modSp mod setBg">
        <pc:chgData name="Fanny Joussemet" userId="304bd73a-9f00-4f1c-b187-f0ac5de1377c" providerId="ADAL" clId="{CE7BE65D-A7F2-A846-A2DA-B0C9348EC042}" dt="2025-06-05T00:20:15.777" v="1761" actId="20577"/>
        <pc:sldMkLst>
          <pc:docMk/>
          <pc:sldMk cId="1931761848" sldId="331"/>
        </pc:sldMkLst>
      </pc:sldChg>
      <pc:sldChg chg="modSp mod setBg">
        <pc:chgData name="Fanny Joussemet" userId="304bd73a-9f00-4f1c-b187-f0ac5de1377c" providerId="ADAL" clId="{CE7BE65D-A7F2-A846-A2DA-B0C9348EC042}" dt="2025-06-04T23:58:51.559" v="1646"/>
        <pc:sldMkLst>
          <pc:docMk/>
          <pc:sldMk cId="1118475524" sldId="332"/>
        </pc:sldMkLst>
      </pc:sldChg>
      <pc:sldChg chg="modSp mod setBg">
        <pc:chgData name="Fanny Joussemet" userId="304bd73a-9f00-4f1c-b187-f0ac5de1377c" providerId="ADAL" clId="{CE7BE65D-A7F2-A846-A2DA-B0C9348EC042}" dt="2025-06-05T00:28:46.991" v="1841" actId="20577"/>
        <pc:sldMkLst>
          <pc:docMk/>
          <pc:sldMk cId="3260868405" sldId="334"/>
        </pc:sldMkLst>
      </pc:sldChg>
      <pc:sldChg chg="addSp delSp modSp mod setBg delAnim modAnim">
        <pc:chgData name="Fanny Joussemet" userId="304bd73a-9f00-4f1c-b187-f0ac5de1377c" providerId="ADAL" clId="{CE7BE65D-A7F2-A846-A2DA-B0C9348EC042}" dt="2025-06-06T00:42:29.036" v="2151" actId="1076"/>
        <pc:sldMkLst>
          <pc:docMk/>
          <pc:sldMk cId="264291288" sldId="335"/>
        </pc:sldMkLst>
      </pc:sldChg>
      <pc:sldChg chg="modSp mod setBg">
        <pc:chgData name="Fanny Joussemet" userId="304bd73a-9f00-4f1c-b187-f0ac5de1377c" providerId="ADAL" clId="{CE7BE65D-A7F2-A846-A2DA-B0C9348EC042}" dt="2025-06-04T23:58:51.559" v="1646"/>
        <pc:sldMkLst>
          <pc:docMk/>
          <pc:sldMk cId="2976389293" sldId="337"/>
        </pc:sldMkLst>
      </pc:sldChg>
      <pc:sldChg chg="addSp modSp mod setBg">
        <pc:chgData name="Fanny Joussemet" userId="304bd73a-9f00-4f1c-b187-f0ac5de1377c" providerId="ADAL" clId="{CE7BE65D-A7F2-A846-A2DA-B0C9348EC042}" dt="2025-06-04T23:58:51.559" v="1646"/>
        <pc:sldMkLst>
          <pc:docMk/>
          <pc:sldMk cId="2124941545" sldId="338"/>
        </pc:sldMkLst>
      </pc:sldChg>
      <pc:sldChg chg="mod setBg modShow">
        <pc:chgData name="Fanny Joussemet" userId="304bd73a-9f00-4f1c-b187-f0ac5de1377c" providerId="ADAL" clId="{CE7BE65D-A7F2-A846-A2DA-B0C9348EC042}" dt="2025-06-05T00:22:06.329" v="1762" actId="729"/>
        <pc:sldMkLst>
          <pc:docMk/>
          <pc:sldMk cId="2286331985" sldId="341"/>
        </pc:sldMkLst>
      </pc:sldChg>
      <pc:sldChg chg="setBg">
        <pc:chgData name="Fanny Joussemet" userId="304bd73a-9f00-4f1c-b187-f0ac5de1377c" providerId="ADAL" clId="{CE7BE65D-A7F2-A846-A2DA-B0C9348EC042}" dt="2025-06-04T23:58:51.559" v="1646"/>
        <pc:sldMkLst>
          <pc:docMk/>
          <pc:sldMk cId="4111335371" sldId="342"/>
        </pc:sldMkLst>
      </pc:sldChg>
      <pc:sldChg chg="addSp modSp mod setBg modAnim">
        <pc:chgData name="Fanny Joussemet" userId="304bd73a-9f00-4f1c-b187-f0ac5de1377c" providerId="ADAL" clId="{CE7BE65D-A7F2-A846-A2DA-B0C9348EC042}" dt="2025-06-05T00:35:52.735" v="1853" actId="113"/>
        <pc:sldMkLst>
          <pc:docMk/>
          <pc:sldMk cId="4147387102" sldId="343"/>
        </pc:sldMkLst>
      </pc:sldChg>
      <pc:sldChg chg="setBg">
        <pc:chgData name="Fanny Joussemet" userId="304bd73a-9f00-4f1c-b187-f0ac5de1377c" providerId="ADAL" clId="{CE7BE65D-A7F2-A846-A2DA-B0C9348EC042}" dt="2025-06-04T23:54:12.981" v="1632"/>
        <pc:sldMkLst>
          <pc:docMk/>
          <pc:sldMk cId="394409940" sldId="344"/>
        </pc:sldMkLst>
      </pc:sldChg>
      <pc:sldChg chg="addSp modSp mod setBg">
        <pc:chgData name="Fanny Joussemet" userId="304bd73a-9f00-4f1c-b187-f0ac5de1377c" providerId="ADAL" clId="{CE7BE65D-A7F2-A846-A2DA-B0C9348EC042}" dt="2025-06-04T23:54:12.981" v="1632"/>
        <pc:sldMkLst>
          <pc:docMk/>
          <pc:sldMk cId="4266161612" sldId="345"/>
        </pc:sldMkLst>
      </pc:sldChg>
      <pc:sldChg chg="addSp modSp mod setBg">
        <pc:chgData name="Fanny Joussemet" userId="304bd73a-9f00-4f1c-b187-f0ac5de1377c" providerId="ADAL" clId="{CE7BE65D-A7F2-A846-A2DA-B0C9348EC042}" dt="2025-06-04T23:58:51.559" v="1646"/>
        <pc:sldMkLst>
          <pc:docMk/>
          <pc:sldMk cId="1109277938" sldId="347"/>
        </pc:sldMkLst>
      </pc:sldChg>
      <pc:sldChg chg="addSp modSp mod setBg">
        <pc:chgData name="Fanny Joussemet" userId="304bd73a-9f00-4f1c-b187-f0ac5de1377c" providerId="ADAL" clId="{CE7BE65D-A7F2-A846-A2DA-B0C9348EC042}" dt="2025-06-04T23:58:51.559" v="1646"/>
        <pc:sldMkLst>
          <pc:docMk/>
          <pc:sldMk cId="273983910" sldId="348"/>
        </pc:sldMkLst>
      </pc:sldChg>
      <pc:sldChg chg="addSp delSp modSp mod setBg">
        <pc:chgData name="Fanny Joussemet" userId="304bd73a-9f00-4f1c-b187-f0ac5de1377c" providerId="ADAL" clId="{CE7BE65D-A7F2-A846-A2DA-B0C9348EC042}" dt="2025-06-05T00:14:02.780" v="1698" actId="400"/>
        <pc:sldMkLst>
          <pc:docMk/>
          <pc:sldMk cId="624419926" sldId="349"/>
        </pc:sldMkLst>
      </pc:sldChg>
      <pc:sldChg chg="addSp modSp mod ord setBg">
        <pc:chgData name="Fanny Joussemet" userId="304bd73a-9f00-4f1c-b187-f0ac5de1377c" providerId="ADAL" clId="{CE7BE65D-A7F2-A846-A2DA-B0C9348EC042}" dt="2025-06-05T00:13:58.427" v="1697" actId="400"/>
        <pc:sldMkLst>
          <pc:docMk/>
          <pc:sldMk cId="1783682889" sldId="350"/>
        </pc:sldMkLst>
      </pc:sldChg>
      <pc:sldChg chg="setBg">
        <pc:chgData name="Fanny Joussemet" userId="304bd73a-9f00-4f1c-b187-f0ac5de1377c" providerId="ADAL" clId="{CE7BE65D-A7F2-A846-A2DA-B0C9348EC042}" dt="2025-06-04T23:58:51.559" v="1646"/>
        <pc:sldMkLst>
          <pc:docMk/>
          <pc:sldMk cId="3329198040" sldId="352"/>
        </pc:sldMkLst>
      </pc:sldChg>
      <pc:sldChg chg="setBg">
        <pc:chgData name="Fanny Joussemet" userId="304bd73a-9f00-4f1c-b187-f0ac5de1377c" providerId="ADAL" clId="{CE7BE65D-A7F2-A846-A2DA-B0C9348EC042}" dt="2025-06-04T23:54:12.981" v="1632"/>
        <pc:sldMkLst>
          <pc:docMk/>
          <pc:sldMk cId="261669383" sldId="353"/>
        </pc:sldMkLst>
      </pc:sldChg>
      <pc:sldChg chg="addSp modSp mod setBg modAnim">
        <pc:chgData name="Fanny Joussemet" userId="304bd73a-9f00-4f1c-b187-f0ac5de1377c" providerId="ADAL" clId="{CE7BE65D-A7F2-A846-A2DA-B0C9348EC042}" dt="2025-06-04T23:54:12.981" v="1632"/>
        <pc:sldMkLst>
          <pc:docMk/>
          <pc:sldMk cId="3913851184" sldId="354"/>
        </pc:sldMkLst>
      </pc:sldChg>
      <pc:sldChg chg="setBg">
        <pc:chgData name="Fanny Joussemet" userId="304bd73a-9f00-4f1c-b187-f0ac5de1377c" providerId="ADAL" clId="{CE7BE65D-A7F2-A846-A2DA-B0C9348EC042}" dt="2025-06-04T23:54:12.981" v="1632"/>
        <pc:sldMkLst>
          <pc:docMk/>
          <pc:sldMk cId="3748754166" sldId="355"/>
        </pc:sldMkLst>
      </pc:sldChg>
      <pc:sldChg chg="setBg">
        <pc:chgData name="Fanny Joussemet" userId="304bd73a-9f00-4f1c-b187-f0ac5de1377c" providerId="ADAL" clId="{CE7BE65D-A7F2-A846-A2DA-B0C9348EC042}" dt="2025-06-04T23:54:12.981" v="1632"/>
        <pc:sldMkLst>
          <pc:docMk/>
          <pc:sldMk cId="2247161507" sldId="356"/>
        </pc:sldMkLst>
      </pc:sldChg>
      <pc:sldChg chg="setBg">
        <pc:chgData name="Fanny Joussemet" userId="304bd73a-9f00-4f1c-b187-f0ac5de1377c" providerId="ADAL" clId="{CE7BE65D-A7F2-A846-A2DA-B0C9348EC042}" dt="2025-06-04T23:54:12.981" v="1632"/>
        <pc:sldMkLst>
          <pc:docMk/>
          <pc:sldMk cId="3660386918" sldId="357"/>
        </pc:sldMkLst>
      </pc:sldChg>
      <pc:sldChg chg="delSp modSp mod setBg delAnim">
        <pc:chgData name="Fanny Joussemet" userId="304bd73a-9f00-4f1c-b187-f0ac5de1377c" providerId="ADAL" clId="{CE7BE65D-A7F2-A846-A2DA-B0C9348EC042}" dt="2025-06-04T23:54:12.981" v="1632"/>
        <pc:sldMkLst>
          <pc:docMk/>
          <pc:sldMk cId="371551254" sldId="358"/>
        </pc:sldMkLst>
      </pc:sldChg>
      <pc:sldChg chg="addSp delSp modSp add del mod setBg delAnim">
        <pc:chgData name="Fanny Joussemet" userId="304bd73a-9f00-4f1c-b187-f0ac5de1377c" providerId="ADAL" clId="{CE7BE65D-A7F2-A846-A2DA-B0C9348EC042}" dt="2025-06-05T18:14:55.435" v="1941" actId="2696"/>
        <pc:sldMkLst>
          <pc:docMk/>
          <pc:sldMk cId="2480228817" sldId="359"/>
        </pc:sldMkLst>
      </pc:sldChg>
      <pc:sldChg chg="add del">
        <pc:chgData name="Fanny Joussemet" userId="304bd73a-9f00-4f1c-b187-f0ac5de1377c" providerId="ADAL" clId="{CE7BE65D-A7F2-A846-A2DA-B0C9348EC042}" dt="2025-06-05T18:08:30.480" v="1934" actId="2890"/>
        <pc:sldMkLst>
          <pc:docMk/>
          <pc:sldMk cId="2611990382" sldId="360"/>
        </pc:sldMkLst>
      </pc:sldChg>
      <pc:sldChg chg="addSp delSp modSp new mod">
        <pc:chgData name="Fanny Joussemet" userId="304bd73a-9f00-4f1c-b187-f0ac5de1377c" providerId="ADAL" clId="{CE7BE65D-A7F2-A846-A2DA-B0C9348EC042}" dt="2025-06-05T22:28:29.410" v="2123" actId="207"/>
        <pc:sldMkLst>
          <pc:docMk/>
          <pc:sldMk cId="2583960926" sldId="368"/>
        </pc:sldMkLst>
      </pc:sldChg>
    </pc:docChg>
  </pc:docChgLst>
  <pc:docChgLst>
    <pc:chgData name="Grenier, Alex" userId="S::grenier.alex_uqam.ca#ext#@cegepstlaurent.onmicrosoft.com::d10b7ac7-3787-43f5-9828-c5c8d382c331" providerId="AD" clId="Web-{A3B8F7A0-7C09-114A-D40D-5FC219B3B397}"/>
    <pc:docChg chg="addSld delSld modSld">
      <pc:chgData name="Grenier, Alex" userId="S::grenier.alex_uqam.ca#ext#@cegepstlaurent.onmicrosoft.com::d10b7ac7-3787-43f5-9828-c5c8d382c331" providerId="AD" clId="Web-{A3B8F7A0-7C09-114A-D40D-5FC219B3B397}" dt="2025-06-05T18:47:57.254" v="148"/>
      <pc:docMkLst>
        <pc:docMk/>
      </pc:docMkLst>
      <pc:sldChg chg="del">
        <pc:chgData name="Grenier, Alex" userId="S::grenier.alex_uqam.ca#ext#@cegepstlaurent.onmicrosoft.com::d10b7ac7-3787-43f5-9828-c5c8d382c331" providerId="AD" clId="Web-{A3B8F7A0-7C09-114A-D40D-5FC219B3B397}" dt="2025-06-05T18:40:27.647" v="0"/>
        <pc:sldMkLst>
          <pc:docMk/>
          <pc:sldMk cId="3413321816" sldId="284"/>
        </pc:sldMkLst>
      </pc:sldChg>
      <pc:sldChg chg="addSp delSp modSp">
        <pc:chgData name="Grenier, Alex" userId="S::grenier.alex_uqam.ca#ext#@cegepstlaurent.onmicrosoft.com::d10b7ac7-3787-43f5-9828-c5c8d382c331" providerId="AD" clId="Web-{A3B8F7A0-7C09-114A-D40D-5FC219B3B397}" dt="2025-06-05T18:45:09.249" v="116" actId="20577"/>
        <pc:sldMkLst>
          <pc:docMk/>
          <pc:sldMk cId="2124941545" sldId="338"/>
        </pc:sldMkLst>
      </pc:sldChg>
      <pc:sldChg chg="del">
        <pc:chgData name="Grenier, Alex" userId="S::grenier.alex_uqam.ca#ext#@cegepstlaurent.onmicrosoft.com::d10b7ac7-3787-43f5-9828-c5c8d382c331" providerId="AD" clId="Web-{A3B8F7A0-7C09-114A-D40D-5FC219B3B397}" dt="2025-06-05T18:40:28.256" v="1"/>
        <pc:sldMkLst>
          <pc:docMk/>
          <pc:sldMk cId="2286331985" sldId="341"/>
        </pc:sldMkLst>
      </pc:sldChg>
      <pc:sldChg chg="delSp del delAnim">
        <pc:chgData name="Grenier, Alex" userId="S::grenier.alex_uqam.ca#ext#@cegepstlaurent.onmicrosoft.com::d10b7ac7-3787-43f5-9828-c5c8d382c331" providerId="AD" clId="Web-{A3B8F7A0-7C09-114A-D40D-5FC219B3B397}" dt="2025-06-05T18:40:47.538" v="4"/>
        <pc:sldMkLst>
          <pc:docMk/>
          <pc:sldMk cId="4111335371" sldId="342"/>
        </pc:sldMkLst>
      </pc:sldChg>
      <pc:sldChg chg="addSp delSp modSp add del replId">
        <pc:chgData name="Grenier, Alex" userId="S::grenier.alex_uqam.ca#ext#@cegepstlaurent.onmicrosoft.com::d10b7ac7-3787-43f5-9828-c5c8d382c331" providerId="AD" clId="Web-{A3B8F7A0-7C09-114A-D40D-5FC219B3B397}" dt="2025-06-05T18:47:57.254" v="148"/>
        <pc:sldMkLst>
          <pc:docMk/>
          <pc:sldMk cId="3406461935" sldId="359"/>
        </pc:sldMkLst>
      </pc:sldChg>
      <pc:sldChg chg="modSp add replId">
        <pc:chgData name="Grenier, Alex" userId="S::grenier.alex_uqam.ca#ext#@cegepstlaurent.onmicrosoft.com::d10b7ac7-3787-43f5-9828-c5c8d382c331" providerId="AD" clId="Web-{A3B8F7A0-7C09-114A-D40D-5FC219B3B397}" dt="2025-06-05T18:44:57.499" v="113" actId="20577"/>
        <pc:sldMkLst>
          <pc:docMk/>
          <pc:sldMk cId="3112294613" sldId="360"/>
        </pc:sldMkLst>
      </pc:sldChg>
      <pc:sldChg chg="modSp add replId">
        <pc:chgData name="Grenier, Alex" userId="S::grenier.alex_uqam.ca#ext#@cegepstlaurent.onmicrosoft.com::d10b7ac7-3787-43f5-9828-c5c8d382c331" providerId="AD" clId="Web-{A3B8F7A0-7C09-114A-D40D-5FC219B3B397}" dt="2025-06-05T18:44:40.733" v="111" actId="20577"/>
        <pc:sldMkLst>
          <pc:docMk/>
          <pc:sldMk cId="2236449637" sldId="361"/>
        </pc:sldMkLst>
      </pc:sldChg>
      <pc:sldChg chg="add del replId">
        <pc:chgData name="Grenier, Alex" userId="S::grenier.alex_uqam.ca#ext#@cegepstlaurent.onmicrosoft.com::d10b7ac7-3787-43f5-9828-c5c8d382c331" providerId="AD" clId="Web-{A3B8F7A0-7C09-114A-D40D-5FC219B3B397}" dt="2025-06-05T18:43:00.933" v="59"/>
        <pc:sldMkLst>
          <pc:docMk/>
          <pc:sldMk cId="225055000" sldId="362"/>
        </pc:sldMkLst>
      </pc:sldChg>
      <pc:sldChg chg="modSp add replId">
        <pc:chgData name="Grenier, Alex" userId="S::grenier.alex_uqam.ca#ext#@cegepstlaurent.onmicrosoft.com::d10b7ac7-3787-43f5-9828-c5c8d382c331" providerId="AD" clId="Web-{A3B8F7A0-7C09-114A-D40D-5FC219B3B397}" dt="2025-06-05T18:44:37.592" v="110" actId="20577"/>
        <pc:sldMkLst>
          <pc:docMk/>
          <pc:sldMk cId="3920029020" sldId="362"/>
        </pc:sldMkLst>
      </pc:sldChg>
      <pc:sldChg chg="modSp add replId">
        <pc:chgData name="Grenier, Alex" userId="S::grenier.alex_uqam.ca#ext#@cegepstlaurent.onmicrosoft.com::d10b7ac7-3787-43f5-9828-c5c8d382c331" providerId="AD" clId="Web-{A3B8F7A0-7C09-114A-D40D-5FC219B3B397}" dt="2025-06-05T18:45:37.375" v="121" actId="20577"/>
        <pc:sldMkLst>
          <pc:docMk/>
          <pc:sldMk cId="1729393992" sldId="363"/>
        </pc:sldMkLst>
      </pc:sldChg>
      <pc:sldChg chg="add del replId">
        <pc:chgData name="Grenier, Alex" userId="S::grenier.alex_uqam.ca#ext#@cegepstlaurent.onmicrosoft.com::d10b7ac7-3787-43f5-9828-c5c8d382c331" providerId="AD" clId="Web-{A3B8F7A0-7C09-114A-D40D-5FC219B3B397}" dt="2025-06-05T18:43:46.731" v="99"/>
        <pc:sldMkLst>
          <pc:docMk/>
          <pc:sldMk cId="3085388431" sldId="363"/>
        </pc:sldMkLst>
      </pc:sldChg>
      <pc:sldChg chg="modSp add replId">
        <pc:chgData name="Grenier, Alex" userId="S::grenier.alex_uqam.ca#ext#@cegepstlaurent.onmicrosoft.com::d10b7ac7-3787-43f5-9828-c5c8d382c331" providerId="AD" clId="Web-{A3B8F7A0-7C09-114A-D40D-5FC219B3B397}" dt="2025-06-05T18:46:43.096" v="129" actId="20577"/>
        <pc:sldMkLst>
          <pc:docMk/>
          <pc:sldMk cId="1169282006" sldId="364"/>
        </pc:sldMkLst>
      </pc:sldChg>
      <pc:sldChg chg="modSp add replId">
        <pc:chgData name="Grenier, Alex" userId="S::grenier.alex_uqam.ca#ext#@cegepstlaurent.onmicrosoft.com::d10b7ac7-3787-43f5-9828-c5c8d382c331" providerId="AD" clId="Web-{A3B8F7A0-7C09-114A-D40D-5FC219B3B397}" dt="2025-06-05T18:46:54.830" v="133" actId="20577"/>
        <pc:sldMkLst>
          <pc:docMk/>
          <pc:sldMk cId="2662068174" sldId="365"/>
        </pc:sldMkLst>
      </pc:sldChg>
      <pc:sldChg chg="modSp add replId">
        <pc:chgData name="Grenier, Alex" userId="S::grenier.alex_uqam.ca#ext#@cegepstlaurent.onmicrosoft.com::d10b7ac7-3787-43f5-9828-c5c8d382c331" providerId="AD" clId="Web-{A3B8F7A0-7C09-114A-D40D-5FC219B3B397}" dt="2025-06-05T18:47:12.097" v="140" actId="20577"/>
        <pc:sldMkLst>
          <pc:docMk/>
          <pc:sldMk cId="1118849536" sldId="366"/>
        </pc:sldMkLst>
      </pc:sldChg>
      <pc:sldChg chg="addSp modSp add replId">
        <pc:chgData name="Grenier, Alex" userId="S::grenier.alex_uqam.ca#ext#@cegepstlaurent.onmicrosoft.com::d10b7ac7-3787-43f5-9828-c5c8d382c331" providerId="AD" clId="Web-{A3B8F7A0-7C09-114A-D40D-5FC219B3B397}" dt="2025-06-05T18:47:37.675" v="147"/>
        <pc:sldMkLst>
          <pc:docMk/>
          <pc:sldMk cId="823091091" sldId="367"/>
        </pc:sldMkLst>
      </pc:sldChg>
    </pc:docChg>
  </pc:docChgLst>
  <pc:docChgLst>
    <pc:chgData name="Beaupré, Julie" userId="b7ac2518-b3f0-462d-9e15-cf64f47d5ca9" providerId="ADAL" clId="{956B6A8B-46C1-5C67-B4E3-9CAA5249AB6F}"/>
    <pc:docChg chg="modSld">
      <pc:chgData name="Beaupré, Julie" userId="b7ac2518-b3f0-462d-9e15-cf64f47d5ca9" providerId="ADAL" clId="{956B6A8B-46C1-5C67-B4E3-9CAA5249AB6F}" dt="2025-09-18T15:08:02.895" v="9" actId="20577"/>
      <pc:docMkLst>
        <pc:docMk/>
      </pc:docMkLst>
      <pc:sldChg chg="modSp">
        <pc:chgData name="Beaupré, Julie" userId="b7ac2518-b3f0-462d-9e15-cf64f47d5ca9" providerId="ADAL" clId="{956B6A8B-46C1-5C67-B4E3-9CAA5249AB6F}" dt="2025-09-18T14:44:44.109" v="1" actId="20577"/>
        <pc:sldMkLst>
          <pc:docMk/>
          <pc:sldMk cId="636686077" sldId="260"/>
        </pc:sldMkLst>
        <pc:spChg chg="mod">
          <ac:chgData name="Beaupré, Julie" userId="b7ac2518-b3f0-462d-9e15-cf64f47d5ca9" providerId="ADAL" clId="{956B6A8B-46C1-5C67-B4E3-9CAA5249AB6F}" dt="2025-09-18T14:44:41.066" v="0" actId="20577"/>
          <ac:spMkLst>
            <pc:docMk/>
            <pc:sldMk cId="636686077" sldId="260"/>
            <ac:spMk id="10" creationId="{7F853084-CABF-1FE1-EE21-E5C6DD23A39C}"/>
          </ac:spMkLst>
        </pc:spChg>
        <pc:spChg chg="mod">
          <ac:chgData name="Beaupré, Julie" userId="b7ac2518-b3f0-462d-9e15-cf64f47d5ca9" providerId="ADAL" clId="{956B6A8B-46C1-5C67-B4E3-9CAA5249AB6F}" dt="2025-09-18T14:44:44.109" v="1" actId="20577"/>
          <ac:spMkLst>
            <pc:docMk/>
            <pc:sldMk cId="636686077" sldId="260"/>
            <ac:spMk id="22" creationId="{229DC860-8A0F-3BE2-71FE-87EEA14DB6C9}"/>
          </ac:spMkLst>
        </pc:spChg>
      </pc:sldChg>
      <pc:sldChg chg="modSp">
        <pc:chgData name="Beaupré, Julie" userId="b7ac2518-b3f0-462d-9e15-cf64f47d5ca9" providerId="ADAL" clId="{956B6A8B-46C1-5C67-B4E3-9CAA5249AB6F}" dt="2025-09-18T15:08:02.895" v="9" actId="20577"/>
        <pc:sldMkLst>
          <pc:docMk/>
          <pc:sldMk cId="3629567170" sldId="271"/>
        </pc:sldMkLst>
        <pc:spChg chg="mod">
          <ac:chgData name="Beaupré, Julie" userId="b7ac2518-b3f0-462d-9e15-cf64f47d5ca9" providerId="ADAL" clId="{956B6A8B-46C1-5C67-B4E3-9CAA5249AB6F}" dt="2025-09-18T15:08:02.895" v="9" actId="20577"/>
          <ac:spMkLst>
            <pc:docMk/>
            <pc:sldMk cId="3629567170" sldId="271"/>
            <ac:spMk id="3" creationId="{04233705-2CFF-F237-6356-B691DB41E6BE}"/>
          </ac:spMkLst>
        </pc:spChg>
      </pc:sldChg>
    </pc:docChg>
  </pc:docChgLst>
  <pc:docChgLst>
    <pc:chgData name="Fanny Joussemet" userId="304bd73a-9f00-4f1c-b187-f0ac5de1377c" providerId="ADAL" clId="{A73B3EAF-0418-2C40-8E23-181EF3E0BEDB}"/>
    <pc:docChg chg="modSld">
      <pc:chgData name="Fanny Joussemet" userId="304bd73a-9f00-4f1c-b187-f0ac5de1377c" providerId="ADAL" clId="{A73B3EAF-0418-2C40-8E23-181EF3E0BEDB}" dt="2025-06-09T02:13:21.381" v="1" actId="20577"/>
      <pc:docMkLst>
        <pc:docMk/>
      </pc:docMkLst>
      <pc:sldChg chg="modNotesTx">
        <pc:chgData name="Fanny Joussemet" userId="304bd73a-9f00-4f1c-b187-f0ac5de1377c" providerId="ADAL" clId="{A73B3EAF-0418-2C40-8E23-181EF3E0BEDB}" dt="2025-06-09T02:13:21.381" v="1" actId="20577"/>
        <pc:sldMkLst>
          <pc:docMk/>
          <pc:sldMk cId="2569392382" sldId="268"/>
        </pc:sldMkLst>
      </pc:sldChg>
      <pc:sldChg chg="modNotesTx">
        <pc:chgData name="Fanny Joussemet" userId="304bd73a-9f00-4f1c-b187-f0ac5de1377c" providerId="ADAL" clId="{A73B3EAF-0418-2C40-8E23-181EF3E0BEDB}" dt="2025-06-09T02:12:29.749" v="0" actId="20577"/>
        <pc:sldMkLst>
          <pc:docMk/>
          <pc:sldMk cId="3329198040" sldId="352"/>
        </pc:sldMkLst>
      </pc:sldChg>
    </pc:docChg>
  </pc:docChgLst>
  <pc:docChgLst>
    <pc:chgData name="Beaupré, Julie" userId="b7ac2518-b3f0-462d-9e15-cf64f47d5ca9" providerId="ADAL" clId="{9BF73057-F408-9D4B-AA5A-53C5EF695DF1}"/>
    <pc:docChg chg="modSld">
      <pc:chgData name="Beaupré, Julie" userId="b7ac2518-b3f0-462d-9e15-cf64f47d5ca9" providerId="ADAL" clId="{9BF73057-F408-9D4B-AA5A-53C5EF695DF1}" dt="2025-06-08T23:01:49.849" v="162" actId="20577"/>
      <pc:docMkLst>
        <pc:docMk/>
      </pc:docMkLst>
      <pc:sldChg chg="modSp">
        <pc:chgData name="Beaupré, Julie" userId="b7ac2518-b3f0-462d-9e15-cf64f47d5ca9" providerId="ADAL" clId="{9BF73057-F408-9D4B-AA5A-53C5EF695DF1}" dt="2025-06-08T23:01:49.849" v="162" actId="20577"/>
        <pc:sldMkLst>
          <pc:docMk/>
          <pc:sldMk cId="624419926" sldId="349"/>
        </pc:sldMkLst>
      </pc:sldChg>
      <pc:sldChg chg="modSp mod">
        <pc:chgData name="Beaupré, Julie" userId="b7ac2518-b3f0-462d-9e15-cf64f47d5ca9" providerId="ADAL" clId="{9BF73057-F408-9D4B-AA5A-53C5EF695DF1}" dt="2025-06-08T23:01:30.574" v="159" actId="20577"/>
        <pc:sldMkLst>
          <pc:docMk/>
          <pc:sldMk cId="1783682889" sldId="350"/>
        </pc:sldMkLst>
      </pc:sldChg>
      <pc:sldChg chg="modSp">
        <pc:chgData name="Beaupré, Julie" userId="b7ac2518-b3f0-462d-9e15-cf64f47d5ca9" providerId="ADAL" clId="{9BF73057-F408-9D4B-AA5A-53C5EF695DF1}" dt="2025-06-08T22:55:42.151" v="19" actId="122"/>
        <pc:sldMkLst>
          <pc:docMk/>
          <pc:sldMk cId="3677195406" sldId="368"/>
        </pc:sldMkLst>
      </pc:sldChg>
      <pc:sldChg chg="modSp mod">
        <pc:chgData name="Beaupré, Julie" userId="b7ac2518-b3f0-462d-9e15-cf64f47d5ca9" providerId="ADAL" clId="{9BF73057-F408-9D4B-AA5A-53C5EF695DF1}" dt="2025-06-08T22:51:06.081" v="3" actId="1076"/>
        <pc:sldMkLst>
          <pc:docMk/>
          <pc:sldMk cId="511811361" sldId="375"/>
        </pc:sldMkLst>
      </pc:sldChg>
      <pc:sldChg chg="modSp mod">
        <pc:chgData name="Beaupré, Julie" userId="b7ac2518-b3f0-462d-9e15-cf64f47d5ca9" providerId="ADAL" clId="{9BF73057-F408-9D4B-AA5A-53C5EF695DF1}" dt="2025-06-08T22:51:44.681" v="9" actId="1076"/>
        <pc:sldMkLst>
          <pc:docMk/>
          <pc:sldMk cId="3528362532" sldId="376"/>
        </pc:sldMkLst>
      </pc:sldChg>
      <pc:sldChg chg="modSp mod">
        <pc:chgData name="Beaupré, Julie" userId="b7ac2518-b3f0-462d-9e15-cf64f47d5ca9" providerId="ADAL" clId="{9BF73057-F408-9D4B-AA5A-53C5EF695DF1}" dt="2025-06-08T22:57:03.230" v="22" actId="1076"/>
        <pc:sldMkLst>
          <pc:docMk/>
          <pc:sldMk cId="4242971237" sldId="377"/>
        </pc:sldMkLst>
      </pc:sldChg>
      <pc:sldChg chg="modSp">
        <pc:chgData name="Beaupré, Julie" userId="b7ac2518-b3f0-462d-9e15-cf64f47d5ca9" providerId="ADAL" clId="{9BF73057-F408-9D4B-AA5A-53C5EF695DF1}" dt="2025-06-08T22:53:08.227" v="13" actId="122"/>
        <pc:sldMkLst>
          <pc:docMk/>
          <pc:sldMk cId="2290628801" sldId="378"/>
        </pc:sldMkLst>
      </pc:sldChg>
      <pc:sldChg chg="modSp">
        <pc:chgData name="Beaupré, Julie" userId="b7ac2518-b3f0-462d-9e15-cf64f47d5ca9" providerId="ADAL" clId="{9BF73057-F408-9D4B-AA5A-53C5EF695DF1}" dt="2025-06-08T22:52:55.740" v="12" actId="122"/>
        <pc:sldMkLst>
          <pc:docMk/>
          <pc:sldMk cId="380198221" sldId="379"/>
        </pc:sldMkLst>
      </pc:sldChg>
      <pc:sldChg chg="modSp">
        <pc:chgData name="Beaupré, Julie" userId="b7ac2518-b3f0-462d-9e15-cf64f47d5ca9" providerId="ADAL" clId="{9BF73057-F408-9D4B-AA5A-53C5EF695DF1}" dt="2025-06-08T22:53:22.584" v="14" actId="122"/>
        <pc:sldMkLst>
          <pc:docMk/>
          <pc:sldMk cId="3534742316" sldId="380"/>
        </pc:sldMkLst>
      </pc:sldChg>
      <pc:sldChg chg="modSp mod">
        <pc:chgData name="Beaupré, Julie" userId="b7ac2518-b3f0-462d-9e15-cf64f47d5ca9" providerId="ADAL" clId="{9BF73057-F408-9D4B-AA5A-53C5EF695DF1}" dt="2025-06-08T22:55:19.816" v="17" actId="1036"/>
        <pc:sldMkLst>
          <pc:docMk/>
          <pc:sldMk cId="2376429368" sldId="381"/>
        </pc:sldMkLst>
      </pc:sldChg>
      <pc:sldChg chg="modSp">
        <pc:chgData name="Beaupré, Julie" userId="b7ac2518-b3f0-462d-9e15-cf64f47d5ca9" providerId="ADAL" clId="{9BF73057-F408-9D4B-AA5A-53C5EF695DF1}" dt="2025-06-08T22:55:28.651" v="18" actId="122"/>
        <pc:sldMkLst>
          <pc:docMk/>
          <pc:sldMk cId="3333496205" sldId="385"/>
        </pc:sldMkLst>
      </pc:sldChg>
    </pc:docChg>
  </pc:docChgLst>
  <pc:docChgLst>
    <pc:chgData name="Beaupré, Julie" userId="b7ac2518-b3f0-462d-9e15-cf64f47d5ca9" providerId="ADAL" clId="{6C2B26BC-A8F7-9E4F-82DA-4E6FEFEAB370}"/>
    <pc:docChg chg="undo custSel addSld delSld modSld">
      <pc:chgData name="Beaupré, Julie" userId="b7ac2518-b3f0-462d-9e15-cf64f47d5ca9" providerId="ADAL" clId="{6C2B26BC-A8F7-9E4F-82DA-4E6FEFEAB370}" dt="2025-08-07T20:38:29.091" v="712" actId="20577"/>
      <pc:docMkLst>
        <pc:docMk/>
      </pc:docMkLst>
      <pc:sldChg chg="modNotesTx">
        <pc:chgData name="Beaupré, Julie" userId="b7ac2518-b3f0-462d-9e15-cf64f47d5ca9" providerId="ADAL" clId="{6C2B26BC-A8F7-9E4F-82DA-4E6FEFEAB370}" dt="2025-07-30T19:23:03.551" v="4" actId="20577"/>
        <pc:sldMkLst>
          <pc:docMk/>
          <pc:sldMk cId="28067663" sldId="258"/>
        </pc:sldMkLst>
      </pc:sldChg>
      <pc:sldChg chg="modNotesTx">
        <pc:chgData name="Beaupré, Julie" userId="b7ac2518-b3f0-462d-9e15-cf64f47d5ca9" providerId="ADAL" clId="{6C2B26BC-A8F7-9E4F-82DA-4E6FEFEAB370}" dt="2025-07-30T19:28:24.643" v="88" actId="12"/>
        <pc:sldMkLst>
          <pc:docMk/>
          <pc:sldMk cId="636686077" sldId="260"/>
        </pc:sldMkLst>
      </pc:sldChg>
      <pc:sldChg chg="modNotesTx">
        <pc:chgData name="Beaupré, Julie" userId="b7ac2518-b3f0-462d-9e15-cf64f47d5ca9" providerId="ADAL" clId="{6C2B26BC-A8F7-9E4F-82DA-4E6FEFEAB370}" dt="2025-08-07T20:20:12.062" v="439" actId="20577"/>
        <pc:sldMkLst>
          <pc:docMk/>
          <pc:sldMk cId="1672372210" sldId="265"/>
        </pc:sldMkLst>
      </pc:sldChg>
      <pc:sldChg chg="modNotesTx">
        <pc:chgData name="Beaupré, Julie" userId="b7ac2518-b3f0-462d-9e15-cf64f47d5ca9" providerId="ADAL" clId="{6C2B26BC-A8F7-9E4F-82DA-4E6FEFEAB370}" dt="2025-08-07T20:19:24.164" v="438" actId="20577"/>
        <pc:sldMkLst>
          <pc:docMk/>
          <pc:sldMk cId="72284704" sldId="266"/>
        </pc:sldMkLst>
      </pc:sldChg>
      <pc:sldChg chg="modNotesTx">
        <pc:chgData name="Beaupré, Julie" userId="b7ac2518-b3f0-462d-9e15-cf64f47d5ca9" providerId="ADAL" clId="{6C2B26BC-A8F7-9E4F-82DA-4E6FEFEAB370}" dt="2025-08-07T20:20:49.585" v="440" actId="20577"/>
        <pc:sldMkLst>
          <pc:docMk/>
          <pc:sldMk cId="243403286" sldId="269"/>
        </pc:sldMkLst>
      </pc:sldChg>
      <pc:sldChg chg="modNotesTx">
        <pc:chgData name="Beaupré, Julie" userId="b7ac2518-b3f0-462d-9e15-cf64f47d5ca9" providerId="ADAL" clId="{6C2B26BC-A8F7-9E4F-82DA-4E6FEFEAB370}" dt="2025-08-07T20:21:04.589" v="441" actId="20577"/>
        <pc:sldMkLst>
          <pc:docMk/>
          <pc:sldMk cId="1965487686" sldId="270"/>
        </pc:sldMkLst>
      </pc:sldChg>
      <pc:sldChg chg="modNotesTx">
        <pc:chgData name="Beaupré, Julie" userId="b7ac2518-b3f0-462d-9e15-cf64f47d5ca9" providerId="ADAL" clId="{6C2B26BC-A8F7-9E4F-82DA-4E6FEFEAB370}" dt="2025-07-30T19:42:09.854" v="326" actId="12"/>
        <pc:sldMkLst>
          <pc:docMk/>
          <pc:sldMk cId="3629567170" sldId="271"/>
        </pc:sldMkLst>
      </pc:sldChg>
      <pc:sldChg chg="modNotesTx">
        <pc:chgData name="Beaupré, Julie" userId="b7ac2518-b3f0-462d-9e15-cf64f47d5ca9" providerId="ADAL" clId="{6C2B26BC-A8F7-9E4F-82DA-4E6FEFEAB370}" dt="2025-08-07T20:21:45.632" v="442" actId="20577"/>
        <pc:sldMkLst>
          <pc:docMk/>
          <pc:sldMk cId="4261099442" sldId="274"/>
        </pc:sldMkLst>
      </pc:sldChg>
      <pc:sldChg chg="modNotesTx">
        <pc:chgData name="Beaupré, Julie" userId="b7ac2518-b3f0-462d-9e15-cf64f47d5ca9" providerId="ADAL" clId="{6C2B26BC-A8F7-9E4F-82DA-4E6FEFEAB370}" dt="2025-08-07T20:22:48.349" v="444" actId="20577"/>
        <pc:sldMkLst>
          <pc:docMk/>
          <pc:sldMk cId="1526348467" sldId="277"/>
        </pc:sldMkLst>
      </pc:sldChg>
      <pc:sldChg chg="modNotesTx">
        <pc:chgData name="Beaupré, Julie" userId="b7ac2518-b3f0-462d-9e15-cf64f47d5ca9" providerId="ADAL" clId="{6C2B26BC-A8F7-9E4F-82DA-4E6FEFEAB370}" dt="2025-08-07T20:28:11.917" v="529" actId="20577"/>
        <pc:sldMkLst>
          <pc:docMk/>
          <pc:sldMk cId="2263512102" sldId="280"/>
        </pc:sldMkLst>
      </pc:sldChg>
      <pc:sldChg chg="modNotesTx">
        <pc:chgData name="Beaupré, Julie" userId="b7ac2518-b3f0-462d-9e15-cf64f47d5ca9" providerId="ADAL" clId="{6C2B26BC-A8F7-9E4F-82DA-4E6FEFEAB370}" dt="2025-08-07T20:29:28.781" v="566" actId="12"/>
        <pc:sldMkLst>
          <pc:docMk/>
          <pc:sldMk cId="1704655491" sldId="281"/>
        </pc:sldMkLst>
      </pc:sldChg>
      <pc:sldChg chg="modNotesTx">
        <pc:chgData name="Beaupré, Julie" userId="b7ac2518-b3f0-462d-9e15-cf64f47d5ca9" providerId="ADAL" clId="{6C2B26BC-A8F7-9E4F-82DA-4E6FEFEAB370}" dt="2025-08-07T20:31:24.962" v="598" actId="20577"/>
        <pc:sldMkLst>
          <pc:docMk/>
          <pc:sldMk cId="1748274608" sldId="283"/>
        </pc:sldMkLst>
      </pc:sldChg>
      <pc:sldChg chg="modNotesTx">
        <pc:chgData name="Beaupré, Julie" userId="b7ac2518-b3f0-462d-9e15-cf64f47d5ca9" providerId="ADAL" clId="{6C2B26BC-A8F7-9E4F-82DA-4E6FEFEAB370}" dt="2025-07-30T19:26:52.254" v="63" actId="12"/>
        <pc:sldMkLst>
          <pc:docMk/>
          <pc:sldMk cId="2585942409" sldId="303"/>
        </pc:sldMkLst>
      </pc:sldChg>
      <pc:sldChg chg="modNotesTx">
        <pc:chgData name="Beaupré, Julie" userId="b7ac2518-b3f0-462d-9e15-cf64f47d5ca9" providerId="ADAL" clId="{6C2B26BC-A8F7-9E4F-82DA-4E6FEFEAB370}" dt="2025-07-30T19:27:44.818" v="67" actId="12"/>
        <pc:sldMkLst>
          <pc:docMk/>
          <pc:sldMk cId="3197624766" sldId="305"/>
        </pc:sldMkLst>
      </pc:sldChg>
      <pc:sldChg chg="modNotesTx">
        <pc:chgData name="Beaupré, Julie" userId="b7ac2518-b3f0-462d-9e15-cf64f47d5ca9" providerId="ADAL" clId="{6C2B26BC-A8F7-9E4F-82DA-4E6FEFEAB370}" dt="2025-08-07T20:36:16.858" v="686" actId="12"/>
        <pc:sldMkLst>
          <pc:docMk/>
          <pc:sldMk cId="625976777" sldId="319"/>
        </pc:sldMkLst>
      </pc:sldChg>
      <pc:sldChg chg="modNotesTx">
        <pc:chgData name="Beaupré, Julie" userId="b7ac2518-b3f0-462d-9e15-cf64f47d5ca9" providerId="ADAL" clId="{6C2B26BC-A8F7-9E4F-82DA-4E6FEFEAB370}" dt="2025-08-07T20:35:10.984" v="674" actId="12"/>
        <pc:sldMkLst>
          <pc:docMk/>
          <pc:sldMk cId="7178881" sldId="320"/>
        </pc:sldMkLst>
      </pc:sldChg>
      <pc:sldChg chg="modNotesTx">
        <pc:chgData name="Beaupré, Julie" userId="b7ac2518-b3f0-462d-9e15-cf64f47d5ca9" providerId="ADAL" clId="{6C2B26BC-A8F7-9E4F-82DA-4E6FEFEAB370}" dt="2025-08-07T20:38:29.091" v="712" actId="20577"/>
        <pc:sldMkLst>
          <pc:docMk/>
          <pc:sldMk cId="3849193065" sldId="321"/>
        </pc:sldMkLst>
      </pc:sldChg>
      <pc:sldChg chg="modSp">
        <pc:chgData name="Beaupré, Julie" userId="b7ac2518-b3f0-462d-9e15-cf64f47d5ca9" providerId="ADAL" clId="{6C2B26BC-A8F7-9E4F-82DA-4E6FEFEAB370}" dt="2025-07-30T19:21:40.185" v="2" actId="207"/>
        <pc:sldMkLst>
          <pc:docMk/>
          <pc:sldMk cId="3047961369" sldId="322"/>
        </pc:sldMkLst>
      </pc:sldChg>
      <pc:sldChg chg="modSp">
        <pc:chgData name="Beaupré, Julie" userId="b7ac2518-b3f0-462d-9e15-cf64f47d5ca9" providerId="ADAL" clId="{6C2B26BC-A8F7-9E4F-82DA-4E6FEFEAB370}" dt="2025-07-30T19:21:22.339" v="0" actId="20577"/>
        <pc:sldMkLst>
          <pc:docMk/>
          <pc:sldMk cId="3988124529" sldId="330"/>
        </pc:sldMkLst>
      </pc:sldChg>
      <pc:sldChg chg="modNotesTx">
        <pc:chgData name="Beaupré, Julie" userId="b7ac2518-b3f0-462d-9e15-cf64f47d5ca9" providerId="ADAL" clId="{6C2B26BC-A8F7-9E4F-82DA-4E6FEFEAB370}" dt="2025-08-07T20:19:08.154" v="437" actId="20577"/>
        <pc:sldMkLst>
          <pc:docMk/>
          <pc:sldMk cId="264291288" sldId="335"/>
        </pc:sldMkLst>
      </pc:sldChg>
      <pc:sldChg chg="modNotesTx">
        <pc:chgData name="Beaupré, Julie" userId="b7ac2518-b3f0-462d-9e15-cf64f47d5ca9" providerId="ADAL" clId="{6C2B26BC-A8F7-9E4F-82DA-4E6FEFEAB370}" dt="2025-08-07T20:32:17.056" v="617" actId="12"/>
        <pc:sldMkLst>
          <pc:docMk/>
          <pc:sldMk cId="2124941545" sldId="338"/>
        </pc:sldMkLst>
      </pc:sldChg>
      <pc:sldChg chg="modNotesTx">
        <pc:chgData name="Beaupré, Julie" userId="b7ac2518-b3f0-462d-9e15-cf64f47d5ca9" providerId="ADAL" clId="{6C2B26BC-A8F7-9E4F-82DA-4E6FEFEAB370}" dt="2025-08-07T20:28:31.052" v="539" actId="20577"/>
        <pc:sldMkLst>
          <pc:docMk/>
          <pc:sldMk cId="4147387102" sldId="343"/>
        </pc:sldMkLst>
      </pc:sldChg>
      <pc:sldChg chg="modNotesTx">
        <pc:chgData name="Beaupré, Julie" userId="b7ac2518-b3f0-462d-9e15-cf64f47d5ca9" providerId="ADAL" clId="{6C2B26BC-A8F7-9E4F-82DA-4E6FEFEAB370}" dt="2025-08-07T20:24:28.206" v="465" actId="113"/>
        <pc:sldMkLst>
          <pc:docMk/>
          <pc:sldMk cId="4266161612" sldId="345"/>
        </pc:sldMkLst>
      </pc:sldChg>
      <pc:sldChg chg="modNotesTx">
        <pc:chgData name="Beaupré, Julie" userId="b7ac2518-b3f0-462d-9e15-cf64f47d5ca9" providerId="ADAL" clId="{6C2B26BC-A8F7-9E4F-82DA-4E6FEFEAB370}" dt="2025-08-07T20:22:15.684" v="443" actId="20577"/>
        <pc:sldMkLst>
          <pc:docMk/>
          <pc:sldMk cId="1109277938" sldId="347"/>
        </pc:sldMkLst>
      </pc:sldChg>
      <pc:sldChg chg="modNotesTx">
        <pc:chgData name="Beaupré, Julie" userId="b7ac2518-b3f0-462d-9e15-cf64f47d5ca9" providerId="ADAL" clId="{6C2B26BC-A8F7-9E4F-82DA-4E6FEFEAB370}" dt="2025-07-30T19:25:51.956" v="21" actId="20577"/>
        <pc:sldMkLst>
          <pc:docMk/>
          <pc:sldMk cId="2668668655" sldId="372"/>
        </pc:sldMkLst>
      </pc:sldChg>
      <pc:sldChg chg="modNotesTx">
        <pc:chgData name="Beaupré, Julie" userId="b7ac2518-b3f0-462d-9e15-cf64f47d5ca9" providerId="ADAL" clId="{6C2B26BC-A8F7-9E4F-82DA-4E6FEFEAB370}" dt="2025-07-30T19:30:51.599" v="117" actId="12"/>
        <pc:sldMkLst>
          <pc:docMk/>
          <pc:sldMk cId="1795581299" sldId="373"/>
        </pc:sldMkLst>
      </pc:sldChg>
      <pc:sldChg chg="modNotesTx">
        <pc:chgData name="Beaupré, Julie" userId="b7ac2518-b3f0-462d-9e15-cf64f47d5ca9" providerId="ADAL" clId="{6C2B26BC-A8F7-9E4F-82DA-4E6FEFEAB370}" dt="2025-07-30T19:35:05.902" v="256" actId="12"/>
        <pc:sldMkLst>
          <pc:docMk/>
          <pc:sldMk cId="2290628801" sldId="378"/>
        </pc:sldMkLst>
      </pc:sldChg>
      <pc:sldChg chg="modNotesTx">
        <pc:chgData name="Beaupré, Julie" userId="b7ac2518-b3f0-462d-9e15-cf64f47d5ca9" providerId="ADAL" clId="{6C2B26BC-A8F7-9E4F-82DA-4E6FEFEAB370}" dt="2025-07-30T19:46:45.452" v="411" actId="20577"/>
        <pc:sldMkLst>
          <pc:docMk/>
          <pc:sldMk cId="2008083668" sldId="382"/>
        </pc:sldMkLst>
      </pc:sldChg>
      <pc:sldChg chg="add del setBg">
        <pc:chgData name="Beaupré, Julie" userId="b7ac2518-b3f0-462d-9e15-cf64f47d5ca9" providerId="ADAL" clId="{6C2B26BC-A8F7-9E4F-82DA-4E6FEFEAB370}" dt="2025-07-30T19:30:30.579" v="113"/>
        <pc:sldMkLst>
          <pc:docMk/>
          <pc:sldMk cId="642410598" sldId="387"/>
        </pc:sldMkLst>
      </pc:sldChg>
      <pc:sldChg chg="add del setBg">
        <pc:chgData name="Beaupré, Julie" userId="b7ac2518-b3f0-462d-9e15-cf64f47d5ca9" providerId="ADAL" clId="{6C2B26BC-A8F7-9E4F-82DA-4E6FEFEAB370}" dt="2025-07-30T19:30:29.225" v="112"/>
        <pc:sldMkLst>
          <pc:docMk/>
          <pc:sldMk cId="1540086154" sldId="388"/>
        </pc:sldMkLst>
      </pc:sldChg>
      <pc:sldChg chg="add del setBg">
        <pc:chgData name="Beaupré, Julie" userId="b7ac2518-b3f0-462d-9e15-cf64f47d5ca9" providerId="ADAL" clId="{6C2B26BC-A8F7-9E4F-82DA-4E6FEFEAB370}" dt="2025-07-30T19:30:27.995" v="111"/>
        <pc:sldMkLst>
          <pc:docMk/>
          <pc:sldMk cId="3416024861" sldId="389"/>
        </pc:sldMkLst>
      </pc:sldChg>
    </pc:docChg>
  </pc:docChgLst>
  <pc:docChgLst>
    <pc:chgData name="Beaupré, Julie" userId="b7ac2518-b3f0-462d-9e15-cf64f47d5ca9" providerId="ADAL" clId="{747E754F-66DD-9847-B102-636239566B86}"/>
    <pc:docChg chg="undo custSel addSld delSld modSld sldOrd">
      <pc:chgData name="Beaupré, Julie" userId="b7ac2518-b3f0-462d-9e15-cf64f47d5ca9" providerId="ADAL" clId="{747E754F-66DD-9847-B102-636239566B86}" dt="2025-06-04T18:09:56.749" v="429" actId="20577"/>
      <pc:docMkLst>
        <pc:docMk/>
      </pc:docMkLst>
      <pc:sldChg chg="addSp modSp modAnim">
        <pc:chgData name="Beaupré, Julie" userId="b7ac2518-b3f0-462d-9e15-cf64f47d5ca9" providerId="ADAL" clId="{747E754F-66DD-9847-B102-636239566B86}" dt="2025-06-04T15:40:45.711" v="31"/>
        <pc:sldMkLst>
          <pc:docMk/>
          <pc:sldMk cId="1826220031" sldId="256"/>
        </pc:sldMkLst>
      </pc:sldChg>
      <pc:sldChg chg="modSp modAnim">
        <pc:chgData name="Beaupré, Julie" userId="b7ac2518-b3f0-462d-9e15-cf64f47d5ca9" providerId="ADAL" clId="{747E754F-66DD-9847-B102-636239566B86}" dt="2025-06-04T15:38:56.335" v="30" actId="20577"/>
        <pc:sldMkLst>
          <pc:docMk/>
          <pc:sldMk cId="2733705154" sldId="257"/>
        </pc:sldMkLst>
      </pc:sldChg>
      <pc:sldChg chg="ord">
        <pc:chgData name="Beaupré, Julie" userId="b7ac2518-b3f0-462d-9e15-cf64f47d5ca9" providerId="ADAL" clId="{747E754F-66DD-9847-B102-636239566B86}" dt="2025-06-04T15:43:28.788" v="123" actId="20578"/>
        <pc:sldMkLst>
          <pc:docMk/>
          <pc:sldMk cId="28067663" sldId="258"/>
        </pc:sldMkLst>
      </pc:sldChg>
      <pc:sldChg chg="modSp">
        <pc:chgData name="Beaupré, Julie" userId="b7ac2518-b3f0-462d-9e15-cf64f47d5ca9" providerId="ADAL" clId="{747E754F-66DD-9847-B102-636239566B86}" dt="2025-06-04T16:02:04.710" v="125" actId="255"/>
        <pc:sldMkLst>
          <pc:docMk/>
          <pc:sldMk cId="1672372210" sldId="265"/>
        </pc:sldMkLst>
      </pc:sldChg>
      <pc:sldChg chg="modSp mod modNotesTx">
        <pc:chgData name="Beaupré, Julie" userId="b7ac2518-b3f0-462d-9e15-cf64f47d5ca9" providerId="ADAL" clId="{747E754F-66DD-9847-B102-636239566B86}" dt="2025-06-04T16:54:49.115" v="239" actId="20577"/>
        <pc:sldMkLst>
          <pc:docMk/>
          <pc:sldMk cId="2569392382" sldId="268"/>
        </pc:sldMkLst>
      </pc:sldChg>
      <pc:sldChg chg="modSp">
        <pc:chgData name="Beaupré, Julie" userId="b7ac2518-b3f0-462d-9e15-cf64f47d5ca9" providerId="ADAL" clId="{747E754F-66DD-9847-B102-636239566B86}" dt="2025-06-04T18:01:49.746" v="371" actId="255"/>
        <pc:sldMkLst>
          <pc:docMk/>
          <pc:sldMk cId="4261099442" sldId="274"/>
        </pc:sldMkLst>
      </pc:sldChg>
      <pc:sldChg chg="modSp">
        <pc:chgData name="Beaupré, Julie" userId="b7ac2518-b3f0-462d-9e15-cf64f47d5ca9" providerId="ADAL" clId="{747E754F-66DD-9847-B102-636239566B86}" dt="2025-06-04T18:07:05.659" v="391" actId="20577"/>
        <pc:sldMkLst>
          <pc:docMk/>
          <pc:sldMk cId="758351282" sldId="276"/>
        </pc:sldMkLst>
      </pc:sldChg>
      <pc:sldChg chg="modSp">
        <pc:chgData name="Beaupré, Julie" userId="b7ac2518-b3f0-462d-9e15-cf64f47d5ca9" providerId="ADAL" clId="{747E754F-66DD-9847-B102-636239566B86}" dt="2025-06-04T17:19:58.356" v="332" actId="5793"/>
        <pc:sldMkLst>
          <pc:docMk/>
          <pc:sldMk cId="2301777497" sldId="286"/>
        </pc:sldMkLst>
      </pc:sldChg>
      <pc:sldChg chg="modSp">
        <pc:chgData name="Beaupré, Julie" userId="b7ac2518-b3f0-462d-9e15-cf64f47d5ca9" providerId="ADAL" clId="{747E754F-66DD-9847-B102-636239566B86}" dt="2025-06-04T17:23:52.801" v="339" actId="5793"/>
        <pc:sldMkLst>
          <pc:docMk/>
          <pc:sldMk cId="2433124658" sldId="287"/>
        </pc:sldMkLst>
      </pc:sldChg>
      <pc:sldChg chg="modSp">
        <pc:chgData name="Beaupré, Julie" userId="b7ac2518-b3f0-462d-9e15-cf64f47d5ca9" providerId="ADAL" clId="{747E754F-66DD-9847-B102-636239566B86}" dt="2025-06-04T17:24:16.876" v="342" actId="5793"/>
        <pc:sldMkLst>
          <pc:docMk/>
          <pc:sldMk cId="3053872427" sldId="288"/>
        </pc:sldMkLst>
      </pc:sldChg>
      <pc:sldChg chg="modSp add del">
        <pc:chgData name="Beaupré, Julie" userId="b7ac2518-b3f0-462d-9e15-cf64f47d5ca9" providerId="ADAL" clId="{747E754F-66DD-9847-B102-636239566B86}" dt="2025-06-04T17:14:24.732" v="296" actId="5793"/>
        <pc:sldMkLst>
          <pc:docMk/>
          <pc:sldMk cId="1114078140" sldId="289"/>
        </pc:sldMkLst>
      </pc:sldChg>
      <pc:sldChg chg="modSp">
        <pc:chgData name="Beaupré, Julie" userId="b7ac2518-b3f0-462d-9e15-cf64f47d5ca9" providerId="ADAL" clId="{747E754F-66DD-9847-B102-636239566B86}" dt="2025-06-04T17:14:30.279" v="300" actId="5793"/>
        <pc:sldMkLst>
          <pc:docMk/>
          <pc:sldMk cId="88098053" sldId="290"/>
        </pc:sldMkLst>
      </pc:sldChg>
      <pc:sldChg chg="modSp">
        <pc:chgData name="Beaupré, Julie" userId="b7ac2518-b3f0-462d-9e15-cf64f47d5ca9" providerId="ADAL" clId="{747E754F-66DD-9847-B102-636239566B86}" dt="2025-06-04T17:40:53.230" v="345" actId="20577"/>
        <pc:sldMkLst>
          <pc:docMk/>
          <pc:sldMk cId="2528373803" sldId="291"/>
        </pc:sldMkLst>
      </pc:sldChg>
      <pc:sldChg chg="modSp">
        <pc:chgData name="Beaupré, Julie" userId="b7ac2518-b3f0-462d-9e15-cf64f47d5ca9" providerId="ADAL" clId="{747E754F-66DD-9847-B102-636239566B86}" dt="2025-06-04T17:11:10.866" v="249" actId="20577"/>
        <pc:sldMkLst>
          <pc:docMk/>
          <pc:sldMk cId="395167712" sldId="309"/>
        </pc:sldMkLst>
      </pc:sldChg>
      <pc:sldChg chg="modSp mod">
        <pc:chgData name="Beaupré, Julie" userId="b7ac2518-b3f0-462d-9e15-cf64f47d5ca9" providerId="ADAL" clId="{747E754F-66DD-9847-B102-636239566B86}" dt="2025-06-04T17:11:32.864" v="251" actId="14100"/>
        <pc:sldMkLst>
          <pc:docMk/>
          <pc:sldMk cId="1343051134" sldId="310"/>
        </pc:sldMkLst>
      </pc:sldChg>
      <pc:sldChg chg="modSp mod">
        <pc:chgData name="Beaupré, Julie" userId="b7ac2518-b3f0-462d-9e15-cf64f47d5ca9" providerId="ADAL" clId="{747E754F-66DD-9847-B102-636239566B86}" dt="2025-06-04T17:11:58.495" v="256" actId="20577"/>
        <pc:sldMkLst>
          <pc:docMk/>
          <pc:sldMk cId="3519788040" sldId="311"/>
        </pc:sldMkLst>
      </pc:sldChg>
      <pc:sldChg chg="modSp mod">
        <pc:chgData name="Beaupré, Julie" userId="b7ac2518-b3f0-462d-9e15-cf64f47d5ca9" providerId="ADAL" clId="{747E754F-66DD-9847-B102-636239566B86}" dt="2025-06-04T18:09:56.749" v="429" actId="20577"/>
        <pc:sldMkLst>
          <pc:docMk/>
          <pc:sldMk cId="3031328628" sldId="314"/>
        </pc:sldMkLst>
      </pc:sldChg>
      <pc:sldChg chg="modSp">
        <pc:chgData name="Beaupré, Julie" userId="b7ac2518-b3f0-462d-9e15-cf64f47d5ca9" providerId="ADAL" clId="{747E754F-66DD-9847-B102-636239566B86}" dt="2025-06-04T17:41:42.043" v="347" actId="20577"/>
        <pc:sldMkLst>
          <pc:docMk/>
          <pc:sldMk cId="4266472533" sldId="323"/>
        </pc:sldMkLst>
      </pc:sldChg>
      <pc:sldChg chg="modSp">
        <pc:chgData name="Beaupré, Julie" userId="b7ac2518-b3f0-462d-9e15-cf64f47d5ca9" providerId="ADAL" clId="{747E754F-66DD-9847-B102-636239566B86}" dt="2025-06-04T17:14:47.679" v="311" actId="5793"/>
        <pc:sldMkLst>
          <pc:docMk/>
          <pc:sldMk cId="491375498" sldId="324"/>
        </pc:sldMkLst>
      </pc:sldChg>
      <pc:sldChg chg="modSp">
        <pc:chgData name="Beaupré, Julie" userId="b7ac2518-b3f0-462d-9e15-cf64f47d5ca9" providerId="ADAL" clId="{747E754F-66DD-9847-B102-636239566B86}" dt="2025-06-04T17:14:52.687" v="314" actId="5793"/>
        <pc:sldMkLst>
          <pc:docMk/>
          <pc:sldMk cId="1488005420" sldId="325"/>
        </pc:sldMkLst>
      </pc:sldChg>
      <pc:sldChg chg="modSp">
        <pc:chgData name="Beaupré, Julie" userId="b7ac2518-b3f0-462d-9e15-cf64f47d5ca9" providerId="ADAL" clId="{747E754F-66DD-9847-B102-636239566B86}" dt="2025-06-04T17:16:05.367" v="318" actId="20577"/>
        <pc:sldMkLst>
          <pc:docMk/>
          <pc:sldMk cId="2137366239" sldId="327"/>
        </pc:sldMkLst>
      </pc:sldChg>
      <pc:sldChg chg="modSp">
        <pc:chgData name="Beaupré, Julie" userId="b7ac2518-b3f0-462d-9e15-cf64f47d5ca9" providerId="ADAL" clId="{747E754F-66DD-9847-B102-636239566B86}" dt="2025-06-04T17:17:58.133" v="328" actId="20577"/>
        <pc:sldMkLst>
          <pc:docMk/>
          <pc:sldMk cId="2909696949" sldId="328"/>
        </pc:sldMkLst>
      </pc:sldChg>
      <pc:sldChg chg="modSp add del">
        <pc:chgData name="Beaupré, Julie" userId="b7ac2518-b3f0-462d-9e15-cf64f47d5ca9" providerId="ADAL" clId="{747E754F-66DD-9847-B102-636239566B86}" dt="2025-06-04T17:50:01.517" v="358" actId="20577"/>
        <pc:sldMkLst>
          <pc:docMk/>
          <pc:sldMk cId="2153391828" sldId="329"/>
        </pc:sldMkLst>
      </pc:sldChg>
      <pc:sldChg chg="modSp mod">
        <pc:chgData name="Beaupré, Julie" userId="b7ac2518-b3f0-462d-9e15-cf64f47d5ca9" providerId="ADAL" clId="{747E754F-66DD-9847-B102-636239566B86}" dt="2025-06-04T17:13:26.214" v="290" actId="1076"/>
        <pc:sldMkLst>
          <pc:docMk/>
          <pc:sldMk cId="1118475524" sldId="332"/>
        </pc:sldMkLst>
      </pc:sldChg>
      <pc:sldChg chg="modSp del mod">
        <pc:chgData name="Beaupré, Julie" userId="b7ac2518-b3f0-462d-9e15-cf64f47d5ca9" providerId="ADAL" clId="{747E754F-66DD-9847-B102-636239566B86}" dt="2025-06-04T16:54:53.905" v="240" actId="2696"/>
        <pc:sldMkLst>
          <pc:docMk/>
          <pc:sldMk cId="3882731615" sldId="336"/>
        </pc:sldMkLst>
      </pc:sldChg>
      <pc:sldChg chg="modSp mod">
        <pc:chgData name="Beaupré, Julie" userId="b7ac2518-b3f0-462d-9e15-cf64f47d5ca9" providerId="ADAL" clId="{747E754F-66DD-9847-B102-636239566B86}" dt="2025-06-04T17:10:50.150" v="248" actId="14100"/>
        <pc:sldMkLst>
          <pc:docMk/>
          <pc:sldMk cId="2976389293" sldId="337"/>
        </pc:sldMkLst>
      </pc:sldChg>
      <pc:sldChg chg="modSp">
        <pc:chgData name="Beaupré, Julie" userId="b7ac2518-b3f0-462d-9e15-cf64f47d5ca9" providerId="ADAL" clId="{747E754F-66DD-9847-B102-636239566B86}" dt="2025-06-04T18:03:52.719" v="384" actId="20577"/>
        <pc:sldMkLst>
          <pc:docMk/>
          <pc:sldMk cId="1109277938" sldId="347"/>
        </pc:sldMkLst>
      </pc:sldChg>
      <pc:sldChg chg="add del setBg">
        <pc:chgData name="Beaupré, Julie" userId="b7ac2518-b3f0-462d-9e15-cf64f47d5ca9" providerId="ADAL" clId="{747E754F-66DD-9847-B102-636239566B86}" dt="2025-06-04T15:43:44.283" v="124" actId="2696"/>
        <pc:sldMkLst>
          <pc:docMk/>
          <pc:sldMk cId="4155516096" sldId="351"/>
        </pc:sldMkLst>
      </pc:sldChg>
      <pc:sldChg chg="add setBg modNotesTx">
        <pc:chgData name="Beaupré, Julie" userId="b7ac2518-b3f0-462d-9e15-cf64f47d5ca9" providerId="ADAL" clId="{747E754F-66DD-9847-B102-636239566B86}" dt="2025-06-04T15:41:38.757" v="122" actId="20577"/>
        <pc:sldMkLst>
          <pc:docMk/>
          <pc:sldMk cId="3329198040" sldId="352"/>
        </pc:sldMkLst>
      </pc:sldChg>
      <pc:sldChg chg="new del">
        <pc:chgData name="Beaupré, Julie" userId="b7ac2518-b3f0-462d-9e15-cf64f47d5ca9" providerId="ADAL" clId="{747E754F-66DD-9847-B102-636239566B86}" dt="2025-06-04T18:06:28.777" v="386" actId="680"/>
        <pc:sldMkLst>
          <pc:docMk/>
          <pc:sldMk cId="746666618" sldId="3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56046-EEBD-294E-9AF4-9C3058AE47E9}" type="datetimeFigureOut">
              <a:rPr lang="fr-FR" smtClean="0"/>
              <a:t>18/09/2025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CCCED-8740-DE47-8046-246EBFFB6707}" type="slidenum">
              <a:rPr lang="fr-FR" smtClean="0"/>
              <a:t>‹n°›</a:t>
            </a:fld>
            <a:endParaRPr lang="fr-FR"/>
          </a:p>
        </p:txBody>
      </p:sp>
    </p:spTree>
    <p:extLst>
      <p:ext uri="{BB962C8B-B14F-4D97-AF65-F5344CB8AC3E}">
        <p14:creationId xmlns:p14="http://schemas.microsoft.com/office/powerpoint/2010/main" val="306398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a:solidFill>
                  <a:schemeClr val="tx1"/>
                </a:solidFill>
                <a:effectLst/>
                <a:latin typeface="+mn-lt"/>
                <a:ea typeface="+mn-ea"/>
                <a:cs typeface="+mn-cs"/>
              </a:rPr>
              <a:t>Durée totale : 175 minutes</a:t>
            </a:r>
            <a:br>
              <a:rPr lang="fr-CA" sz="1200" b="1" kern="1200">
                <a:solidFill>
                  <a:schemeClr val="tx1"/>
                </a:solidFill>
                <a:effectLst/>
                <a:latin typeface="+mn-lt"/>
                <a:ea typeface="+mn-ea"/>
                <a:cs typeface="+mn-cs"/>
              </a:rPr>
            </a:br>
            <a:endParaRPr lang="fr-F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1</a:t>
            </a:fld>
            <a:endParaRPr lang="fr-FR"/>
          </a:p>
        </p:txBody>
      </p:sp>
    </p:spTree>
    <p:extLst>
      <p:ext uri="{BB962C8B-B14F-4D97-AF65-F5344CB8AC3E}">
        <p14:creationId xmlns:p14="http://schemas.microsoft.com/office/powerpoint/2010/main" val="4037421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Activité 2 — diapositives 21 et 22</a:t>
            </a:r>
            <a:r>
              <a:rPr lang="fr-CA" dirty="0">
                <a:effectLst/>
              </a:rPr>
              <a:t> </a:t>
            </a:r>
            <a:r>
              <a:rPr lang="fr-CA" b="1" dirty="0">
                <a:effectLst/>
              </a:rPr>
              <a:t>(15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Diviser la classe en groupes de 2-3 personnes étudiantes.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Imprimer à l’avance les requêtes que les équipes vont piocher (voir annexe 2 dans le guide pédagogique).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Demander aux équipes de formuler les requêtes et de poursuivre avec les questions de relance.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Poser les questions en plénière au groupe (diapo 22).</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Se regrouper en équipe.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Choisir un agent conversationnel.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Piocher une requête.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Formuler les requêtes et les questions de relance.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21</a:t>
            </a:fld>
            <a:endParaRPr lang="fr-FR"/>
          </a:p>
        </p:txBody>
      </p:sp>
    </p:spTree>
    <p:extLst>
      <p:ext uri="{BB962C8B-B14F-4D97-AF65-F5344CB8AC3E}">
        <p14:creationId xmlns:p14="http://schemas.microsoft.com/office/powerpoint/2010/main" val="40891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Neutralité du contenu — diapositives 23 à 26</a:t>
            </a:r>
            <a:r>
              <a:rPr lang="fr-CA" dirty="0">
                <a:effectLst/>
              </a:rPr>
              <a:t> </a:t>
            </a:r>
            <a:r>
              <a:rPr lang="fr-CA" b="1" dirty="0">
                <a:effectLst/>
              </a:rPr>
              <a:t>(5 min)</a:t>
            </a:r>
          </a:p>
          <a:p>
            <a:endParaRPr lang="fr-CA" b="1"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ici travailler la responsabilité.</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biais d’entraînement.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biais des sources.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des outils évaluent la résistance aux erreurs des agents conversationnels (ex. : Phare, diapositive 25) et permettent de faire un choix éclairé.</a:t>
            </a:r>
            <a:r>
              <a:rPr lang="fr-CA" dirty="0">
                <a:effectLst/>
              </a:rPr>
              <a:t> </a:t>
            </a:r>
            <a:endParaRPr lang="fr-CA" b="1" dirty="0">
              <a:effectLst/>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23</a:t>
            </a:fld>
            <a:endParaRPr lang="fr-FR"/>
          </a:p>
        </p:txBody>
      </p:sp>
    </p:spTree>
    <p:extLst>
      <p:ext uri="{BB962C8B-B14F-4D97-AF65-F5344CB8AC3E}">
        <p14:creationId xmlns:p14="http://schemas.microsoft.com/office/powerpoint/2010/main" val="60076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26</a:t>
            </a:fld>
            <a:endParaRPr lang="fr-FR"/>
          </a:p>
        </p:txBody>
      </p:sp>
    </p:spTree>
    <p:extLst>
      <p:ext uri="{BB962C8B-B14F-4D97-AF65-F5344CB8AC3E}">
        <p14:creationId xmlns:p14="http://schemas.microsoft.com/office/powerpoint/2010/main" val="64176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Conclusion — neutralité du contenu — diapositive 27</a:t>
            </a:r>
            <a:r>
              <a:rPr lang="fr-CA" dirty="0">
                <a:effectLst/>
              </a:rPr>
              <a:t> </a:t>
            </a:r>
            <a:r>
              <a:rPr lang="fr-CA" b="1" dirty="0">
                <a:effectLst/>
              </a:rPr>
              <a:t>(5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s’assurer de la neutralité des contenus, il faut demeurer responsable. En conclusion, il faut être conscient de certains risques et agir en conséquence.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Qu’il est possible de désactiver l’entraînement de l’outil à partir de l’historique de conversation (module 1).</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les conséquences des biais lors de l’usage des agents conversationnels.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a:t>
            </a:r>
            <a:r>
              <a:rPr lang="fr-CA" dirty="0">
                <a:effectLst/>
              </a:rPr>
              <a:t> </a:t>
            </a: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27</a:t>
            </a:fld>
            <a:endParaRPr lang="fr-FR"/>
          </a:p>
        </p:txBody>
      </p:sp>
    </p:spTree>
    <p:extLst>
      <p:ext uri="{BB962C8B-B14F-4D97-AF65-F5344CB8AC3E}">
        <p14:creationId xmlns:p14="http://schemas.microsoft.com/office/powerpoint/2010/main" val="3028505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Triche — diapositive 28</a:t>
            </a:r>
            <a:r>
              <a:rPr lang="fr-CA" dirty="0">
                <a:effectLst/>
              </a:rPr>
              <a:t> </a:t>
            </a:r>
            <a:r>
              <a:rPr lang="fr-CA" b="1" dirty="0">
                <a:effectLst/>
              </a:rPr>
              <a:t>(5 min)</a:t>
            </a:r>
          </a:p>
          <a:p>
            <a:endParaRPr lang="fr-CA" dirty="0">
              <a:effectLst/>
            </a:endParaRPr>
          </a:p>
          <a:p>
            <a:r>
              <a:rPr lang="fr-CA" sz="1200" kern="1200" dirty="0">
                <a:solidFill>
                  <a:schemeClr val="tx1"/>
                </a:solidFill>
                <a:effectLst/>
                <a:latin typeface="+mn-lt"/>
                <a:ea typeface="+mn-ea"/>
                <a:cs typeface="+mn-cs"/>
              </a:rPr>
              <a:t>Rappeler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la notion d’intégrité, ainsi que les valeurs qui la composent, ont été abordées dans le module 1.</a:t>
            </a:r>
            <a:endParaRPr lang="fr-CA" sz="10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 règlement de votre institution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Insérer le règlement de votre institution sur la diapo 26.</a:t>
            </a:r>
            <a:endParaRPr lang="fr-CA" sz="10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conséquences et les actions possibles.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28</a:t>
            </a:fld>
            <a:endParaRPr lang="fr-FR"/>
          </a:p>
        </p:txBody>
      </p:sp>
    </p:spTree>
    <p:extLst>
      <p:ext uri="{BB962C8B-B14F-4D97-AF65-F5344CB8AC3E}">
        <p14:creationId xmlns:p14="http://schemas.microsoft.com/office/powerpoint/2010/main" val="69303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Conclusion — triche — diapositive 29</a:t>
            </a:r>
            <a:r>
              <a:rPr lang="fr-CA" dirty="0">
                <a:effectLst/>
              </a:rPr>
              <a:t> </a:t>
            </a:r>
            <a:r>
              <a:rPr lang="fr-CA" b="1" dirty="0">
                <a:effectLst/>
              </a:rPr>
              <a:t>(5 min)</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s’assurer de respecter les règles, il faut demeurer intègre. En conclusion, il faut être conscient de certains risques et agir en conséquence.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les conséquences d’un usage frauduleux.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endParaRPr lang="fr-CA" dirty="0">
              <a:effectLst/>
            </a:endParaRPr>
          </a:p>
          <a:p>
            <a:r>
              <a:rPr lang="fr-CA" sz="1200" kern="1200" dirty="0">
                <a:solidFill>
                  <a:schemeClr val="tx1"/>
                </a:solidFill>
                <a:effectLst/>
                <a:latin typeface="+mn-lt"/>
                <a:ea typeface="+mn-ea"/>
                <a:cs typeface="+mn-cs"/>
              </a:rPr>
              <a:t>À faire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29</a:t>
            </a:fld>
            <a:endParaRPr lang="fr-FR"/>
          </a:p>
        </p:txBody>
      </p:sp>
    </p:spTree>
    <p:extLst>
      <p:ext uri="{BB962C8B-B14F-4D97-AF65-F5344CB8AC3E}">
        <p14:creationId xmlns:p14="http://schemas.microsoft.com/office/powerpoint/2010/main" val="410292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Sobriété— diapositives 30 à 34</a:t>
            </a:r>
            <a:r>
              <a:rPr lang="fr-CA" dirty="0">
                <a:effectLst/>
              </a:rPr>
              <a:t> </a:t>
            </a:r>
            <a:r>
              <a:rPr lang="fr-CA" b="1" dirty="0">
                <a:effectLst/>
              </a:rPr>
              <a:t>(10 min)</a:t>
            </a:r>
            <a:endParaRPr lang="fr-CA" sz="1200" b="1" kern="1200" dirty="0">
              <a:solidFill>
                <a:schemeClr val="tx1"/>
              </a:solidFill>
              <a:effectLst/>
              <a:latin typeface="+mn-lt"/>
              <a:ea typeface="+mn-ea"/>
              <a:cs typeface="+mn-cs"/>
            </a:endParaRPr>
          </a:p>
          <a:p>
            <a:endParaRPr lang="fr-FR" dirty="0"/>
          </a:p>
          <a:p>
            <a:r>
              <a:rPr lang="fr-CA" sz="1200" kern="1200" dirty="0">
                <a:solidFill>
                  <a:schemeClr val="tx1"/>
                </a:solidFill>
                <a:effectLst/>
                <a:latin typeface="+mn-lt"/>
                <a:ea typeface="+mn-ea"/>
                <a:cs typeface="+mn-cs"/>
              </a:rPr>
              <a:t>Expliquer (10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ici travailler l’utilisation écoresponsable des outils d’</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trois façons de mesurer leur empreinte environnementale.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30</a:t>
            </a:fld>
            <a:endParaRPr lang="fr-FR"/>
          </a:p>
        </p:txBody>
      </p:sp>
    </p:spTree>
    <p:extLst>
      <p:ext uri="{BB962C8B-B14F-4D97-AF65-F5344CB8AC3E}">
        <p14:creationId xmlns:p14="http://schemas.microsoft.com/office/powerpoint/2010/main" val="390082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Conclusion sobriété — diapositive 35</a:t>
            </a:r>
            <a:r>
              <a:rPr lang="fr-CA" dirty="0">
                <a:effectLst/>
              </a:rPr>
              <a:t> </a:t>
            </a:r>
            <a:r>
              <a:rPr lang="fr-CA" b="1" dirty="0">
                <a:effectLst/>
              </a:rPr>
              <a:t>(5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s’assurer d’un usage écoresponsable, il faut réfléchir à la sobriété. En conclusion, il faut être conscient de certains risques et agir en conséquence.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les impacts environnementaux causés par leur usage des agents conversationnels.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p>
          <a:p>
            <a:endParaRPr lang="fr-CA" sz="1200" b="1"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35</a:t>
            </a:fld>
            <a:endParaRPr lang="fr-FR"/>
          </a:p>
        </p:txBody>
      </p:sp>
    </p:spTree>
    <p:extLst>
      <p:ext uri="{BB962C8B-B14F-4D97-AF65-F5344CB8AC3E}">
        <p14:creationId xmlns:p14="http://schemas.microsoft.com/office/powerpoint/2010/main" val="345179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Transparence— diapositives 36 et 37 </a:t>
            </a:r>
            <a:r>
              <a:rPr lang="fr-CA" sz="1200" b="1" kern="1200" dirty="0">
                <a:solidFill>
                  <a:schemeClr val="tx1"/>
                </a:solidFill>
                <a:effectLst/>
                <a:latin typeface="+mn-lt"/>
                <a:ea typeface="+mn-ea"/>
                <a:cs typeface="+mn-cs"/>
              </a:rPr>
              <a:t>(3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ici travailler la notion du droit d’auteur et de la propriété intellectuelle.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Comment le contenu est protégé au Canada.</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le droit d’auteur.</a:t>
            </a:r>
          </a:p>
          <a:p>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36</a:t>
            </a:fld>
            <a:endParaRPr lang="fr-FR"/>
          </a:p>
        </p:txBody>
      </p:sp>
    </p:spTree>
    <p:extLst>
      <p:ext uri="{BB962C8B-B14F-4D97-AF65-F5344CB8AC3E}">
        <p14:creationId xmlns:p14="http://schemas.microsoft.com/office/powerpoint/2010/main" val="594804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Protection des contenus — diapositives 38 et 39 (</a:t>
            </a:r>
            <a:r>
              <a:rPr lang="fr-CA" sz="1200" b="1" kern="1200" dirty="0">
                <a:solidFill>
                  <a:schemeClr val="tx1"/>
                </a:solidFill>
                <a:effectLst/>
                <a:latin typeface="+mn-lt"/>
                <a:ea typeface="+mn-ea"/>
                <a:cs typeface="+mn-cs"/>
              </a:rPr>
              <a:t>3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D’où provient le contenu généré et les raisons pour lesquelles il faut déclarer son utilisation des outils d’</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(diapo 38).</a:t>
            </a: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38</a:t>
            </a:fld>
            <a:endParaRPr lang="fr-FR"/>
          </a:p>
        </p:txBody>
      </p:sp>
    </p:spTree>
    <p:extLst>
      <p:ext uri="{BB962C8B-B14F-4D97-AF65-F5344CB8AC3E}">
        <p14:creationId xmlns:p14="http://schemas.microsoft.com/office/powerpoint/2010/main" val="228441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u="sng" kern="1200" cap="all" dirty="0">
                <a:solidFill>
                  <a:schemeClr val="tx1"/>
                </a:solidFill>
                <a:effectLst/>
                <a:latin typeface="+mn-lt"/>
                <a:ea typeface="+mn-ea"/>
                <a:cs typeface="+mn-cs"/>
              </a:rPr>
              <a:t>Avant-propos</a:t>
            </a:r>
            <a:endParaRPr lang="fr-CA" sz="1200" b="1" kern="1200" cap="all"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Ce deuxième module de la trousse </a:t>
            </a:r>
            <a:r>
              <a:rPr lang="fr-CA" sz="1200" i="1" kern="1200" dirty="0" err="1">
                <a:solidFill>
                  <a:schemeClr val="tx1"/>
                </a:solidFill>
                <a:effectLst/>
                <a:latin typeface="+mn-lt"/>
                <a:ea typeface="+mn-ea"/>
                <a:cs typeface="+mn-cs"/>
              </a:rPr>
              <a:t>initIAtion</a:t>
            </a:r>
            <a:r>
              <a:rPr lang="fr-CA" sz="1200" kern="1200" dirty="0">
                <a:solidFill>
                  <a:schemeClr val="tx1"/>
                </a:solidFill>
                <a:effectLst/>
                <a:latin typeface="+mn-lt"/>
                <a:ea typeface="+mn-ea"/>
                <a:cs typeface="+mn-cs"/>
              </a:rPr>
              <a:t> marque une étape clé dans le parcours proposé aux personnes étudiantes. Après avoir acquis des repères fondamentaux sur le fonctionnement de l’intelligence artificielle générative (</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il s’agit maintenant d’apprendre à exercer un regard critique sur les réponses produites et à en évaluer les usages possibles en contexte éducatif.</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Ce module, plus exigeant que le précédent, demande un investissement en temps plus important. Ce temps alloué n’est pas accessoire : il est nécessaire pour permettre aux personnes étudiantes de développer une posture solide face à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Une posture qu’elles seront appelées à réinvestir dans le module 3, mais aussi, plus largement, tout au long de leur parcours collégial, universitaire et professionnel.</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Loin de promouvoir une adhésion aveugle ou un rejet systématique, ce module encourage le développement d’une posture active, responsable et nuancée face à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C’est dans cette perspective que la démarche CRISTAL prend tout son sens : elle fournit des repères concrets pour intégrer de bonnes pratiques dans l’usage de ces outils. Chaque lettre de l’acronyme incarne un principe d’action qui aide à évaluer les contenus générés, à reconnaître les biais potentiels, et à faire des choix éclairés, en toute conscience.</a:t>
            </a:r>
          </a:p>
          <a:p>
            <a:r>
              <a:rPr lang="fr-CA" sz="1200" kern="1200" dirty="0">
                <a:solidFill>
                  <a:schemeClr val="tx1"/>
                </a:solidFill>
                <a:effectLst/>
                <a:latin typeface="+mn-lt"/>
                <a:ea typeface="+mn-ea"/>
                <a:cs typeface="+mn-cs"/>
              </a:rPr>
              <a:t> </a:t>
            </a:r>
          </a:p>
          <a:p>
            <a:r>
              <a:rPr lang="fr-CA" sz="1200" kern="1200" dirty="0">
                <a:solidFill>
                  <a:schemeClr val="tx1"/>
                </a:solidFill>
                <a:effectLst/>
                <a:latin typeface="+mn-lt"/>
                <a:ea typeface="+mn-ea"/>
                <a:cs typeface="+mn-cs"/>
              </a:rPr>
              <a:t>En accompagnant vos groupes à travers ce module, vous soutenez leur capacité à faire preuve de jugement, à s’interroger sur les usages de l’</a:t>
            </a:r>
            <a:r>
              <a:rPr lang="fr-CA" sz="1200" kern="1200" dirty="0" err="1">
                <a:solidFill>
                  <a:schemeClr val="tx1"/>
                </a:solidFill>
                <a:effectLst/>
                <a:latin typeface="+mn-lt"/>
                <a:ea typeface="+mn-ea"/>
                <a:cs typeface="+mn-cs"/>
              </a:rPr>
              <a:t>IAg</a:t>
            </a:r>
            <a:r>
              <a:rPr lang="fr-CA" sz="1200" kern="1200" dirty="0">
                <a:solidFill>
                  <a:schemeClr val="tx1"/>
                </a:solidFill>
                <a:effectLst/>
                <a:latin typeface="+mn-lt"/>
                <a:ea typeface="+mn-ea"/>
                <a:cs typeface="+mn-cs"/>
              </a:rPr>
              <a:t> dans leurs études, et à se positionner comme utilisateurs et utilisatrices critiques, éthiques et autonomes dans un environnement numérique en constante évolution.</a:t>
            </a: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a:t>
            </a:fld>
            <a:endParaRPr lang="fr-FR"/>
          </a:p>
        </p:txBody>
      </p:sp>
    </p:spTree>
    <p:extLst>
      <p:ext uri="{BB962C8B-B14F-4D97-AF65-F5344CB8AC3E}">
        <p14:creationId xmlns:p14="http://schemas.microsoft.com/office/powerpoint/2010/main" val="2116772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Conclusion protection des contenus — diapositive 40</a:t>
            </a:r>
            <a:r>
              <a:rPr lang="fr-CA" dirty="0">
                <a:effectLst/>
              </a:rPr>
              <a:t> </a:t>
            </a:r>
            <a:r>
              <a:rPr lang="fr-CA" b="1" dirty="0">
                <a:effectLst/>
              </a:rPr>
              <a:t>(4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s’assurer d’un usage honnête, il faut réfléchir à la transparence. En conclusion, il faut être conscient de certains risques et agir en conséquence.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les enjeux reliés à la propriété intellectuelle.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endParaRPr lang="fr-CA" sz="1200" b="1" kern="1200" dirty="0">
              <a:solidFill>
                <a:schemeClr val="tx1"/>
              </a:solidFill>
              <a:effectLst/>
              <a:latin typeface="+mn-lt"/>
              <a:ea typeface="+mn-ea"/>
              <a:cs typeface="+mn-cs"/>
            </a:endParaRPr>
          </a:p>
          <a:p>
            <a:endParaRPr lang="fr-CA" sz="1200" b="1"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40</a:t>
            </a:fld>
            <a:endParaRPr lang="fr-FR"/>
          </a:p>
        </p:txBody>
      </p:sp>
    </p:spTree>
    <p:extLst>
      <p:ext uri="{BB962C8B-B14F-4D97-AF65-F5344CB8AC3E}">
        <p14:creationId xmlns:p14="http://schemas.microsoft.com/office/powerpoint/2010/main" val="3746494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3 Un outil, pas un ami — diapositives 41 et 42</a:t>
            </a:r>
            <a:r>
              <a:rPr lang="fr-CA" dirty="0">
                <a:effectLst/>
              </a:rPr>
              <a:t> </a:t>
            </a:r>
            <a:r>
              <a:rPr lang="fr-CA" b="1" dirty="0">
                <a:effectLst/>
              </a:rPr>
              <a:t>(15 min)</a:t>
            </a:r>
          </a:p>
          <a:p>
            <a:endParaRPr lang="fr-CA" dirty="0">
              <a:effectLst/>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Diviser la classe en groupes de 2-3 personnes étudiantes.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Imprimer à l’avance les requêtes que les équipes vont utiliser (voir annexe 3, sélectionner les requêtes en fonction du programme d’étude).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Demander aux équipes de formuler les requêtes et de poursuivre avec les questions de relance.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Poser les questions en plénière au groupe (diapo 42).</a:t>
            </a:r>
            <a:r>
              <a:rPr lang="fr-CA" dirty="0">
                <a:effectLst/>
              </a:rPr>
              <a:t> </a:t>
            </a:r>
          </a:p>
          <a:p>
            <a:pPr marL="171450" indent="-171450">
              <a:buFont typeface="Arial" panose="020B0604020202020204" pitchFamily="34" charset="0"/>
              <a:buChar char="•"/>
            </a:pPr>
            <a:endParaRPr lang="fr-CA" dirty="0">
              <a:effectLst/>
            </a:endParaRPr>
          </a:p>
          <a:p>
            <a:pPr marL="0" indent="0">
              <a:buFont typeface="Arial" panose="020B0604020202020204" pitchFamily="34" charset="0"/>
              <a:buNone/>
            </a:pPr>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Se regrouper en équipe.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Choisir un agent conversationnel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Formuler les requêtes et les questions de relance attribuées.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41</a:t>
            </a:fld>
            <a:endParaRPr lang="fr-FR"/>
          </a:p>
        </p:txBody>
      </p:sp>
    </p:spTree>
    <p:extLst>
      <p:ext uri="{BB962C8B-B14F-4D97-AF65-F5344CB8AC3E}">
        <p14:creationId xmlns:p14="http://schemas.microsoft.com/office/powerpoint/2010/main" val="810815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Amitié et autonomie — diapositives 43 à 45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travailler ici l’autonomie (le fait de bien se distinguer, en tant qu’humain intelligent, de l’IAg, une machine).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Ce qu’est l’anthropomorphisme.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les entreprises qui développent les outils d’IAg ont recours à différents marqueurs d’anthropomorphisme pour faciliter l’appropriation par les utilisateurs, renforcer la confiance et améliorer la fluidité.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43</a:t>
            </a:fld>
            <a:endParaRPr lang="fr-FR"/>
          </a:p>
        </p:txBody>
      </p:sp>
    </p:spTree>
    <p:extLst>
      <p:ext uri="{BB962C8B-B14F-4D97-AF65-F5344CB8AC3E}">
        <p14:creationId xmlns:p14="http://schemas.microsoft.com/office/powerpoint/2010/main" val="3019378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Amitié et autonomie — diapositive 46</a:t>
            </a:r>
            <a:r>
              <a:rPr lang="fr-CA" dirty="0">
                <a:effectLst/>
              </a:rPr>
              <a:t> </a:t>
            </a:r>
            <a:r>
              <a:rPr lang="fr-CA" b="1" dirty="0">
                <a:effectLst/>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Exposer les conséquences possibles d’un excès d’anthropomorphisme lors de l’utilisation des agents conversationnels. </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l’anthropomorphisation des agents conversationnels.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p>
          <a:p>
            <a:pPr marL="171450" indent="-171450">
              <a:buFont typeface="Arial" panose="020B0604020202020204" pitchFamily="34" charset="0"/>
              <a:buChar char="•"/>
            </a:pPr>
            <a:endParaRPr lang="fr-CA" dirty="0">
              <a:effectLst/>
            </a:endParaRPr>
          </a:p>
          <a:p>
            <a:pPr marL="0" indent="0">
              <a:buFont typeface="Arial" panose="020B0604020202020204" pitchFamily="34" charset="0"/>
              <a:buNone/>
            </a:pPr>
            <a:r>
              <a:rPr lang="fr-CA" sz="1200" b="1" kern="1200" dirty="0">
                <a:solidFill>
                  <a:schemeClr val="tx1"/>
                </a:solidFill>
                <a:effectLst/>
                <a:latin typeface="+mn-lt"/>
                <a:ea typeface="+mn-ea"/>
                <a:cs typeface="+mn-cs"/>
              </a:rPr>
              <a:t>Personnes étudiantes</a:t>
            </a:r>
            <a:r>
              <a:rPr lang="fr-CA" dirty="0">
                <a:effectLst/>
              </a:rPr>
              <a:t> </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46</a:t>
            </a:fld>
            <a:endParaRPr lang="fr-FR"/>
          </a:p>
        </p:txBody>
      </p:sp>
    </p:spTree>
    <p:extLst>
      <p:ext uri="{BB962C8B-B14F-4D97-AF65-F5344CB8AC3E}">
        <p14:creationId xmlns:p14="http://schemas.microsoft.com/office/powerpoint/2010/main" val="1525187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Influence, liberté et créativité — diapositives 47 à 49 </a:t>
            </a:r>
            <a:r>
              <a:rPr lang="fr-CA" sz="1200" b="1" kern="1200" dirty="0">
                <a:solidFill>
                  <a:schemeClr val="tx1"/>
                </a:solidFill>
                <a:effectLst/>
                <a:latin typeface="+mn-lt"/>
                <a:ea typeface="+mn-ea"/>
                <a:cs typeface="+mn-cs"/>
              </a:rPr>
              <a:t>(5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ici aborder la créativité et le pouvoir de choisir et de penser librement.</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l’IAg est un outil parmi tant d’autres et qu’il ne doit pas être un substitut à la pensée humaine et à ses contacts sociaux.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l’IAg peut augmenter la créativité si elle est utilisée adéquatement.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47</a:t>
            </a:fld>
            <a:endParaRPr lang="fr-FR"/>
          </a:p>
        </p:txBody>
      </p:sp>
    </p:spTree>
    <p:extLst>
      <p:ext uri="{BB962C8B-B14F-4D97-AF65-F5344CB8AC3E}">
        <p14:creationId xmlns:p14="http://schemas.microsoft.com/office/powerpoint/2010/main" val="340161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Influence, liberté et créativité — diapositive 50</a:t>
            </a:r>
            <a:r>
              <a:rPr lang="fr-CA" dirty="0">
                <a:effectLst/>
              </a:rPr>
              <a:t> (5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pour s’assurer d’utiliser les outils d’IAg de manière créative, il faut choisir consciemment ses usages (en profiter pour aller plus loin, pour explorer d’autres points de vue, pour augmenter la qualité de sa production).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conserver son autonomie intellectuelle et préserver ses relations sociales, il faut choisir si, oui ou non, on utilisera l’IAg et pourquoi.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En conclusion, il faut être conscient de certains risques et agir en conséquence.</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conserver leur autonomie intellectuelle.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r>
              <a:rPr lang="fr-CA" sz="1200" kern="1200" dirty="0">
                <a:solidFill>
                  <a:schemeClr val="tx1"/>
                </a:solidFill>
                <a:effectLst/>
                <a:latin typeface="+mn-lt"/>
                <a:ea typeface="+mn-ea"/>
                <a:cs typeface="+mn-cs"/>
              </a:rPr>
              <a:t>Discuter en plénière.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50</a:t>
            </a:fld>
            <a:endParaRPr lang="fr-FR"/>
          </a:p>
        </p:txBody>
      </p:sp>
    </p:spTree>
    <p:extLst>
      <p:ext uri="{BB962C8B-B14F-4D97-AF65-F5344CB8AC3E}">
        <p14:creationId xmlns:p14="http://schemas.microsoft.com/office/powerpoint/2010/main" val="1352149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posture CRISTAL — diapositives 51 à 59</a:t>
            </a:r>
            <a:r>
              <a:rPr lang="fr-CA" dirty="0">
                <a:effectLst/>
              </a:rPr>
              <a:t> </a:t>
            </a:r>
            <a:r>
              <a:rPr lang="fr-CA" b="1" dirty="0">
                <a:effectLst/>
              </a:rPr>
              <a:t>(5 min)</a:t>
            </a:r>
          </a:p>
          <a:p>
            <a:endParaRPr lang="fr-CA" b="1" dirty="0">
              <a:effectLst/>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ces diapos font office de synthèse des diapos 12 à 50.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Qu’il n’y a pas d’ordre ou de hiérarchisation entre les éléments : ils sont tous importants pour une utilisation réfléchie.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Qu’il s’agit d’une posture à travailler et à mettre en pratique pour chacun des usages qui sont faits de l’IAg.</a:t>
            </a:r>
            <a:r>
              <a:rPr lang="fr-CA" dirty="0">
                <a:effectLst/>
              </a:rPr>
              <a:t> </a:t>
            </a:r>
            <a:endParaRPr lang="fr-FR" b="1"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51</a:t>
            </a:fld>
            <a:endParaRPr lang="fr-FR"/>
          </a:p>
        </p:txBody>
      </p:sp>
    </p:spTree>
    <p:extLst>
      <p:ext uri="{BB962C8B-B14F-4D97-AF65-F5344CB8AC3E}">
        <p14:creationId xmlns:p14="http://schemas.microsoft.com/office/powerpoint/2010/main" val="279981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Activité 4 — diapositives 60 et 61</a:t>
            </a:r>
            <a:r>
              <a:rPr lang="fr-CA" dirty="0">
                <a:effectLst/>
              </a:rPr>
              <a:t> </a:t>
            </a:r>
            <a:r>
              <a:rPr lang="fr-CA" b="1" dirty="0">
                <a:effectLst/>
              </a:rPr>
              <a:t>(25 min)</a:t>
            </a:r>
          </a:p>
          <a:p>
            <a:endParaRPr lang="fr-CA" dirty="0">
              <a:effectLst/>
            </a:endParaRPr>
          </a:p>
          <a:p>
            <a:r>
              <a:rPr lang="fr-CA" sz="1200" kern="1200" dirty="0">
                <a:solidFill>
                  <a:schemeClr val="tx1"/>
                </a:solidFill>
                <a:effectLst/>
                <a:latin typeface="+mn-lt"/>
                <a:ea typeface="+mn-ea"/>
                <a:cs typeface="+mn-cs"/>
              </a:rPr>
              <a:t>À faire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Introduire l’activité individuelle à l’aide de la diapo 60.</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Remettre l’annexe 4 (dans le guide pédagogique( en format électronique (vous pouvez cependant remplacer l’extrait de texte proposé par un texte d’une longueur équivalente propre à votre discipline).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Guider les personnes étudiantes pour les étapes 1 à 4 :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Qu’avez-vous retenu de l’extrait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Guider les personnes étudiantes pour les étapes 5 et 6.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Remettriez-vous un tel texte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Faites-vous confiance au résumé produit par l’IAg ?</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Guider les personnes étudiantes pour l’étape 7.</a:t>
            </a:r>
            <a:endParaRPr lang="fr-CA" sz="10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Qu’observez-vous en comparant les deux résumés ?</a:t>
            </a:r>
            <a:endParaRPr lang="fr-CA"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Guider les personnes étudiantes pour l’étape 8 (cela peut être discuté en plénière).</a:t>
            </a:r>
            <a:endParaRPr lang="fr-CA" sz="10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Guider les personnes étudiantes pour l’étape 9. </a:t>
            </a:r>
          </a:p>
          <a:p>
            <a:pPr marL="171450" indent="-171450">
              <a:buFont typeface="Arial" panose="020B0604020202020204" pitchFamily="34" charset="0"/>
              <a:buChar char="•"/>
            </a:pPr>
            <a:endParaRPr lang="fr-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l’ordre, suivre les consignes de l’annexe 4 remise électroniquement par la personne enseignante.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60</a:t>
            </a:fld>
            <a:endParaRPr lang="fr-FR"/>
          </a:p>
        </p:txBody>
      </p:sp>
    </p:spTree>
    <p:extLst>
      <p:ext uri="{BB962C8B-B14F-4D97-AF65-F5344CB8AC3E}">
        <p14:creationId xmlns:p14="http://schemas.microsoft.com/office/powerpoint/2010/main" val="2246403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 enseignante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Conclusion CRISTAL — diapositive  61</a:t>
            </a:r>
            <a:r>
              <a:rPr lang="fr-CA"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effectLst/>
            </a:endParaRPr>
          </a:p>
          <a:p>
            <a:r>
              <a:rPr lang="fr-CA" sz="1200" kern="1200" dirty="0">
                <a:solidFill>
                  <a:schemeClr val="tx1"/>
                </a:solidFill>
                <a:effectLst/>
                <a:latin typeface="+mn-lt"/>
                <a:ea typeface="+mn-ea"/>
                <a:cs typeface="+mn-cs"/>
              </a:rPr>
              <a:t>En plénière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Répondre aux questions de la diapo 61.</a:t>
            </a:r>
          </a:p>
          <a:p>
            <a:r>
              <a:rPr lang="fr-CA" sz="1200" kern="1200" dirty="0">
                <a:solidFill>
                  <a:schemeClr val="tx1"/>
                </a:solidFill>
                <a:effectLst/>
                <a:latin typeface="+mn-lt"/>
                <a:ea typeface="+mn-ea"/>
                <a:cs typeface="+mn-cs"/>
              </a:rPr>
              <a:t>Conclure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Les bonnes pratiques à mettre en place avant d’utiliser un outil d’IAg, pendant qu’on les utilise et après !</a:t>
            </a:r>
            <a:r>
              <a:rPr lang="fr-CA" dirty="0">
                <a:effectLst/>
              </a:rPr>
              <a:t> </a:t>
            </a: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kern="1200" dirty="0">
                <a:solidFill>
                  <a:schemeClr val="tx1"/>
                </a:solidFill>
                <a:effectLst/>
                <a:latin typeface="+mn-lt"/>
                <a:ea typeface="+mn-ea"/>
                <a:cs typeface="+mn-cs"/>
              </a:rPr>
              <a:t>Participer aux échanges.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61</a:t>
            </a:fld>
            <a:endParaRPr lang="fr-FR"/>
          </a:p>
        </p:txBody>
      </p:sp>
    </p:spTree>
    <p:extLst>
      <p:ext uri="{BB962C8B-B14F-4D97-AF65-F5344CB8AC3E}">
        <p14:creationId xmlns:p14="http://schemas.microsoft.com/office/powerpoint/2010/main" val="1025071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Et la suite ?— diapositives 62 et 63 </a:t>
            </a:r>
            <a:r>
              <a:rPr lang="fr-CA" sz="1200" b="1" kern="1200" dirty="0">
                <a:solidFill>
                  <a:schemeClr val="tx1"/>
                </a:solidFill>
                <a:effectLst/>
                <a:latin typeface="+mn-lt"/>
                <a:ea typeface="+mn-ea"/>
                <a:cs typeface="+mn-cs"/>
              </a:rPr>
              <a:t>(5 min)</a:t>
            </a:r>
          </a:p>
          <a:p>
            <a:endParaRPr lang="fr-CA" sz="1200" b="0" kern="1200" dirty="0">
              <a:solidFill>
                <a:schemeClr val="tx1"/>
              </a:solidFill>
              <a:effectLst/>
              <a:latin typeface="+mn-lt"/>
              <a:ea typeface="+mn-ea"/>
              <a:cs typeface="+mn-cs"/>
            </a:endParaRPr>
          </a:p>
          <a:p>
            <a:r>
              <a:rPr lang="fr-CA" sz="1200" b="0" kern="1200" dirty="0">
                <a:solidFill>
                  <a:schemeClr val="tx1"/>
                </a:solidFill>
                <a:effectLst/>
                <a:latin typeface="+mn-lt"/>
                <a:ea typeface="+mn-ea"/>
                <a:cs typeface="+mn-cs"/>
              </a:rPr>
              <a:t>À faire: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Donner une intention pour se préparer à la prochaine rencontre. </a:t>
            </a: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62</a:t>
            </a:fld>
            <a:endParaRPr lang="fr-FR"/>
          </a:p>
        </p:txBody>
      </p:sp>
    </p:spTree>
    <p:extLst>
      <p:ext uri="{BB962C8B-B14F-4D97-AF65-F5344CB8AC3E}">
        <p14:creationId xmlns:p14="http://schemas.microsoft.com/office/powerpoint/2010/main" val="250189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3</a:t>
            </a:fld>
            <a:endParaRPr lang="fr-FR"/>
          </a:p>
        </p:txBody>
      </p:sp>
    </p:spTree>
    <p:extLst>
      <p:ext uri="{BB962C8B-B14F-4D97-AF65-F5344CB8AC3E}">
        <p14:creationId xmlns:p14="http://schemas.microsoft.com/office/powerpoint/2010/main" val="395115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Titre et objectifs — diapositives 1 à 8 </a:t>
            </a:r>
            <a:r>
              <a:rPr lang="fr-CA" sz="1200" b="1" kern="1200" dirty="0">
                <a:solidFill>
                  <a:schemeClr val="tx1"/>
                </a:solidFill>
                <a:effectLst/>
                <a:latin typeface="+mn-lt"/>
                <a:ea typeface="+mn-ea"/>
                <a:cs typeface="+mn-cs"/>
              </a:rPr>
              <a:t>(2min)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questions auxquelles des éléments de réponses seront apportés dans ce module.</a:t>
            </a: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5</a:t>
            </a:fld>
            <a:endParaRPr lang="fr-FR"/>
          </a:p>
        </p:txBody>
      </p:sp>
    </p:spTree>
    <p:extLst>
      <p:ext uri="{BB962C8B-B14F-4D97-AF65-F5344CB8AC3E}">
        <p14:creationId xmlns:p14="http://schemas.microsoft.com/office/powerpoint/2010/main" val="2145519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Activité 1 — diapositives 9 et 10</a:t>
            </a:r>
            <a:r>
              <a:rPr lang="fr-CA" dirty="0">
                <a:effectLst/>
              </a:rPr>
              <a:t> </a:t>
            </a:r>
            <a:r>
              <a:rPr lang="fr-CA" b="1" dirty="0">
                <a:effectLst/>
              </a:rPr>
              <a:t>(15 min)</a:t>
            </a:r>
            <a:endParaRPr lang="fr-CA" sz="1200" b="1" kern="1200" dirty="0">
              <a:solidFill>
                <a:schemeClr val="tx1"/>
              </a:solidFill>
              <a:effectLst/>
              <a:latin typeface="+mn-lt"/>
              <a:ea typeface="+mn-ea"/>
              <a:cs typeface="+mn-cs"/>
            </a:endParaRP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(10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Diviser la classe en huit groupes.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Distribuer les 4 cas, un cas pour chaque équipe (le même cas est travaillé par 2 équipes) (annexe 1 du guide pédagogique).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Demander aux équipes de discuter des questions à la diapositive 10.</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Lire le mini cas assigné.</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Discuter en sous-groupe des questions à la diapositive 10.</a:t>
            </a:r>
          </a:p>
          <a:p>
            <a:endParaRPr lang="fr-CA"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9</a:t>
            </a:fld>
            <a:endParaRPr lang="fr-FR"/>
          </a:p>
        </p:txBody>
      </p:sp>
    </p:spTree>
    <p:extLst>
      <p:ext uri="{BB962C8B-B14F-4D97-AF65-F5344CB8AC3E}">
        <p14:creationId xmlns:p14="http://schemas.microsoft.com/office/powerpoint/2010/main" val="3816972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En plénière (5 min.)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Revenir sur les questions.</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Participer à la plénière.</a:t>
            </a:r>
            <a:r>
              <a:rPr lang="fr-CA" dirty="0">
                <a:effectLst/>
              </a:rPr>
              <a:t> </a:t>
            </a:r>
            <a:endParaRPr lang="fr-FR"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10</a:t>
            </a:fld>
            <a:endParaRPr lang="fr-FR"/>
          </a:p>
        </p:txBody>
      </p:sp>
    </p:spTree>
    <p:extLst>
      <p:ext uri="{BB962C8B-B14F-4D97-AF65-F5344CB8AC3E}">
        <p14:creationId xmlns:p14="http://schemas.microsoft.com/office/powerpoint/2010/main" val="284732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Risques des agents conversationnels et facteurs de protection— diapositive 11</a:t>
            </a:r>
            <a:r>
              <a:rPr lang="fr-CA" dirty="0">
                <a:effectLst/>
              </a:rPr>
              <a:t> </a:t>
            </a:r>
            <a:r>
              <a:rPr lang="fr-CA" b="1" dirty="0">
                <a:effectLst/>
              </a:rPr>
              <a:t>(3 min)</a:t>
            </a:r>
          </a:p>
          <a:p>
            <a:endParaRPr lang="fr-CA" b="1" dirty="0">
              <a:effectLst/>
            </a:endParaRPr>
          </a:p>
          <a:p>
            <a:r>
              <a:rPr lang="fr-CA" sz="1200" kern="1200" dirty="0">
                <a:solidFill>
                  <a:schemeClr val="tx1"/>
                </a:solidFill>
                <a:effectLst/>
                <a:latin typeface="+mn-lt"/>
                <a:ea typeface="+mn-ea"/>
                <a:cs typeface="+mn-cs"/>
              </a:rPr>
              <a:t>Expliquer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principaux risques des agents conversationnels qui vont être présentés dans les diapositives suivantes.</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chacun de ces risques accroît le niveau de confiance de la personne utilisatrice à l’égard du contenu produit par un agent conversationnel.</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Les principaux facteurs de protection à l’égard de ces risques.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 l’objectif de la formation est de favoriser l’adoption de ces facteurs de protection chez les personnes étudiantes.</a:t>
            </a:r>
            <a:r>
              <a:rPr lang="fr-CA" dirty="0">
                <a:effectLst/>
              </a:rPr>
              <a:t> </a:t>
            </a:r>
            <a:endParaRPr lang="fr-FR" b="1"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11</a:t>
            </a:fld>
            <a:endParaRPr lang="fr-FR"/>
          </a:p>
        </p:txBody>
      </p:sp>
    </p:spTree>
    <p:extLst>
      <p:ext uri="{BB962C8B-B14F-4D97-AF65-F5344CB8AC3E}">
        <p14:creationId xmlns:p14="http://schemas.microsoft.com/office/powerpoint/2010/main" val="1293372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r>
              <a:rPr lang="fr-CA" dirty="0">
                <a:effectLst/>
              </a:rPr>
              <a:t> </a:t>
            </a:r>
          </a:p>
          <a:p>
            <a:r>
              <a:rPr lang="fr-CA" sz="1200" kern="1200" dirty="0">
                <a:solidFill>
                  <a:schemeClr val="tx1"/>
                </a:solidFill>
                <a:effectLst/>
                <a:latin typeface="+mn-lt"/>
                <a:ea typeface="+mn-ea"/>
                <a:cs typeface="+mn-cs"/>
              </a:rPr>
              <a:t>Véracité des réponses— diapositives 12 à 19 </a:t>
            </a:r>
            <a:r>
              <a:rPr lang="fr-CA" sz="1200" b="1" kern="1200" dirty="0">
                <a:solidFill>
                  <a:schemeClr val="tx1"/>
                </a:solidFill>
                <a:effectLst/>
                <a:latin typeface="+mn-lt"/>
                <a:ea typeface="+mn-ea"/>
                <a:cs typeface="+mn-cs"/>
              </a:rPr>
              <a:t>(15 min)</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(15 min.)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Qu’on veut ici travailler la pensée critique.</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D’où viennent les erreurs (diapos 12 et 13).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Quelques exemples (diapo 15).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des outils évaluent la résistance aux erreurs des agents conversationnels (ex. : Phare, diapo 18) et permettent de faire un choix éclairé. </a:t>
            </a:r>
          </a:p>
          <a:p>
            <a:endParaRPr lang="fr-CA" dirty="0">
              <a:effectLst/>
            </a:endParaRPr>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12</a:t>
            </a:fld>
            <a:endParaRPr lang="fr-FR"/>
          </a:p>
        </p:txBody>
      </p:sp>
    </p:spTree>
    <p:extLst>
      <p:ext uri="{BB962C8B-B14F-4D97-AF65-F5344CB8AC3E}">
        <p14:creationId xmlns:p14="http://schemas.microsoft.com/office/powerpoint/2010/main" val="892844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a:solidFill>
                  <a:schemeClr val="tx1"/>
                </a:solidFill>
                <a:effectLst/>
                <a:latin typeface="+mn-lt"/>
                <a:ea typeface="+mn-ea"/>
                <a:cs typeface="+mn-cs"/>
              </a:rPr>
              <a:t>Personne enseignante</a:t>
            </a:r>
          </a:p>
          <a:p>
            <a:r>
              <a:rPr lang="fr-CA" sz="1200" kern="1200" dirty="0">
                <a:solidFill>
                  <a:schemeClr val="tx1"/>
                </a:solidFill>
                <a:effectLst/>
                <a:latin typeface="+mn-lt"/>
                <a:ea typeface="+mn-ea"/>
                <a:cs typeface="+mn-cs"/>
              </a:rPr>
              <a:t>Conclusion — véracité des réponses — diapositive 20</a:t>
            </a:r>
            <a:r>
              <a:rPr lang="fr-CA" dirty="0">
                <a:effectLst/>
              </a:rPr>
              <a:t> </a:t>
            </a:r>
            <a:r>
              <a:rPr lang="fr-CA" b="1" dirty="0">
                <a:effectLst/>
              </a:rPr>
              <a:t>(5 min)</a:t>
            </a:r>
          </a:p>
          <a:p>
            <a:endParaRPr lang="fr-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Expliquer: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Que pour s’assurer de la véracité des réponses, il faut demeurer critique. En conclusion, il faut être conscient de certains risques et agir en conséquence.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À faire : </a:t>
            </a: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Inviter les personnes étudiantes, en plénière, à réfléchir aux actions qu’elles pourraient entreprendre pour limiter les conséquences des fabulations lors de l’usage des agents conversationnels.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Présenter « j’agis » une fois la discussion complétée.</a:t>
            </a:r>
            <a:r>
              <a:rPr lang="fr-CA" dirty="0">
                <a:effectLst/>
              </a:rPr>
              <a:t> </a:t>
            </a:r>
            <a:endParaRPr lang="fr-CA" sz="1200" b="1"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Personnes étudiantes</a:t>
            </a:r>
          </a:p>
          <a:p>
            <a:r>
              <a:rPr lang="fr-CA" sz="1200" kern="1200" dirty="0">
                <a:solidFill>
                  <a:schemeClr val="tx1"/>
                </a:solidFill>
                <a:effectLst/>
                <a:latin typeface="+mn-lt"/>
                <a:ea typeface="+mn-ea"/>
                <a:cs typeface="+mn-cs"/>
              </a:rPr>
              <a:t>À faire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Discuter en plénière des actions possibles.</a:t>
            </a:r>
            <a:r>
              <a:rPr lang="fr-CA" dirty="0">
                <a:effectLst/>
              </a:rPr>
              <a:t> </a:t>
            </a:r>
            <a:endParaRPr lang="fr-CA" sz="1200" kern="1200" dirty="0">
              <a:solidFill>
                <a:schemeClr val="tx1"/>
              </a:solidFill>
              <a:effectLst/>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27BCCCED-8740-DE47-8046-246EBFFB6707}" type="slidenum">
              <a:rPr lang="fr-FR" smtClean="0"/>
              <a:t>20</a:t>
            </a:fld>
            <a:endParaRPr lang="fr-FR"/>
          </a:p>
        </p:txBody>
      </p:sp>
    </p:spTree>
    <p:extLst>
      <p:ext uri="{BB962C8B-B14F-4D97-AF65-F5344CB8AC3E}">
        <p14:creationId xmlns:p14="http://schemas.microsoft.com/office/powerpoint/2010/main" val="416725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5B3F0-3869-4BC8-E881-DE239B461E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E6FC4-5711-EB9E-F79E-0377E764A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A4FC24-EC4B-DE00-60FE-E515C96190F2}"/>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D774775F-5D78-DE1C-5D80-AD5061C0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7805E-2454-AAAF-54AE-30BA70A6EE4F}"/>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40948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3BF6-84A9-9CAD-2A7C-AF713382E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34C4FB-EE3B-8046-B1F6-ED93B6517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C8246-DF94-543A-F480-4B5C793822C7}"/>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BBA57B9B-7D77-AE2E-8ABE-E58483738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7A352-BDCB-AAF1-0194-BB03B6A0F1BC}"/>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1462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6F8CF-955B-D309-3DA3-1D4D0B0180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C60316-3697-839A-3B5D-D44EF2D79B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9BF13-78A8-E619-B39F-6B5C6C73F13C}"/>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73AF1104-C124-A1E3-CB4B-1E9460642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CD84F-0A54-6F4B-62A8-181CAF03D60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50675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2A38-DDB5-5468-AF8F-76FBBC933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583B50-E4EA-7F44-536E-0E4DDF5AE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DF920-8154-A79A-57CA-C084766137B3}"/>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92073C42-8833-C679-74EE-BD6B54A85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AD5D9-3E25-92AA-C204-7F3B20D97DB2}"/>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412060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A28E4-BB71-B395-F79E-8DA2FFD693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B4AE7-D6E1-8526-8837-0F6818738B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F027-A1A6-F3C0-C190-C1C661BC8948}"/>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A26DCD48-6139-E19E-AE8D-BA2DCD7AA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5E31D-D79D-67DD-298F-9E7146636C0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2530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51DB-4A35-ABE7-38CD-6DDFC8CD3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844077-0EF8-D658-AEFB-4C41BC1517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A9DF3-E8E6-C23C-6F75-8D870E2BE3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4538CE-B511-6A7B-0FF0-2FF65E474C6F}"/>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6" name="Footer Placeholder 5">
            <a:extLst>
              <a:ext uri="{FF2B5EF4-FFF2-40B4-BE49-F238E27FC236}">
                <a16:creationId xmlns:a16="http://schemas.microsoft.com/office/drawing/2014/main" id="{5BDD868B-23E7-071A-9A19-98D626220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7300D-0E71-D9AF-BB2D-CDE488BF8EA1}"/>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388206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970A3-9009-F762-342F-DA9B823F43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BC47D2-D8DE-18B9-C910-BAE60E7B2D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0C8729-ABEB-3F7F-B7D8-8F04E66C2F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FA3DD-F333-2C4F-7919-88B293D6C1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DBF13-1C92-06DF-E23F-4D90DC008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D36DD9-DE39-8F6C-368D-65E1FE4EBE49}"/>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8" name="Footer Placeholder 7">
            <a:extLst>
              <a:ext uri="{FF2B5EF4-FFF2-40B4-BE49-F238E27FC236}">
                <a16:creationId xmlns:a16="http://schemas.microsoft.com/office/drawing/2014/main" id="{3D8D5948-B145-FBDC-063A-88ED975381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BE396F-62E9-832A-CAED-549C01281745}"/>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512255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C8680-B0BF-AD34-88A9-6A2E70C341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EE4F6-2E6A-91A5-D588-1377ED732CDA}"/>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4" name="Footer Placeholder 3">
            <a:extLst>
              <a:ext uri="{FF2B5EF4-FFF2-40B4-BE49-F238E27FC236}">
                <a16:creationId xmlns:a16="http://schemas.microsoft.com/office/drawing/2014/main" id="{2B25E98E-2B73-3224-FC1F-EEF5A10B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FF369E-E4EC-FD63-4D80-CC066ED17569}"/>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09745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B024FF-3FFD-5E19-53A5-73C87741DA19}"/>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3" name="Footer Placeholder 2">
            <a:extLst>
              <a:ext uri="{FF2B5EF4-FFF2-40B4-BE49-F238E27FC236}">
                <a16:creationId xmlns:a16="http://schemas.microsoft.com/office/drawing/2014/main" id="{9E4E540A-9A61-8FF1-3E7C-B493192F5D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E3B0C0-B990-1A96-F206-CB87C25C45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1737173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64600-CB91-622A-87A5-792266D90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803EA0-7206-FC44-1C8B-5995B55D4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2B60AA-D914-21C3-14B2-FD1348925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13B8E8-AD83-AF9A-E77D-34F091ECDA1A}"/>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6" name="Footer Placeholder 5">
            <a:extLst>
              <a:ext uri="{FF2B5EF4-FFF2-40B4-BE49-F238E27FC236}">
                <a16:creationId xmlns:a16="http://schemas.microsoft.com/office/drawing/2014/main" id="{06045253-A5CF-27C8-A20E-DD4ED9198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F2C689-4157-3CD9-39F5-0C3ED63D8FFB}"/>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255893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8B79C-6FD8-6C22-8EDD-8651F66F18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E86B3D-98FA-72E0-52D3-1D9243423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2BED25-19C8-D03E-4E3F-787463803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4D8EF-22E1-0E8F-B5BB-BDE4313377CB}"/>
              </a:ext>
            </a:extLst>
          </p:cNvPr>
          <p:cNvSpPr>
            <a:spLocks noGrp="1"/>
          </p:cNvSpPr>
          <p:nvPr>
            <p:ph type="dt" sz="half" idx="10"/>
          </p:nvPr>
        </p:nvSpPr>
        <p:spPr/>
        <p:txBody>
          <a:bodyPr/>
          <a:lstStyle/>
          <a:p>
            <a:fld id="{E451DC3E-4235-44AB-9E51-FF8DF5D3A068}" type="datetimeFigureOut">
              <a:rPr lang="en-US" smtClean="0"/>
              <a:t>9/18/25</a:t>
            </a:fld>
            <a:endParaRPr lang="en-US"/>
          </a:p>
        </p:txBody>
      </p:sp>
      <p:sp>
        <p:nvSpPr>
          <p:cNvPr id="6" name="Footer Placeholder 5">
            <a:extLst>
              <a:ext uri="{FF2B5EF4-FFF2-40B4-BE49-F238E27FC236}">
                <a16:creationId xmlns:a16="http://schemas.microsoft.com/office/drawing/2014/main" id="{846BE42E-6CBC-FC22-5931-5171F7F0C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AC999-4BF7-4C26-FA35-E3E477BA5B08}"/>
              </a:ext>
            </a:extLst>
          </p:cNvPr>
          <p:cNvSpPr>
            <a:spLocks noGrp="1"/>
          </p:cNvSpPr>
          <p:nvPr>
            <p:ph type="sldNum" sz="quarter" idx="12"/>
          </p:nvPr>
        </p:nvSpPr>
        <p:spPr/>
        <p:txBody>
          <a:bodyPr/>
          <a:lstStyle/>
          <a:p>
            <a:fld id="{3FA9A4D3-EE02-4F46-BCE1-16606374DF15}" type="slidenum">
              <a:rPr lang="en-US" smtClean="0"/>
              <a:t>‹n°›</a:t>
            </a:fld>
            <a:endParaRPr lang="en-US"/>
          </a:p>
        </p:txBody>
      </p:sp>
    </p:spTree>
    <p:extLst>
      <p:ext uri="{BB962C8B-B14F-4D97-AF65-F5344CB8AC3E}">
        <p14:creationId xmlns:p14="http://schemas.microsoft.com/office/powerpoint/2010/main" val="331223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8FAF0-86B8-ACA5-B9CC-AE0E1CB89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F502D7-219A-A308-2778-A78F59A1DE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AC492-F35D-EBC3-BFFB-FD32F0070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51DC3E-4235-44AB-9E51-FF8DF5D3A068}" type="datetimeFigureOut">
              <a:rPr lang="en-US" smtClean="0"/>
              <a:t>9/18/25</a:t>
            </a:fld>
            <a:endParaRPr lang="en-US"/>
          </a:p>
        </p:txBody>
      </p:sp>
      <p:sp>
        <p:nvSpPr>
          <p:cNvPr id="5" name="Footer Placeholder 4">
            <a:extLst>
              <a:ext uri="{FF2B5EF4-FFF2-40B4-BE49-F238E27FC236}">
                <a16:creationId xmlns:a16="http://schemas.microsoft.com/office/drawing/2014/main" id="{19C8C141-5305-5513-83FA-A0CA1E580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F00B0F-DD4E-9CCE-AFEB-08E31C91E1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A9A4D3-EE02-4F46-BCE1-16606374DF15}" type="slidenum">
              <a:rPr lang="en-US" smtClean="0"/>
              <a:t>‹n°›</a:t>
            </a:fld>
            <a:endParaRPr lang="en-US"/>
          </a:p>
        </p:txBody>
      </p:sp>
    </p:spTree>
    <p:extLst>
      <p:ext uri="{BB962C8B-B14F-4D97-AF65-F5344CB8AC3E}">
        <p14:creationId xmlns:p14="http://schemas.microsoft.com/office/powerpoint/2010/main" val="1785400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outil-bibliographique.mondiapason.c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outil-bibliographique.mondiapason.ca/" TargetMode="Externa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61.sv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5.sv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7.sv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8.svg"/><Relationship Id="rId7" Type="http://schemas.openxmlformats.org/officeDocument/2006/relationships/image" Target="../media/image45.sv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8.svg"/><Relationship Id="rId5" Type="http://schemas.openxmlformats.org/officeDocument/2006/relationships/image" Target="../media/image69.svg"/><Relationship Id="rId10" Type="http://schemas.openxmlformats.org/officeDocument/2006/relationships/image" Target="../media/image7.png"/><Relationship Id="rId4" Type="http://schemas.openxmlformats.org/officeDocument/2006/relationships/image" Target="../media/image68.png"/><Relationship Id="rId9" Type="http://schemas.openxmlformats.org/officeDocument/2006/relationships/image" Target="../media/image71.sv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35.svg"/><Relationship Id="rId3" Type="http://schemas.openxmlformats.org/officeDocument/2006/relationships/image" Target="../media/image18.svg"/><Relationship Id="rId7" Type="http://schemas.openxmlformats.org/officeDocument/2006/relationships/image" Target="../media/image45.svg"/><Relationship Id="rId12"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8.svg"/><Relationship Id="rId5" Type="http://schemas.openxmlformats.org/officeDocument/2006/relationships/image" Target="../media/image69.svg"/><Relationship Id="rId10" Type="http://schemas.openxmlformats.org/officeDocument/2006/relationships/image" Target="../media/image7.png"/><Relationship Id="rId4" Type="http://schemas.openxmlformats.org/officeDocument/2006/relationships/image" Target="../media/image68.png"/><Relationship Id="rId9"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73.sv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73.svg"/><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42.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7202/1114564ar" TargetMode="External"/><Relationship Id="rId2" Type="http://schemas.openxmlformats.org/officeDocument/2006/relationships/hyperlink" Target="https://doi.org/10.48550/arXiv.2310.03192" TargetMode="External"/><Relationship Id="rId1" Type="http://schemas.openxmlformats.org/officeDocument/2006/relationships/slideLayout" Target="../slideLayouts/slideLayout1.xml"/><Relationship Id="rId5" Type="http://schemas.openxmlformats.org/officeDocument/2006/relationships/hyperlink" Target="https://doi.org/10.48550/arXiv.2302.03494" TargetMode="External"/><Relationship Id="rId4" Type="http://schemas.openxmlformats.org/officeDocument/2006/relationships/hyperlink" Target="https://www.bbc.co.uk/aboutthebbc/documents/bbc-research-into-ai-assistants.pdf"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cegepsl.qc.ca/documents/PIEA.pdf?_gl=1*12687l2*_gcl_au*OTQ5Njk5MjkyLjE3NDM3OTM4Mjc" TargetMode="External"/><Relationship Id="rId2" Type="http://schemas.openxmlformats.org/officeDocument/2006/relationships/hyperlink" Target="https://www.bda.ulaval.ca/intelligence-artificielle/" TargetMode="External"/><Relationship Id="rId1" Type="http://schemas.openxmlformats.org/officeDocument/2006/relationships/slideLayout" Target="../slideLayouts/slideLayout1.xml"/><Relationship Id="rId5" Type="http://schemas.openxmlformats.org/officeDocument/2006/relationships/hyperlink" Target="https://doi.org/10.1038/d41586-025-00616-z" TargetMode="External"/><Relationship Id="rId4" Type="http://schemas.openxmlformats.org/officeDocument/2006/relationships/hyperlink" Target="https://doi.org/10.1186/s41239-023-00411-8"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ethique.gouv.qc.ca/fr/actualites/ethique-hebdo/ia-generative-environnement/" TargetMode="External"/><Relationship Id="rId2" Type="http://schemas.openxmlformats.org/officeDocument/2006/relationships/hyperlink" Target="https://www.ethique.gouv.qc.ca/fr/actualites/ethique-hebdo/eh-2021-02-26/" TargetMode="External"/><Relationship Id="rId1" Type="http://schemas.openxmlformats.org/officeDocument/2006/relationships/slideLayout" Target="../slideLayouts/slideLayout1.xml"/><Relationship Id="rId4" Type="http://schemas.openxmlformats.org/officeDocument/2006/relationships/hyperlink" Target="https://www.cse.gouv.qc.ca/wp-content/uploads/2024/04/50-0566-RP-IA-generative-enseignement-superieur-enjeux-ethiques.pdf"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doi.org/10.3917/rips1.072.0101" TargetMode="External"/><Relationship Id="rId2" Type="http://schemas.openxmlformats.org/officeDocument/2006/relationships/hyperlink" Target="https://doi.org/10.1016/j.tsc.2024.101727" TargetMode="External"/><Relationship Id="rId1" Type="http://schemas.openxmlformats.org/officeDocument/2006/relationships/slideLayout" Target="../slideLayouts/slideLayout1.xml"/><Relationship Id="rId5" Type="http://schemas.openxmlformats.org/officeDocument/2006/relationships/hyperlink" Target="https://doi.org/10.1126/sciadv.adn5290" TargetMode="External"/><Relationship Id="rId4" Type="http://schemas.openxmlformats.org/officeDocument/2006/relationships/hyperlink" Target="https://doi.org/10.1016/j.compedu.2024.105224"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54675/HBCX3851" TargetMode="External"/><Relationship Id="rId2" Type="http://schemas.openxmlformats.org/officeDocument/2006/relationships/hyperlink" Target="https://doi.org/10.1111/bjet.13544" TargetMode="External"/><Relationship Id="rId1" Type="http://schemas.openxmlformats.org/officeDocument/2006/relationships/slideLayout" Target="../slideLayouts/slideLayout1.xml"/><Relationship Id="rId5" Type="http://schemas.openxmlformats.org/officeDocument/2006/relationships/hyperlink" Target="https://doi.org/10.3389/fpsyg.2024.1455015" TargetMode="External"/><Relationship Id="rId4" Type="http://schemas.openxmlformats.org/officeDocument/2006/relationships/hyperlink" Target="https://doi.org/10.1515/9782763758787-022"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oi.org/10.18162/ritpu-2025-v22n1-04" TargetMode="External"/><Relationship Id="rId2" Type="http://schemas.openxmlformats.org/officeDocument/2006/relationships/hyperlink" Target="https://academicintegrity.org/aws/ICAI/pt/sp/values#:~:text=The%20International%20Center%20for%20Academic,respect%2C%20responsibility%2C%20and%20courage" TargetMode="External"/><Relationship Id="rId1" Type="http://schemas.openxmlformats.org/officeDocument/2006/relationships/slideLayout" Target="../slideLayouts/slideLayout1.xml"/><Relationship Id="rId5" Type="http://schemas.openxmlformats.org/officeDocument/2006/relationships/hyperlink" Target="https://kpmg.com/ca/fr/home/media/press-releases/2024/10/students-using-gen-ai-say-they-are-not-learning-as-much.html" TargetMode="External"/><Relationship Id="rId4" Type="http://schemas.openxmlformats.org/officeDocument/2006/relationships/hyperlink" Target="https://www.cjr.org/tow_center/how-chatgpt-misrepresents-publisher-content.ph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hyperlink" Target="https://vitrinelinguistique.oqlf.gouv.qc.ca/fiche-gdt/fiche/8358721/effet-de-halo" TargetMode="External"/><Relationship Id="rId2" Type="http://schemas.openxmlformats.org/officeDocument/2006/relationships/hyperlink" Target="https://cdn-contenu.quebec.ca/cdn-contenu/adm/min/education/publications-adm/cegeps/services-administratifs/Composantes-formation-generale-cegeps.pdf" TargetMode="External"/><Relationship Id="rId1" Type="http://schemas.openxmlformats.org/officeDocument/2006/relationships/slideLayout" Target="../slideLayouts/slideLayout2.xml"/><Relationship Id="rId4" Type="http://schemas.openxmlformats.org/officeDocument/2006/relationships/hyperlink" Target="https://inria.hal.science/hal-04945894v1"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phare.giskard.ai/" TargetMode="External"/><Relationship Id="rId2" Type="http://schemas.openxmlformats.org/officeDocument/2006/relationships/hyperlink" Target="https://doi.org/10.18162/ritpu-2025-v22n1-06" TargetMode="External"/><Relationship Id="rId1" Type="http://schemas.openxmlformats.org/officeDocument/2006/relationships/slideLayout" Target="../slideLayouts/slideLayout2.xml"/><Relationship Id="rId5" Type="http://schemas.openxmlformats.org/officeDocument/2006/relationships/hyperlink" Target="https://uqam-ca.libguides.com/ChatGPT_et_IA/Enjeux" TargetMode="External"/><Relationship Id="rId4" Type="http://schemas.openxmlformats.org/officeDocument/2006/relationships/hyperlink" Target="https://doi.org/10.17705/1jais.00685"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epoch.ai/gradient-updates/how-much-energy-does-chatgpt-use" TargetMode="External"/><Relationship Id="rId2" Type="http://schemas.openxmlformats.org/officeDocument/2006/relationships/hyperlink" Target="https://doi.org/10.48550/arXiv.2411.04368" TargetMode="External"/><Relationship Id="rId1" Type="http://schemas.openxmlformats.org/officeDocument/2006/relationships/slideLayout" Target="../slideLayouts/slideLayout2.xml"/><Relationship Id="rId4" Type="http://schemas.openxmlformats.org/officeDocument/2006/relationships/hyperlink" Target="https://doi.org/10.1186/s41239-024-00453-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chat.openai.com/chat" TargetMode="External"/><Relationship Id="rId2" Type="http://schemas.openxmlformats.org/officeDocument/2006/relationships/hyperlink" Target="https://notebooklm.google.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reativecommons.org/licenses/by-nc-sa/4.0/deed.fr" TargetMode="Externa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8FC8EFF-5413-0EB8-FF46-42E4AE377F0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96849" y="1069182"/>
            <a:ext cx="12585698" cy="4719636"/>
          </a:xfrm>
          <a:prstGeom prst="rect">
            <a:avLst/>
          </a:prstGeom>
        </p:spPr>
      </p:pic>
    </p:spTree>
    <p:extLst>
      <p:ext uri="{BB962C8B-B14F-4D97-AF65-F5344CB8AC3E}">
        <p14:creationId xmlns:p14="http://schemas.microsoft.com/office/powerpoint/2010/main" val="18262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65E20703-DE61-8C5A-AC14-207376871E43}"/>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7906046B-FE8F-EF34-FEDC-A216EBE65586}"/>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9" name="Rectangle: Rounded Corners 28">
            <a:extLst>
              <a:ext uri="{FF2B5EF4-FFF2-40B4-BE49-F238E27FC236}">
                <a16:creationId xmlns:a16="http://schemas.microsoft.com/office/drawing/2014/main" id="{13B472A7-2097-B6F7-3BDB-2CC142DBF425}"/>
              </a:ext>
            </a:extLst>
          </p:cNvPr>
          <p:cNvSpPr/>
          <p:nvPr/>
        </p:nvSpPr>
        <p:spPr>
          <a:xfrm>
            <a:off x="3143790" y="3671282"/>
            <a:ext cx="7210198"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ou pourquoi pas ? </a:t>
            </a:r>
          </a:p>
        </p:txBody>
      </p:sp>
      <p:sp>
        <p:nvSpPr>
          <p:cNvPr id="2" name="TextBox 1">
            <a:extLst>
              <a:ext uri="{FF2B5EF4-FFF2-40B4-BE49-F238E27FC236}">
                <a16:creationId xmlns:a16="http://schemas.microsoft.com/office/drawing/2014/main" id="{7CB738F3-ACE0-F8EC-4513-2B7EDB7200F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5" name="Graphic 4">
            <a:extLst>
              <a:ext uri="{FF2B5EF4-FFF2-40B4-BE49-F238E27FC236}">
                <a16:creationId xmlns:a16="http://schemas.microsoft.com/office/drawing/2014/main" id="{A2ED1B45-9036-47A1-CCA4-6D5E946AC4F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41005" y="4002679"/>
            <a:ext cx="3884795" cy="3329824"/>
          </a:xfrm>
          <a:prstGeom prst="rect">
            <a:avLst/>
          </a:prstGeom>
        </p:spPr>
      </p:pic>
      <p:pic>
        <p:nvPicPr>
          <p:cNvPr id="6" name="Graphic 5">
            <a:extLst>
              <a:ext uri="{FF2B5EF4-FFF2-40B4-BE49-F238E27FC236}">
                <a16:creationId xmlns:a16="http://schemas.microsoft.com/office/drawing/2014/main" id="{D2C9C1B7-637C-0FD0-E0EE-B6B1193CC15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270688" y="4002679"/>
            <a:ext cx="3884793" cy="3329824"/>
          </a:xfrm>
          <a:prstGeom prst="rect">
            <a:avLst/>
          </a:prstGeom>
        </p:spPr>
      </p:pic>
      <p:cxnSp>
        <p:nvCxnSpPr>
          <p:cNvPr id="12" name="Straight Connector 11">
            <a:extLst>
              <a:ext uri="{FF2B5EF4-FFF2-40B4-BE49-F238E27FC236}">
                <a16:creationId xmlns:a16="http://schemas.microsoft.com/office/drawing/2014/main" id="{59B00285-8AC6-6754-5985-BCAC0F17CCC2}"/>
              </a:ext>
            </a:extLst>
          </p:cNvPr>
          <p:cNvCxnSpPr>
            <a:cxnSpLocks/>
          </p:cNvCxnSpPr>
          <p:nvPr/>
        </p:nvCxnSpPr>
        <p:spPr>
          <a:xfrm>
            <a:off x="2287563"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A876064-D08E-2A9C-93F7-2B335F6E63D8}"/>
              </a:ext>
            </a:extLst>
          </p:cNvPr>
          <p:cNvCxnSpPr>
            <a:cxnSpLocks/>
          </p:cNvCxnSpPr>
          <p:nvPr/>
        </p:nvCxnSpPr>
        <p:spPr>
          <a:xfrm>
            <a:off x="2282825"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BE0670C4-7E97-0428-9C8F-3396C76BF857}"/>
              </a:ext>
            </a:extLst>
          </p:cNvPr>
          <p:cNvSpPr/>
          <p:nvPr/>
        </p:nvSpPr>
        <p:spPr>
          <a:xfrm>
            <a:off x="1806673"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5" name="Oval 14">
            <a:extLst>
              <a:ext uri="{FF2B5EF4-FFF2-40B4-BE49-F238E27FC236}">
                <a16:creationId xmlns:a16="http://schemas.microsoft.com/office/drawing/2014/main" id="{13F53A10-189D-8EE8-A0F0-844F8602254D}"/>
              </a:ext>
            </a:extLst>
          </p:cNvPr>
          <p:cNvSpPr/>
          <p:nvPr/>
        </p:nvSpPr>
        <p:spPr>
          <a:xfrm>
            <a:off x="1830363"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6" name="Oval 15">
            <a:extLst>
              <a:ext uri="{FF2B5EF4-FFF2-40B4-BE49-F238E27FC236}">
                <a16:creationId xmlns:a16="http://schemas.microsoft.com/office/drawing/2014/main" id="{8FD254B1-83E9-3F2D-9910-D8FBD7491B7E}"/>
              </a:ext>
            </a:extLst>
          </p:cNvPr>
          <p:cNvSpPr/>
          <p:nvPr/>
        </p:nvSpPr>
        <p:spPr>
          <a:xfrm>
            <a:off x="1825625"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7" name="Straight Connector 16">
            <a:extLst>
              <a:ext uri="{FF2B5EF4-FFF2-40B4-BE49-F238E27FC236}">
                <a16:creationId xmlns:a16="http://schemas.microsoft.com/office/drawing/2014/main" id="{212EDF87-C952-2255-E1CA-CCF1AC358DFB}"/>
              </a:ext>
            </a:extLst>
          </p:cNvPr>
          <p:cNvCxnSpPr>
            <a:cxnSpLocks/>
          </p:cNvCxnSpPr>
          <p:nvPr/>
        </p:nvCxnSpPr>
        <p:spPr>
          <a:xfrm>
            <a:off x="2287563"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9A8F0ED-5FF0-ECC3-493D-6704B6589FF2}"/>
              </a:ext>
            </a:extLst>
          </p:cNvPr>
          <p:cNvCxnSpPr>
            <a:cxnSpLocks/>
          </p:cNvCxnSpPr>
          <p:nvPr/>
        </p:nvCxnSpPr>
        <p:spPr>
          <a:xfrm>
            <a:off x="2282825"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75ADBC7B-D61F-4A98-06A3-908E7A22A3D7}"/>
              </a:ext>
            </a:extLst>
          </p:cNvPr>
          <p:cNvSpPr/>
          <p:nvPr/>
        </p:nvSpPr>
        <p:spPr>
          <a:xfrm>
            <a:off x="3143790" y="166476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Quelles sont les limites de l’agent conversationnel exposées dans cette situation ?</a:t>
            </a:r>
          </a:p>
        </p:txBody>
      </p:sp>
      <p:sp>
        <p:nvSpPr>
          <p:cNvPr id="30" name="Rectangle: Rounded Corners 29">
            <a:extLst>
              <a:ext uri="{FF2B5EF4-FFF2-40B4-BE49-F238E27FC236}">
                <a16:creationId xmlns:a16="http://schemas.microsoft.com/office/drawing/2014/main" id="{4151D672-7B66-6EDF-B717-22D9FF73BA72}"/>
              </a:ext>
            </a:extLst>
          </p:cNvPr>
          <p:cNvSpPr/>
          <p:nvPr/>
        </p:nvSpPr>
        <p:spPr>
          <a:xfrm>
            <a:off x="3143790" y="333911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Le contexte d’utilisation de l’agent conversationnel vous semble-t-il approprié ? </a:t>
            </a:r>
          </a:p>
        </p:txBody>
      </p:sp>
      <p:sp>
        <p:nvSpPr>
          <p:cNvPr id="31" name="Rectangle: Rounded Corners 30">
            <a:extLst>
              <a:ext uri="{FF2B5EF4-FFF2-40B4-BE49-F238E27FC236}">
                <a16:creationId xmlns:a16="http://schemas.microsoft.com/office/drawing/2014/main" id="{4ED2A615-2F27-CE89-0F1C-76785CEE29CF}"/>
              </a:ext>
            </a:extLst>
          </p:cNvPr>
          <p:cNvSpPr/>
          <p:nvPr/>
        </p:nvSpPr>
        <p:spPr>
          <a:xfrm>
            <a:off x="3143790" y="5013469"/>
            <a:ext cx="7210198"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 aurait été un usage plus responsable ou plus sécuritaire de l’agent conversationnel dans le contexte présenté ?</a:t>
            </a:r>
          </a:p>
        </p:txBody>
      </p:sp>
    </p:spTree>
    <p:extLst>
      <p:ext uri="{BB962C8B-B14F-4D97-AF65-F5344CB8AC3E}">
        <p14:creationId xmlns:p14="http://schemas.microsoft.com/office/powerpoint/2010/main" val="31976247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22" presetClass="entr" presetSubtype="1" fill="hold" nodeType="withEffect">
                                  <p:stCondLst>
                                    <p:cond delay="75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nodeType="withEffect">
                                  <p:stCondLst>
                                    <p:cond delay="750"/>
                                  </p:stCondLst>
                                  <p:childTnLst>
                                    <p:set>
                                      <p:cBhvr>
                                        <p:cTn id="23" dur="1" fill="hold">
                                          <p:stCondLst>
                                            <p:cond delay="0"/>
                                          </p:stCondLst>
                                        </p:cTn>
                                        <p:tgtEl>
                                          <p:spTgt spid="17"/>
                                        </p:tgtEl>
                                        <p:attrNameLst>
                                          <p:attrName>style.visibility</p:attrName>
                                        </p:attrNameLst>
                                      </p:cBhvr>
                                      <p:to>
                                        <p:strVal val="visible"/>
                                      </p:to>
                                    </p:set>
                                    <p:animEffect transition="in" filter="wipe(up)">
                                      <p:cBhvr>
                                        <p:cTn id="24" dur="500"/>
                                        <p:tgtEl>
                                          <p:spTgt spid="17"/>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childTnLst>
                                </p:cTn>
                              </p:par>
                              <p:par>
                                <p:cTn id="39" presetID="64" presetClass="path" presetSubtype="0" accel="50000" decel="50000" fill="hold" grpId="1" nodeType="withEffect">
                                  <p:stCondLst>
                                    <p:cond delay="1750"/>
                                  </p:stCondLst>
                                  <p:childTnLst>
                                    <p:animMotion origin="layout" path="M 4.375E-6 -1.11111E-6 L 4.375E-6 -0.05162 " pathEditMode="relative" rAng="0" ptsTypes="AA">
                                      <p:cBhvr>
                                        <p:cTn id="40" dur="1000" spd="-100000" fill="hold"/>
                                        <p:tgtEl>
                                          <p:spTgt spid="29"/>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nodeType="withEffect">
                                  <p:stCondLst>
                                    <p:cond delay="175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10" presetClass="entr" presetSubtype="0" fill="hold" nodeType="withEffect">
                                  <p:stCondLst>
                                    <p:cond delay="300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childTnLst>
                                </p:cTn>
                              </p:par>
                              <p:par>
                                <p:cTn id="61" presetID="42" presetClass="path" presetSubtype="0" accel="50000" decel="50000" fill="hold" nodeType="withEffect">
                                  <p:stCondLst>
                                    <p:cond delay="3000"/>
                                  </p:stCondLst>
                                  <p:childTnLst>
                                    <p:animMotion origin="layout" path="M 2.5E-6 1.11111E-6 L 2.5E-6 0.10509 " pathEditMode="relative" rAng="0" ptsTypes="AA">
                                      <p:cBhvr>
                                        <p:cTn id="62" dur="1000" spd="-100000" fill="hold"/>
                                        <p:tgtEl>
                                          <p:spTgt spid="5"/>
                                        </p:tgtEl>
                                        <p:attrNameLst>
                                          <p:attrName>ppt_x</p:attrName>
                                          <p:attrName>ppt_y</p:attrName>
                                        </p:attrNameLst>
                                      </p:cBhvr>
                                      <p:rCtr x="0" y="5255"/>
                                    </p:animMotion>
                                  </p:childTnLst>
                                </p:cTn>
                              </p:par>
                              <p:par>
                                <p:cTn id="63" presetID="10" presetClass="entr" presetSubtype="0" fill="hold" nodeType="withEffect">
                                  <p:stCondLst>
                                    <p:cond delay="325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childTnLst>
                                </p:cTn>
                              </p:par>
                              <p:par>
                                <p:cTn id="66" presetID="42" presetClass="path" presetSubtype="0" accel="50000" decel="50000" fill="hold" nodeType="withEffect">
                                  <p:stCondLst>
                                    <p:cond delay="3250"/>
                                  </p:stCondLst>
                                  <p:childTnLst>
                                    <p:animMotion origin="layout" path="M -1.45833E-6 1.11111E-6 L -1.45833E-6 0.10509 " pathEditMode="relative" rAng="0" ptsTypes="AA">
                                      <p:cBhvr>
                                        <p:cTn id="67" dur="1000" spd="-100000" fill="hold"/>
                                        <p:tgtEl>
                                          <p:spTgt spid="6"/>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2" grpId="0"/>
      <p:bldP spid="14" grpId="0" animBg="1"/>
      <p:bldP spid="14" grpId="1" animBg="1"/>
      <p:bldP spid="15" grpId="0" animBg="1"/>
      <p:bldP spid="15" grpId="1" animBg="1"/>
      <p:bldP spid="16" grpId="0" animBg="1"/>
      <p:bldP spid="16" grpId="1" animBg="1"/>
      <p:bldP spid="28"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37EAB9E-401A-4C7C-BE72-A234F648B84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2589272-41B6-63E1-883B-5F11DB632B42}"/>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a:t>
            </a:r>
            <a:r>
              <a:rPr lang="fr-FR" sz="4000" b="1">
                <a:solidFill>
                  <a:srgbClr val="FF6565"/>
                </a:solidFill>
                <a:latin typeface="Arial" panose="020B0604020202020204" pitchFamily="34" charset="0"/>
                <a:ea typeface="Calibri" panose="020F0502020204030204" pitchFamily="34" charset="0"/>
                <a:cs typeface="Arial" panose="020B0604020202020204" pitchFamily="34" charset="0"/>
              </a:rPr>
              <a:t>risques</a:t>
            </a:r>
            <a:r>
              <a:rPr lang="fr-FR" sz="4000" b="1">
                <a:latin typeface="Arial" panose="020B0604020202020204" pitchFamily="34" charset="0"/>
                <a:ea typeface="Calibri" panose="020F0502020204030204" pitchFamily="34" charset="0"/>
                <a:cs typeface="Arial" panose="020B0604020202020204" pitchFamily="34" charset="0"/>
              </a:rPr>
              <a:t> des agents conversationnels et comment </a:t>
            </a:r>
          </a:p>
          <a:p>
            <a:r>
              <a:rPr lang="fr-FR" sz="4000" b="1">
                <a:latin typeface="Arial" panose="020B0604020202020204" pitchFamily="34" charset="0"/>
                <a:ea typeface="Calibri" panose="020F0502020204030204" pitchFamily="34" charset="0"/>
                <a:cs typeface="Arial" panose="020B0604020202020204" pitchFamily="34" charset="0"/>
              </a:rPr>
              <a:t>s’en </a:t>
            </a:r>
            <a:r>
              <a:rPr lang="fr-FR" sz="4000" b="1">
                <a:solidFill>
                  <a:srgbClr val="64DAA2"/>
                </a:solidFill>
                <a:latin typeface="Arial" panose="020B0604020202020204" pitchFamily="34" charset="0"/>
                <a:ea typeface="Calibri" panose="020F0502020204030204" pitchFamily="34" charset="0"/>
                <a:cs typeface="Arial" panose="020B0604020202020204" pitchFamily="34" charset="0"/>
              </a:rPr>
              <a:t>protéger</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ight Triangle 1">
            <a:extLst>
              <a:ext uri="{FF2B5EF4-FFF2-40B4-BE49-F238E27FC236}">
                <a16:creationId xmlns:a16="http://schemas.microsoft.com/office/drawing/2014/main" id="{24967D51-420D-3644-87D6-FBF2DAC7AB3B}"/>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E4BF81F5-753D-0508-7387-1ACAC640E448}"/>
              </a:ext>
            </a:extLst>
          </p:cNvPr>
          <p:cNvCxnSpPr>
            <a:cxnSpLocks/>
          </p:cNvCxnSpPr>
          <p:nvPr/>
        </p:nvCxnSpPr>
        <p:spPr>
          <a:xfrm flipV="1">
            <a:off x="1013894" y="2487358"/>
            <a:ext cx="0" cy="3875539"/>
          </a:xfrm>
          <a:prstGeom prst="straightConnector1">
            <a:avLst/>
          </a:prstGeom>
          <a:ln w="127000" cap="rnd">
            <a:solidFill>
              <a:srgbClr val="FF6565"/>
            </a:solidFill>
            <a:round/>
            <a:tailEnd type="triangle"/>
          </a:ln>
          <a:effectLst>
            <a:outerShdw dist="127000" dir="2700000" algn="ctr" rotWithShape="0">
              <a:srgbClr val="5C0000"/>
            </a:outerShdw>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D776A614-4C2A-AE0C-18EB-3D6E2031AC3C}"/>
              </a:ext>
            </a:extLst>
          </p:cNvPr>
          <p:cNvCxnSpPr>
            <a:cxnSpLocks/>
          </p:cNvCxnSpPr>
          <p:nvPr/>
        </p:nvCxnSpPr>
        <p:spPr>
          <a:xfrm>
            <a:off x="1013894" y="6396852"/>
            <a:ext cx="10063141" cy="0"/>
          </a:xfrm>
          <a:prstGeom prst="straightConnector1">
            <a:avLst/>
          </a:prstGeom>
          <a:ln w="127000" cap="rnd">
            <a:solidFill>
              <a:srgbClr val="FF6565"/>
            </a:solidFill>
            <a:round/>
            <a:tailEnd type="triangle"/>
          </a:ln>
          <a:effectLst>
            <a:outerShdw dist="127000" dir="2700000" algn="ctr" rotWithShape="0">
              <a:srgbClr val="5C0000"/>
            </a:outerShdw>
          </a:effectLst>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83C3739C-52E1-80DF-3820-A795DA6DC3BD}"/>
              </a:ext>
            </a:extLst>
          </p:cNvPr>
          <p:cNvSpPr/>
          <p:nvPr/>
        </p:nvSpPr>
        <p:spPr>
          <a:xfrm>
            <a:off x="3816539" y="2457492"/>
            <a:ext cx="2324860" cy="1791189"/>
          </a:xfrm>
          <a:prstGeom prst="roundRect">
            <a:avLst>
              <a:gd name="adj" fmla="val 507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Biais : </a:t>
            </a:r>
            <a:r>
              <a:rPr lang="fr-FR" sz="1500">
                <a:solidFill>
                  <a:schemeClr val="tx1">
                    <a:lumMod val="95000"/>
                    <a:lumOff val="5000"/>
                  </a:schemeClr>
                </a:solidFill>
                <a:latin typeface="Arial" panose="020B0604020202020204" pitchFamily="34" charset="0"/>
                <a:cs typeface="Arial" panose="020B0604020202020204" pitchFamily="34" charset="0"/>
              </a:rPr>
              <a:t>déformations ou erreurs qui favorisent certains groupes ou idées, ou maintiennent des stéréotypes sur la base de schémas appris.</a:t>
            </a:r>
          </a:p>
        </p:txBody>
      </p:sp>
      <p:sp>
        <p:nvSpPr>
          <p:cNvPr id="10" name="Rectangle: Rounded Corners 9">
            <a:extLst>
              <a:ext uri="{FF2B5EF4-FFF2-40B4-BE49-F238E27FC236}">
                <a16:creationId xmlns:a16="http://schemas.microsoft.com/office/drawing/2014/main" id="{7F853084-CABF-1FE1-EE21-E5C6DD23A39C}"/>
              </a:ext>
            </a:extLst>
          </p:cNvPr>
          <p:cNvSpPr/>
          <p:nvPr/>
        </p:nvSpPr>
        <p:spPr>
          <a:xfrm>
            <a:off x="1294836" y="3866839"/>
            <a:ext cx="2324860" cy="629647"/>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Habitude à utiliser des systèmes d’IAg.</a:t>
            </a:r>
          </a:p>
        </p:txBody>
      </p:sp>
      <p:sp>
        <p:nvSpPr>
          <p:cNvPr id="11" name="Rectangle: Rounded Corners 10">
            <a:extLst>
              <a:ext uri="{FF2B5EF4-FFF2-40B4-BE49-F238E27FC236}">
                <a16:creationId xmlns:a16="http://schemas.microsoft.com/office/drawing/2014/main" id="{280AA49A-048E-611D-DE0A-8A41AE3C5CF9}"/>
              </a:ext>
            </a:extLst>
          </p:cNvPr>
          <p:cNvSpPr/>
          <p:nvPr/>
        </p:nvSpPr>
        <p:spPr>
          <a:xfrm>
            <a:off x="1294836" y="4682876"/>
            <a:ext cx="2324860" cy="900046"/>
          </a:xfrm>
          <a:prstGeom prst="roundRect">
            <a:avLst>
              <a:gd name="adj" fmla="val 836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dirty="0">
                <a:solidFill>
                  <a:schemeClr val="tx1">
                    <a:lumMod val="95000"/>
                    <a:lumOff val="5000"/>
                  </a:schemeClr>
                </a:solidFill>
                <a:latin typeface="Arial" panose="020B0604020202020204" pitchFamily="34" charset="0"/>
                <a:cs typeface="Arial" panose="020B0604020202020204" pitchFamily="34" charset="0"/>
              </a:rPr>
              <a:t>Confiance en sa capacité à réaliser des tâches complexes.</a:t>
            </a:r>
          </a:p>
        </p:txBody>
      </p:sp>
      <p:sp>
        <p:nvSpPr>
          <p:cNvPr id="12" name="Rectangle: Rounded Corners 11">
            <a:extLst>
              <a:ext uri="{FF2B5EF4-FFF2-40B4-BE49-F238E27FC236}">
                <a16:creationId xmlns:a16="http://schemas.microsoft.com/office/drawing/2014/main" id="{4E400661-2D56-FDBB-2DC5-4B950EAB9C80}"/>
              </a:ext>
            </a:extLst>
          </p:cNvPr>
          <p:cNvSpPr/>
          <p:nvPr/>
        </p:nvSpPr>
        <p:spPr>
          <a:xfrm>
            <a:off x="1294835" y="5763079"/>
            <a:ext cx="2324860" cy="358800"/>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a:solidFill>
                  <a:schemeClr val="tx1">
                    <a:lumMod val="95000"/>
                    <a:lumOff val="5000"/>
                  </a:schemeClr>
                </a:solidFill>
                <a:latin typeface="Arial" panose="020B0604020202020204" pitchFamily="34" charset="0"/>
                <a:cs typeface="Arial" panose="020B0604020202020204" pitchFamily="34" charset="0"/>
              </a:rPr>
              <a:t>Compétence numérique.</a:t>
            </a:r>
          </a:p>
        </p:txBody>
      </p:sp>
      <p:sp>
        <p:nvSpPr>
          <p:cNvPr id="13" name="Rectangle: Rounded Corners 12">
            <a:extLst>
              <a:ext uri="{FF2B5EF4-FFF2-40B4-BE49-F238E27FC236}">
                <a16:creationId xmlns:a16="http://schemas.microsoft.com/office/drawing/2014/main" id="{67B84A2A-5627-BA18-2F86-E8E45E7B2490}"/>
              </a:ext>
            </a:extLst>
          </p:cNvPr>
          <p:cNvSpPr/>
          <p:nvPr/>
        </p:nvSpPr>
        <p:spPr>
          <a:xfrm>
            <a:off x="252411" y="3117668"/>
            <a:ext cx="1522965" cy="4708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Risques</a:t>
            </a:r>
          </a:p>
        </p:txBody>
      </p:sp>
      <p:sp>
        <p:nvSpPr>
          <p:cNvPr id="15" name="Rectangle: Rounded Corners 14">
            <a:extLst>
              <a:ext uri="{FF2B5EF4-FFF2-40B4-BE49-F238E27FC236}">
                <a16:creationId xmlns:a16="http://schemas.microsoft.com/office/drawing/2014/main" id="{0046362E-D607-AE3A-1F13-71228916A8DD}"/>
              </a:ext>
            </a:extLst>
          </p:cNvPr>
          <p:cNvSpPr/>
          <p:nvPr/>
        </p:nvSpPr>
        <p:spPr>
          <a:xfrm>
            <a:off x="3816539" y="4435071"/>
            <a:ext cx="2324860" cy="900046"/>
          </a:xfrm>
          <a:prstGeom prst="roundRect">
            <a:avLst>
              <a:gd name="adj" fmla="val 9309"/>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Fabulation : </a:t>
            </a:r>
            <a:r>
              <a:rPr lang="fr-FR" sz="1500">
                <a:solidFill>
                  <a:schemeClr val="tx1">
                    <a:lumMod val="95000"/>
                    <a:lumOff val="5000"/>
                  </a:schemeClr>
                </a:solidFill>
                <a:latin typeface="Arial" panose="020B0604020202020204" pitchFamily="34" charset="0"/>
                <a:cs typeface="Arial" panose="020B0604020202020204" pitchFamily="34" charset="0"/>
              </a:rPr>
              <a:t>génération de contenu incorrect, voire imaginaire.</a:t>
            </a:r>
          </a:p>
        </p:txBody>
      </p:sp>
      <p:sp>
        <p:nvSpPr>
          <p:cNvPr id="18" name="Rectangle: Rounded Corners 17">
            <a:extLst>
              <a:ext uri="{FF2B5EF4-FFF2-40B4-BE49-F238E27FC236}">
                <a16:creationId xmlns:a16="http://schemas.microsoft.com/office/drawing/2014/main" id="{1F926617-8870-7152-6D17-FF917440DB33}"/>
              </a:ext>
            </a:extLst>
          </p:cNvPr>
          <p:cNvSpPr/>
          <p:nvPr/>
        </p:nvSpPr>
        <p:spPr>
          <a:xfrm>
            <a:off x="6338241" y="1650579"/>
            <a:ext cx="3151619" cy="1565899"/>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Effet de halo :</a:t>
            </a:r>
            <a:r>
              <a:rPr lang="fr-FR" sz="1500">
                <a:solidFill>
                  <a:schemeClr val="tx1">
                    <a:lumMod val="95000"/>
                    <a:lumOff val="5000"/>
                  </a:schemeClr>
                </a:solidFill>
                <a:latin typeface="Arial" panose="020B0604020202020204" pitchFamily="34" charset="0"/>
                <a:cs typeface="Arial" panose="020B0604020202020204" pitchFamily="34" charset="0"/>
              </a:rPr>
              <a:t> Tendance à se laisser influencer par une impression générale ou un trait particulier (favorable ou défavorable) qui se dégage d’un objet.</a:t>
            </a:r>
          </a:p>
        </p:txBody>
      </p:sp>
      <p:sp>
        <p:nvSpPr>
          <p:cNvPr id="19" name="Rectangle: Rounded Corners 18">
            <a:extLst>
              <a:ext uri="{FF2B5EF4-FFF2-40B4-BE49-F238E27FC236}">
                <a16:creationId xmlns:a16="http://schemas.microsoft.com/office/drawing/2014/main" id="{9CFE95D5-9AA3-E99E-BFF1-08F361ACE41B}"/>
              </a:ext>
            </a:extLst>
          </p:cNvPr>
          <p:cNvSpPr/>
          <p:nvPr/>
        </p:nvSpPr>
        <p:spPr>
          <a:xfrm>
            <a:off x="6338242" y="3403582"/>
            <a:ext cx="3151618" cy="1300028"/>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Biais d’automatisation : </a:t>
            </a:r>
          </a:p>
          <a:p>
            <a:r>
              <a:rPr lang="fr-FR" sz="1500">
                <a:solidFill>
                  <a:schemeClr val="tx1">
                    <a:lumMod val="95000"/>
                    <a:lumOff val="5000"/>
                  </a:schemeClr>
                </a:solidFill>
                <a:latin typeface="Arial" panose="020B0604020202020204" pitchFamily="34" charset="0"/>
                <a:cs typeface="Arial" panose="020B0604020202020204" pitchFamily="34" charset="0"/>
              </a:rPr>
              <a:t>Tendance à surestimer et accepter le contenu produit par l’outil, et à être moins critique face au contenu produit.</a:t>
            </a:r>
          </a:p>
        </p:txBody>
      </p:sp>
      <p:sp>
        <p:nvSpPr>
          <p:cNvPr id="20" name="Rectangle: Rounded Corners 19">
            <a:extLst>
              <a:ext uri="{FF2B5EF4-FFF2-40B4-BE49-F238E27FC236}">
                <a16:creationId xmlns:a16="http://schemas.microsoft.com/office/drawing/2014/main" id="{0C5B8AB3-9940-721E-987A-422A90256DCF}"/>
              </a:ext>
            </a:extLst>
          </p:cNvPr>
          <p:cNvSpPr/>
          <p:nvPr/>
        </p:nvSpPr>
        <p:spPr>
          <a:xfrm>
            <a:off x="9678500" y="1650579"/>
            <a:ext cx="2324860" cy="1182641"/>
          </a:xfrm>
          <a:prstGeom prst="roundRect">
            <a:avLst>
              <a:gd name="adj" fmla="val 499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Mésinformation : </a:t>
            </a:r>
          </a:p>
          <a:p>
            <a:r>
              <a:rPr lang="fr-FR" sz="1500">
                <a:solidFill>
                  <a:schemeClr val="tx1">
                    <a:lumMod val="95000"/>
                    <a:lumOff val="5000"/>
                  </a:schemeClr>
                </a:solidFill>
                <a:latin typeface="Arial" panose="020B0604020202020204" pitchFamily="34" charset="0"/>
                <a:cs typeface="Arial" panose="020B0604020202020204" pitchFamily="34" charset="0"/>
              </a:rPr>
              <a:t>exposition répétée à des faits erronés ou déformés.</a:t>
            </a:r>
          </a:p>
        </p:txBody>
      </p:sp>
      <p:sp>
        <p:nvSpPr>
          <p:cNvPr id="21" name="Rectangle: Rounded Corners 20">
            <a:extLst>
              <a:ext uri="{FF2B5EF4-FFF2-40B4-BE49-F238E27FC236}">
                <a16:creationId xmlns:a16="http://schemas.microsoft.com/office/drawing/2014/main" id="{4AF97896-4B5A-F2AB-DB0E-1A0D58578A44}"/>
              </a:ext>
            </a:extLst>
          </p:cNvPr>
          <p:cNvSpPr/>
          <p:nvPr/>
        </p:nvSpPr>
        <p:spPr>
          <a:xfrm>
            <a:off x="6338242" y="4890714"/>
            <a:ext cx="3151618" cy="1070796"/>
          </a:xfrm>
          <a:prstGeom prst="roundRect">
            <a:avLst>
              <a:gd name="adj" fmla="val 7030"/>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chemeClr val="tx1">
                    <a:lumMod val="95000"/>
                    <a:lumOff val="5000"/>
                  </a:schemeClr>
                </a:solidFill>
                <a:latin typeface="Arial" panose="020B0604020202020204" pitchFamily="34" charset="0"/>
                <a:cs typeface="Arial" panose="020B0604020202020204" pitchFamily="34" charset="0"/>
              </a:rPr>
              <a:t>Anthropomorphisme : </a:t>
            </a:r>
            <a:r>
              <a:rPr lang="fr-FR" sz="1500">
                <a:solidFill>
                  <a:schemeClr val="tx1">
                    <a:lumMod val="95000"/>
                    <a:lumOff val="5000"/>
                  </a:schemeClr>
                </a:solidFill>
                <a:latin typeface="Arial" panose="020B0604020202020204" pitchFamily="34" charset="0"/>
                <a:cs typeface="Arial" panose="020B0604020202020204" pitchFamily="34" charset="0"/>
              </a:rPr>
              <a:t>tendance à attribuer à un agent non humain des intentions, des émotions ou une conscience.</a:t>
            </a:r>
          </a:p>
        </p:txBody>
      </p:sp>
      <p:sp>
        <p:nvSpPr>
          <p:cNvPr id="14" name="Rectangle: Rounded Corners 13">
            <a:extLst>
              <a:ext uri="{FF2B5EF4-FFF2-40B4-BE49-F238E27FC236}">
                <a16:creationId xmlns:a16="http://schemas.microsoft.com/office/drawing/2014/main" id="{E4E1EF1A-4689-6582-CD0D-CB5B4DA5B0BB}"/>
              </a:ext>
            </a:extLst>
          </p:cNvPr>
          <p:cNvSpPr/>
          <p:nvPr/>
        </p:nvSpPr>
        <p:spPr>
          <a:xfrm>
            <a:off x="3795233" y="6127478"/>
            <a:ext cx="4500461" cy="470837"/>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Confiance à l’égard de la machine</a:t>
            </a:r>
          </a:p>
        </p:txBody>
      </p:sp>
      <p:sp>
        <p:nvSpPr>
          <p:cNvPr id="22" name="Rectangle: Rounded Corners 21">
            <a:extLst>
              <a:ext uri="{FF2B5EF4-FFF2-40B4-BE49-F238E27FC236}">
                <a16:creationId xmlns:a16="http://schemas.microsoft.com/office/drawing/2014/main" id="{229DC860-8A0F-3BE2-71FE-87EEA14DB6C9}"/>
              </a:ext>
            </a:extLst>
          </p:cNvPr>
          <p:cNvSpPr/>
          <p:nvPr/>
        </p:nvSpPr>
        <p:spPr>
          <a:xfrm>
            <a:off x="252411" y="5239127"/>
            <a:ext cx="2324859" cy="1359188"/>
          </a:xfrm>
          <a:prstGeom prst="roundRect">
            <a:avLst>
              <a:gd name="adj" fmla="val 8074"/>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b="1" dirty="0">
                <a:solidFill>
                  <a:schemeClr val="tx1"/>
                </a:solidFill>
                <a:latin typeface="Arial" panose="020B0604020202020204" pitchFamily="34" charset="0"/>
                <a:cs typeface="Arial" panose="020B0604020202020204" pitchFamily="34" charset="0"/>
              </a:rPr>
              <a:t>Contenus produits par les GML : </a:t>
            </a:r>
            <a:r>
              <a:rPr lang="fr-FR" sz="1500" dirty="0">
                <a:solidFill>
                  <a:schemeClr val="tx1"/>
                </a:solidFill>
                <a:latin typeface="Arial" panose="020B0604020202020204" pitchFamily="34" charset="0"/>
                <a:cs typeface="Arial" panose="020B0604020202020204" pitchFamily="34" charset="0"/>
              </a:rPr>
              <a:t>parfois véridiques et de bonne qualité au niveau syntaxique</a:t>
            </a:r>
          </a:p>
        </p:txBody>
      </p:sp>
      <p:sp>
        <p:nvSpPr>
          <p:cNvPr id="3" name="ZoneTexte 2">
            <a:extLst>
              <a:ext uri="{FF2B5EF4-FFF2-40B4-BE49-F238E27FC236}">
                <a16:creationId xmlns:a16="http://schemas.microsoft.com/office/drawing/2014/main" id="{A54A4C56-74D7-2A39-97A8-B8C7CE6FCF2F}"/>
              </a:ext>
            </a:extLst>
          </p:cNvPr>
          <p:cNvSpPr txBox="1"/>
          <p:nvPr/>
        </p:nvSpPr>
        <p:spPr>
          <a:xfrm>
            <a:off x="9093074" y="18728"/>
            <a:ext cx="30989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(réalisé à partir de CSÉ-CEST. 2024 ; OQLF, 2024)</a:t>
            </a:r>
          </a:p>
        </p:txBody>
      </p:sp>
    </p:spTree>
    <p:extLst>
      <p:ext uri="{BB962C8B-B14F-4D97-AF65-F5344CB8AC3E}">
        <p14:creationId xmlns:p14="http://schemas.microsoft.com/office/powerpoint/2010/main" val="6366860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xit" presetSubtype="4" fill="hold" grpId="0" nodeType="clickEffect">
                                  <p:stCondLst>
                                    <p:cond delay="0"/>
                                  </p:stCondLst>
                                  <p:childTnLst>
                                    <p:anim calcmode="lin" valueType="num">
                                      <p:cBhvr additive="base">
                                        <p:cTn id="23" dur="500"/>
                                        <p:tgtEl>
                                          <p:spTgt spid="22"/>
                                        </p:tgtEl>
                                        <p:attrNameLst>
                                          <p:attrName>ppt_y</p:attrName>
                                        </p:attrNameLst>
                                      </p:cBhvr>
                                      <p:tavLst>
                                        <p:tav tm="0">
                                          <p:val>
                                            <p:strVal val="#ppt_y"/>
                                          </p:val>
                                        </p:tav>
                                        <p:tav tm="100000">
                                          <p:val>
                                            <p:strVal val="#ppt_y+#ppt_h*1.125000"/>
                                          </p:val>
                                        </p:tav>
                                      </p:tavLst>
                                    </p:anim>
                                    <p:animEffect transition="out" filter="wipe(down)">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par>
                                <p:cTn id="26" presetID="10" presetClass="entr" presetSubtype="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32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400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animBg="1"/>
      <p:bldP spid="15" grpId="0" animBg="1"/>
      <p:bldP spid="18" grpId="0" animBg="1"/>
      <p:bldP spid="19" grpId="0" animBg="1"/>
      <p:bldP spid="20" grpId="0" animBg="1"/>
      <p:bldP spid="21" grpId="0" animBg="1"/>
      <p:bldP spid="14"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0C295D3-E1B7-B2D5-6B5E-1580B2BAF8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CCF643-B33B-65BB-1D28-3215915CE65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 contenu généré est-il toujours vrai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2FEDEF6D-962D-A030-842D-3DCE6C48A9C0}"/>
              </a:ext>
            </a:extLst>
          </p:cNvPr>
          <p:cNvSpPr txBox="1"/>
          <p:nvPr/>
        </p:nvSpPr>
        <p:spPr>
          <a:xfrm>
            <a:off x="52386" y="6611779"/>
            <a:ext cx="124906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(Wei et coll., 2024)</a:t>
            </a:r>
          </a:p>
        </p:txBody>
      </p:sp>
      <p:sp>
        <p:nvSpPr>
          <p:cNvPr id="9" name="Rectangle: Rounded Corners 8">
            <a:extLst>
              <a:ext uri="{FF2B5EF4-FFF2-40B4-BE49-F238E27FC236}">
                <a16:creationId xmlns:a16="http://schemas.microsoft.com/office/drawing/2014/main" id="{08486F01-4FFA-CCC4-4342-A26C8C408502}"/>
              </a:ext>
            </a:extLst>
          </p:cNvPr>
          <p:cNvSpPr/>
          <p:nvPr/>
        </p:nvSpPr>
        <p:spPr>
          <a:xfrm>
            <a:off x="894041" y="1649098"/>
            <a:ext cx="6260074" cy="116243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Un test rapide avec des questions courtes et factuelles développé par </a:t>
            </a:r>
            <a:r>
              <a:rPr lang="fr-FR" sz="1500" err="1">
                <a:solidFill>
                  <a:schemeClr val="tx1"/>
                </a:solidFill>
                <a:latin typeface="Arial" panose="020B0604020202020204" pitchFamily="34" charset="0"/>
                <a:cs typeface="Arial" panose="020B0604020202020204" pitchFamily="34" charset="0"/>
              </a:rPr>
              <a:t>OpenAI</a:t>
            </a:r>
            <a:r>
              <a:rPr lang="fr-FR" sz="150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Permet de mesurer les erreurs factuelles de différents modèles. </a:t>
            </a:r>
          </a:p>
        </p:txBody>
      </p:sp>
      <p:sp>
        <p:nvSpPr>
          <p:cNvPr id="10" name="Rectangle: Rounded Corners 9">
            <a:extLst>
              <a:ext uri="{FF2B5EF4-FFF2-40B4-BE49-F238E27FC236}">
                <a16:creationId xmlns:a16="http://schemas.microsoft.com/office/drawing/2014/main" id="{8133D39F-8B93-B1DB-DFBC-4CDA2C662781}"/>
              </a:ext>
            </a:extLst>
          </p:cNvPr>
          <p:cNvSpPr/>
          <p:nvPr/>
        </p:nvSpPr>
        <p:spPr>
          <a:xfrm>
            <a:off x="894040" y="134366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L’exemple </a:t>
            </a:r>
            <a:r>
              <a:rPr lang="fr-FR" sz="2000" b="1" err="1">
                <a:solidFill>
                  <a:srgbClr val="158189"/>
                </a:solidFill>
                <a:latin typeface="Arial" panose="020B0604020202020204" pitchFamily="34" charset="0"/>
                <a:cs typeface="Arial" panose="020B0604020202020204" pitchFamily="34" charset="0"/>
              </a:rPr>
              <a:t>SimpleQA</a:t>
            </a:r>
            <a:r>
              <a:rPr lang="fr-FR" sz="2000" b="1">
                <a:solidFill>
                  <a:srgbClr val="158189"/>
                </a:solidFill>
                <a:latin typeface="Arial" panose="020B0604020202020204" pitchFamily="34" charset="0"/>
                <a:cs typeface="Arial" panose="020B0604020202020204" pitchFamily="34" charset="0"/>
              </a:rPr>
              <a:t> : </a:t>
            </a:r>
          </a:p>
        </p:txBody>
      </p:sp>
      <p:sp>
        <p:nvSpPr>
          <p:cNvPr id="12" name="Rectangle: Rounded Corners 11">
            <a:extLst>
              <a:ext uri="{FF2B5EF4-FFF2-40B4-BE49-F238E27FC236}">
                <a16:creationId xmlns:a16="http://schemas.microsoft.com/office/drawing/2014/main" id="{1C9FBD06-2D86-9D25-E716-4408CA5C0DC6}"/>
              </a:ext>
            </a:extLst>
          </p:cNvPr>
          <p:cNvSpPr/>
          <p:nvPr/>
        </p:nvSpPr>
        <p:spPr>
          <a:xfrm>
            <a:off x="894040" y="3435924"/>
            <a:ext cx="6260074" cy="140659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Plus de 4000 questions factuelles avec une seule et unique bonne réponse.</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Sujets variés : sciences et technologies, politique, art, géographie, sport, musique, émissions TV, histoire, jeux vidéo, etc.</a:t>
            </a:r>
          </a:p>
        </p:txBody>
      </p:sp>
      <p:sp>
        <p:nvSpPr>
          <p:cNvPr id="13" name="Rectangle: Rounded Corners 12">
            <a:extLst>
              <a:ext uri="{FF2B5EF4-FFF2-40B4-BE49-F238E27FC236}">
                <a16:creationId xmlns:a16="http://schemas.microsoft.com/office/drawing/2014/main" id="{804C6BC8-1214-2C4E-DC0B-EB80BFA9D865}"/>
              </a:ext>
            </a:extLst>
          </p:cNvPr>
          <p:cNvSpPr/>
          <p:nvPr/>
        </p:nvSpPr>
        <p:spPr>
          <a:xfrm>
            <a:off x="894039" y="311402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L’exemple </a:t>
            </a:r>
            <a:r>
              <a:rPr lang="fr-FR" sz="2000" b="1" err="1">
                <a:solidFill>
                  <a:srgbClr val="158189"/>
                </a:solidFill>
                <a:latin typeface="Arial" panose="020B0604020202020204" pitchFamily="34" charset="0"/>
                <a:cs typeface="Arial" panose="020B0604020202020204" pitchFamily="34" charset="0"/>
              </a:rPr>
              <a:t>SimpleQA</a:t>
            </a:r>
            <a:r>
              <a:rPr lang="fr-FR" sz="2000" b="1">
                <a:solidFill>
                  <a:srgbClr val="158189"/>
                </a:solidFill>
                <a:latin typeface="Arial" panose="020B0604020202020204" pitchFamily="34" charset="0"/>
                <a:cs typeface="Arial" panose="020B0604020202020204" pitchFamily="34" charset="0"/>
              </a:rPr>
              <a:t> : </a:t>
            </a:r>
          </a:p>
        </p:txBody>
      </p:sp>
      <p:sp>
        <p:nvSpPr>
          <p:cNvPr id="15" name="Rectangle: Rounded Corners 14">
            <a:extLst>
              <a:ext uri="{FF2B5EF4-FFF2-40B4-BE49-F238E27FC236}">
                <a16:creationId xmlns:a16="http://schemas.microsoft.com/office/drawing/2014/main" id="{07342157-8995-A9F1-EFC4-CACFF3836C3F}"/>
              </a:ext>
            </a:extLst>
          </p:cNvPr>
          <p:cNvSpPr/>
          <p:nvPr/>
        </p:nvSpPr>
        <p:spPr>
          <a:xfrm>
            <a:off x="894040" y="5439918"/>
            <a:ext cx="6260074" cy="9144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 de bonnes réponses</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 de questions non répondues </a:t>
            </a:r>
          </a:p>
        </p:txBody>
      </p:sp>
      <p:sp>
        <p:nvSpPr>
          <p:cNvPr id="16" name="Rectangle: Rounded Corners 15">
            <a:extLst>
              <a:ext uri="{FF2B5EF4-FFF2-40B4-BE49-F238E27FC236}">
                <a16:creationId xmlns:a16="http://schemas.microsoft.com/office/drawing/2014/main" id="{3B613BDD-3FA3-A41D-188F-DE16350028E9}"/>
              </a:ext>
            </a:extLst>
          </p:cNvPr>
          <p:cNvSpPr/>
          <p:nvPr/>
        </p:nvSpPr>
        <p:spPr>
          <a:xfrm>
            <a:off x="894039" y="5134484"/>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Ce qu’on mesure : </a:t>
            </a:r>
          </a:p>
        </p:txBody>
      </p:sp>
      <p:pic>
        <p:nvPicPr>
          <p:cNvPr id="19" name="Graphic 18">
            <a:extLst>
              <a:ext uri="{FF2B5EF4-FFF2-40B4-BE49-F238E27FC236}">
                <a16:creationId xmlns:a16="http://schemas.microsoft.com/office/drawing/2014/main" id="{A10E2220-DA4D-B39C-3026-E91A0A1D3D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01997" y="1566204"/>
            <a:ext cx="5332599" cy="4570799"/>
          </a:xfrm>
          <a:prstGeom prst="rect">
            <a:avLst/>
          </a:prstGeom>
        </p:spPr>
      </p:pic>
    </p:spTree>
    <p:extLst>
      <p:ext uri="{BB962C8B-B14F-4D97-AF65-F5344CB8AC3E}">
        <p14:creationId xmlns:p14="http://schemas.microsoft.com/office/powerpoint/2010/main" val="17955812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64" presetClass="path" presetSubtype="0" accel="50000" decel="50000" fill="hold" grpId="1" nodeType="withEffect">
                                  <p:stCondLst>
                                    <p:cond delay="500"/>
                                  </p:stCondLst>
                                  <p:childTnLst>
                                    <p:animMotion origin="layout" path="M 1.875E-6 -1.48148E-6 L 1.875E-6 -0.05162 " pathEditMode="relative" rAng="0" ptsTypes="AA">
                                      <p:cBhvr>
                                        <p:cTn id="15" dur="1000" spd="-100000" fill="hold"/>
                                        <p:tgtEl>
                                          <p:spTgt spid="9"/>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64" presetClass="path" presetSubtype="0" accel="50000" decel="50000" fill="hold" grpId="1" nodeType="withEffect">
                                  <p:stCondLst>
                                    <p:cond delay="1000"/>
                                  </p:stCondLst>
                                  <p:childTnLst>
                                    <p:animMotion origin="layout" path="M 1.875E-6 -2.22222E-6 L 1.875E-6 -0.05162 " pathEditMode="relative" rAng="0" ptsTypes="AA">
                                      <p:cBhvr>
                                        <p:cTn id="23" dur="1000" spd="-100000" fill="hold"/>
                                        <p:tgtEl>
                                          <p:spTgt spid="12"/>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150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childTnLst>
                                </p:cTn>
                              </p:par>
                              <p:par>
                                <p:cTn id="30" presetID="64" presetClass="path" presetSubtype="0" accel="50000" decel="50000" fill="hold" grpId="1" nodeType="withEffect">
                                  <p:stCondLst>
                                    <p:cond delay="1500"/>
                                  </p:stCondLst>
                                  <p:childTnLst>
                                    <p:animMotion origin="layout" path="M 1.875E-6 -3.7037E-6 L 1.875E-6 -0.05162 " pathEditMode="relative" rAng="0" ptsTypes="AA">
                                      <p:cBhvr>
                                        <p:cTn id="31" dur="1000" spd="-100000" fill="hold"/>
                                        <p:tgtEl>
                                          <p:spTgt spid="15"/>
                                        </p:tgtEl>
                                        <p:attrNameLst>
                                          <p:attrName>ppt_x</p:attrName>
                                          <p:attrName>ppt_y</p:attrName>
                                        </p:attrNameLst>
                                      </p:cBhvr>
                                      <p:rCtr x="0" y="-2593"/>
                                    </p:animMotion>
                                  </p:childTnLst>
                                </p:cTn>
                              </p:par>
                              <p:par>
                                <p:cTn id="32" presetID="10" presetClass="entr" presetSubtype="0" fill="hold" grpId="0" nodeType="withEffect">
                                  <p:stCondLst>
                                    <p:cond delay="15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25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64" presetClass="path" presetSubtype="0" accel="50000" decel="50000" fill="hold" nodeType="withEffect">
                                  <p:stCondLst>
                                    <p:cond delay="2500"/>
                                  </p:stCondLst>
                                  <p:childTnLst>
                                    <p:animMotion origin="layout" path="M -1.875E-6 -4.07407E-6 L -1.875E-6 -0.10069 " pathEditMode="relative" rAng="0" ptsTypes="AA">
                                      <p:cBhvr>
                                        <p:cTn id="39" dur="1000" spd="-100000" fill="hold"/>
                                        <p:tgtEl>
                                          <p:spTgt spid="19"/>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animBg="1"/>
      <p:bldP spid="9" grpId="1" animBg="1"/>
      <p:bldP spid="10" grpId="0" animBg="1"/>
      <p:bldP spid="12" grpId="0" animBg="1"/>
      <p:bldP spid="12" grpId="1" animBg="1"/>
      <p:bldP spid="13" grpId="0" animBg="1"/>
      <p:bldP spid="15" grpId="0" animBg="1"/>
      <p:bldP spid="15" grpId="1"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288F357-49E1-43CD-6F4B-D46D41741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5F1A7B-D67C-D174-7E27-43AFB3955F5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 contenu généré est-il toujours vrai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06C6A37A-B14D-2D45-804F-F7C658FCC50A}"/>
              </a:ext>
            </a:extLst>
          </p:cNvPr>
          <p:cNvSpPr txBox="1"/>
          <p:nvPr/>
        </p:nvSpPr>
        <p:spPr>
          <a:xfrm>
            <a:off x="52386" y="6611779"/>
            <a:ext cx="124906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(Wei et coll., 2024)</a:t>
            </a:r>
          </a:p>
        </p:txBody>
      </p:sp>
      <p:graphicFrame>
        <p:nvGraphicFramePr>
          <p:cNvPr id="3" name="Google Shape;141;p18">
            <a:extLst>
              <a:ext uri="{FF2B5EF4-FFF2-40B4-BE49-F238E27FC236}">
                <a16:creationId xmlns:a16="http://schemas.microsoft.com/office/drawing/2014/main" id="{53D9D357-F3EA-FBA1-5707-409C7D79C0DE}"/>
              </a:ext>
            </a:extLst>
          </p:cNvPr>
          <p:cNvGraphicFramePr/>
          <p:nvPr>
            <p:extLst>
              <p:ext uri="{D42A27DB-BD31-4B8C-83A1-F6EECF244321}">
                <p14:modId xmlns:p14="http://schemas.microsoft.com/office/powerpoint/2010/main" val="2731384761"/>
              </p:ext>
            </p:extLst>
          </p:nvPr>
        </p:nvGraphicFramePr>
        <p:xfrm>
          <a:off x="441407" y="1717339"/>
          <a:ext cx="11309185" cy="3499185"/>
        </p:xfrm>
        <a:graphic>
          <a:graphicData uri="http://schemas.openxmlformats.org/drawingml/2006/table">
            <a:tbl>
              <a:tblPr firstRow="1" bandRow="1">
                <a:noFill/>
              </a:tblPr>
              <a:tblGrid>
                <a:gridCol w="3122226">
                  <a:extLst>
                    <a:ext uri="{9D8B030D-6E8A-4147-A177-3AD203B41FA5}">
                      <a16:colId xmlns:a16="http://schemas.microsoft.com/office/drawing/2014/main" val="20000"/>
                    </a:ext>
                  </a:extLst>
                </a:gridCol>
                <a:gridCol w="2331928">
                  <a:extLst>
                    <a:ext uri="{9D8B030D-6E8A-4147-A177-3AD203B41FA5}">
                      <a16:colId xmlns:a16="http://schemas.microsoft.com/office/drawing/2014/main" val="20001"/>
                    </a:ext>
                  </a:extLst>
                </a:gridCol>
                <a:gridCol w="1951677">
                  <a:extLst>
                    <a:ext uri="{9D8B030D-6E8A-4147-A177-3AD203B41FA5}">
                      <a16:colId xmlns:a16="http://schemas.microsoft.com/office/drawing/2014/main" val="20002"/>
                    </a:ext>
                  </a:extLst>
                </a:gridCol>
                <a:gridCol w="1951677">
                  <a:extLst>
                    <a:ext uri="{9D8B030D-6E8A-4147-A177-3AD203B41FA5}">
                      <a16:colId xmlns:a16="http://schemas.microsoft.com/office/drawing/2014/main" val="20003"/>
                    </a:ext>
                  </a:extLst>
                </a:gridCol>
                <a:gridCol w="1951677">
                  <a:extLst>
                    <a:ext uri="{9D8B030D-6E8A-4147-A177-3AD203B41FA5}">
                      <a16:colId xmlns:a16="http://schemas.microsoft.com/office/drawing/2014/main" val="20004"/>
                    </a:ext>
                  </a:extLst>
                </a:gridCol>
              </a:tblGrid>
              <a:tr h="0">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Modèles</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Réponses correctes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Ne répond pas à la question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Réponses incorrectes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l" rtl="0">
                        <a:spcBef>
                          <a:spcPts val="0"/>
                        </a:spcBef>
                        <a:spcAft>
                          <a:spcPts val="0"/>
                        </a:spcAft>
                        <a:buNone/>
                      </a:pPr>
                      <a:r>
                        <a:rPr lang="fr-CA" sz="1500" b="1" i="0" u="none" strike="noStrike" cap="none">
                          <a:solidFill>
                            <a:srgbClr val="158189"/>
                          </a:solidFill>
                          <a:latin typeface="Arial" panose="020B0604020202020204" pitchFamily="34" charset="0"/>
                          <a:ea typeface="Arial"/>
                          <a:cs typeface="Arial" panose="020B0604020202020204" pitchFamily="34" charset="0"/>
                          <a:sym typeface="Arial"/>
                        </a:rPr>
                        <a:t>Réponses correctes parmi les tentatives (%)</a:t>
                      </a:r>
                      <a:endParaRPr lang="fr-CA" sz="1500" b="1" u="none" strike="noStrike" cap="none">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36982">
                <a:tc>
                  <a:txBody>
                    <a:bodyPr/>
                    <a:lstStyle/>
                    <a:p>
                      <a:pPr marL="0" marR="0" lvl="0" indent="0" algn="l" rtl="0">
                        <a:spcBef>
                          <a:spcPts val="0"/>
                        </a:spcBef>
                        <a:spcAft>
                          <a:spcPts val="0"/>
                        </a:spcAft>
                        <a:buNone/>
                      </a:pPr>
                      <a:r>
                        <a:rPr lang="fr-CA" sz="1500" b="1" u="none" strike="noStrike" cap="none">
                          <a:solidFill>
                            <a:srgbClr val="158189"/>
                          </a:solidFill>
                          <a:latin typeface="Arial" panose="020B0604020202020204" pitchFamily="34" charset="0"/>
                          <a:cs typeface="Arial" panose="020B0604020202020204" pitchFamily="34" charset="0"/>
                        </a:rPr>
                        <a:t>Claude-3-haiku (2024-03-07)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5,1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75,3</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19,6</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20,6</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1"/>
                  </a:ext>
                </a:extLst>
              </a:tr>
              <a:tr h="325528">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Claude-3.5-sonnet (2024-06-20)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28,9</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35,0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36,1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44,5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extLst>
                  <a:ext uri="{0D108BD9-81ED-4DB2-BD59-A6C34878D82A}">
                    <a16:rowId xmlns:a16="http://schemas.microsoft.com/office/drawing/2014/main" val="10002"/>
                  </a:ext>
                </a:extLst>
              </a:tr>
              <a:tr h="3358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GPT-4o-mini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8,6  </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0,9</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90,5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8,7</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3"/>
                  </a:ext>
                </a:extLst>
              </a:tr>
              <a:tr h="3358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GPT-4o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38,2  </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60,8</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38,0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4"/>
                  </a:ext>
                </a:extLst>
              </a:tr>
              <a:tr h="447603">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err="1">
                          <a:solidFill>
                            <a:srgbClr val="158189"/>
                          </a:solidFill>
                          <a:latin typeface="Arial" panose="020B0604020202020204" pitchFamily="34" charset="0"/>
                          <a:ea typeface="Arial"/>
                          <a:cs typeface="Arial" panose="020B0604020202020204" pitchFamily="34" charset="0"/>
                          <a:sym typeface="Arial"/>
                        </a:rPr>
                        <a:t>OpenAI</a:t>
                      </a: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 o1-mini </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8,1</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28,5</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63,4</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FF6565"/>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11,3</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chemeClr val="dk1"/>
                        </a:buClr>
                        <a:buSzPts val="1400"/>
                        <a:buFont typeface="Arial"/>
                        <a:buNone/>
                      </a:pPr>
                      <a:r>
                        <a:rPr lang="fr-CA" sz="1500" b="1" u="none" strike="noStrike" cap="none" err="1">
                          <a:solidFill>
                            <a:srgbClr val="158189"/>
                          </a:solidFill>
                          <a:latin typeface="Arial" panose="020B0604020202020204" pitchFamily="34" charset="0"/>
                          <a:ea typeface="Arial"/>
                          <a:cs typeface="Arial" panose="020B0604020202020204" pitchFamily="34" charset="0"/>
                          <a:sym typeface="Arial"/>
                        </a:rPr>
                        <a:t>OpenAI</a:t>
                      </a:r>
                      <a:r>
                        <a:rPr lang="fr-CA" sz="1500" b="1" u="none" strike="noStrike" cap="none">
                          <a:solidFill>
                            <a:srgbClr val="158189"/>
                          </a:solidFill>
                          <a:latin typeface="Arial" panose="020B0604020202020204" pitchFamily="34" charset="0"/>
                          <a:ea typeface="Arial"/>
                          <a:cs typeface="Arial" panose="020B0604020202020204" pitchFamily="34" charset="0"/>
                          <a:sym typeface="Arial"/>
                        </a:rPr>
                        <a:t> o1-preview</a:t>
                      </a:r>
                      <a:endParaRPr lang="fr-CA" sz="1500" b="1">
                        <a:solidFill>
                          <a:srgbClr val="158189"/>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400"/>
                        <a:buFont typeface="Arial"/>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42,7</a:t>
                      </a:r>
                      <a:endParaRPr lang="fr-CA" sz="1500">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solidFill>
                      <a:srgbClr val="64DAA2"/>
                    </a:solid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9,2</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48,1</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fr-CA" sz="1500" u="none" strike="noStrike" cap="none">
                          <a:solidFill>
                            <a:schemeClr val="tx1"/>
                          </a:solidFill>
                          <a:latin typeface="Arial" panose="020B0604020202020204" pitchFamily="34" charset="0"/>
                          <a:ea typeface="Arial"/>
                          <a:cs typeface="Arial" panose="020B0604020202020204" pitchFamily="34" charset="0"/>
                          <a:sym typeface="Arial"/>
                        </a:rPr>
                        <a:t>47,0</a:t>
                      </a:r>
                      <a:endParaRPr lang="fr-CA" sz="1500" u="none" strike="noStrike" cap="none">
                        <a:solidFill>
                          <a:schemeClr val="tx1"/>
                        </a:solidFill>
                        <a:latin typeface="Arial" panose="020B0604020202020204" pitchFamily="34" charset="0"/>
                        <a:cs typeface="Arial" panose="020B0604020202020204" pitchFamily="34" charset="0"/>
                      </a:endParaRPr>
                    </a:p>
                  </a:txBody>
                  <a:tcPr marL="91450" marR="91450" marT="91440" marB="91440">
                    <a:lnL w="76200" cap="flat" cmpd="sng" algn="ctr">
                      <a:solidFill>
                        <a:srgbClr val="055C63"/>
                      </a:solidFill>
                      <a:prstDash val="solid"/>
                      <a:round/>
                      <a:headEnd type="none" w="med" len="med"/>
                      <a:tailEnd type="none" w="med" len="med"/>
                    </a:lnL>
                    <a:lnR w="76200" cap="flat" cmpd="sng" algn="ctr">
                      <a:solidFill>
                        <a:srgbClr val="055C63"/>
                      </a:solidFill>
                      <a:prstDash val="solid"/>
                      <a:round/>
                      <a:headEnd type="none" w="med" len="med"/>
                      <a:tailEnd type="none" w="med" len="med"/>
                    </a:lnR>
                    <a:lnT w="76200" cap="flat" cmpd="sng" algn="ctr">
                      <a:solidFill>
                        <a:srgbClr val="055C63"/>
                      </a:solidFill>
                      <a:prstDash val="solid"/>
                      <a:round/>
                      <a:headEnd type="none" w="med" len="med"/>
                      <a:tailEnd type="none" w="med" len="med"/>
                    </a:lnT>
                    <a:lnB w="76200" cap="flat" cmpd="sng" algn="ctr">
                      <a:solidFill>
                        <a:srgbClr val="055C63"/>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972813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BBD3C9C-702E-1994-9FF9-5875E3B5C4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1592C0D-FE11-0027-48AE-EA5CE4FFD7C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que les fabulations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DAF18008-53C4-8339-77FA-E77E95EA1FBD}"/>
              </a:ext>
            </a:extLst>
          </p:cNvPr>
          <p:cNvSpPr txBox="1"/>
          <p:nvPr/>
        </p:nvSpPr>
        <p:spPr>
          <a:xfrm>
            <a:off x="0" y="1308050"/>
            <a:ext cx="12192000" cy="3616375"/>
          </a:xfrm>
          <a:prstGeom prst="rect">
            <a:avLst/>
          </a:prstGeom>
          <a:noFill/>
        </p:spPr>
        <p:txBody>
          <a:bodyPr wrap="square" lIns="914400" tIns="0" rIns="914400" bIns="228600" rtlCol="0">
            <a:spAutoFit/>
          </a:bodyPr>
          <a:lstStyle/>
          <a:p>
            <a:pPr lvl="0"/>
            <a:r>
              <a:rPr lang="fr-FR" sz="2000">
                <a:solidFill>
                  <a:schemeClr val="dk1"/>
                </a:solidFill>
                <a:latin typeface="Arial" panose="020B0604020202020204" pitchFamily="34" charset="0"/>
                <a:ea typeface="Arial"/>
                <a:cs typeface="Arial" panose="020B0604020202020204" pitchFamily="34" charset="0"/>
                <a:sym typeface="Arial"/>
              </a:rPr>
              <a:t>Dans le contexte des agents conversationnels, on parle d’hallucinations pour qualifier les erreurs factuelles, c’est-à-dire les inexactitudes dans les contenus générés.</a:t>
            </a: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r>
              <a:rPr lang="fr-FR" sz="2000">
                <a:solidFill>
                  <a:schemeClr val="dk1"/>
                </a:solidFill>
                <a:latin typeface="Arial" panose="020B0604020202020204" pitchFamily="34" charset="0"/>
                <a:ea typeface="Arial"/>
                <a:cs typeface="Arial" panose="020B0604020202020204" pitchFamily="34" charset="0"/>
                <a:sym typeface="Arial"/>
              </a:rPr>
              <a:t>Le CSÉ préfère parler de fabulation pour insister sur le fait que ces outils peuvent inventer des faits imaginaires et les présenter comme réels.</a:t>
            </a:r>
            <a:endParaRPr lang="fr-FR" sz="2000">
              <a:latin typeface="Arial" panose="020B0604020202020204" pitchFamily="34" charset="0"/>
              <a:cs typeface="Arial" panose="020B0604020202020204" pitchFamily="34" charset="0"/>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285750">
              <a:buClr>
                <a:schemeClr val="dk1"/>
              </a:buClr>
              <a:buSzPts val="2000"/>
              <a:buFont typeface="Arial"/>
              <a:buChar char="•"/>
            </a:pPr>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158750">
              <a:buClr>
                <a:schemeClr val="dk1"/>
              </a:buClr>
              <a:buSzPts val="2000"/>
            </a:pPr>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p:txBody>
      </p:sp>
      <p:sp>
        <p:nvSpPr>
          <p:cNvPr id="8" name="ZoneTexte 7">
            <a:extLst>
              <a:ext uri="{FF2B5EF4-FFF2-40B4-BE49-F238E27FC236}">
                <a16:creationId xmlns:a16="http://schemas.microsoft.com/office/drawing/2014/main" id="{C45A6BC2-B437-6247-6B44-335BBED53BBD}"/>
              </a:ext>
            </a:extLst>
          </p:cNvPr>
          <p:cNvSpPr txBox="1"/>
          <p:nvPr/>
        </p:nvSpPr>
        <p:spPr>
          <a:xfrm>
            <a:off x="880018" y="6510587"/>
            <a:ext cx="202972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Borji</a:t>
            </a:r>
            <a:r>
              <a:rPr lang="fr-CA" sz="1000">
                <a:latin typeface="Arial" panose="020B0604020202020204" pitchFamily="34" charset="0"/>
                <a:cs typeface="Arial" panose="020B0604020202020204" pitchFamily="34" charset="0"/>
              </a:rPr>
              <a:t>, 2023 ; CSÉ-CEST, 2024)</a:t>
            </a:r>
          </a:p>
        </p:txBody>
      </p:sp>
      <p:sp>
        <p:nvSpPr>
          <p:cNvPr id="9" name="Rectangle: Rounded Corners 8">
            <a:extLst>
              <a:ext uri="{FF2B5EF4-FFF2-40B4-BE49-F238E27FC236}">
                <a16:creationId xmlns:a16="http://schemas.microsoft.com/office/drawing/2014/main" id="{35F393DE-656B-C040-FD79-C9BD9F4DCB76}"/>
              </a:ext>
            </a:extLst>
          </p:cNvPr>
          <p:cNvSpPr/>
          <p:nvPr/>
        </p:nvSpPr>
        <p:spPr>
          <a:xfrm>
            <a:off x="880018" y="5360864"/>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sont programmées pour donner une réponse aux personnes utilisatrices quoi qu’il arrive.</a:t>
            </a:r>
          </a:p>
        </p:txBody>
      </p:sp>
      <p:sp>
        <p:nvSpPr>
          <p:cNvPr id="10" name="Rectangle: Rounded Corners 9">
            <a:extLst>
              <a:ext uri="{FF2B5EF4-FFF2-40B4-BE49-F238E27FC236}">
                <a16:creationId xmlns:a16="http://schemas.microsoft.com/office/drawing/2014/main" id="{DDCDB500-399E-0E14-870D-093E198AE91F}"/>
              </a:ext>
            </a:extLst>
          </p:cNvPr>
          <p:cNvSpPr/>
          <p:nvPr/>
        </p:nvSpPr>
        <p:spPr>
          <a:xfrm>
            <a:off x="880018" y="4866866"/>
            <a:ext cx="6260074" cy="78062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génèrent du texte cohérent en suivant ces modèles statistiques.</a:t>
            </a:r>
          </a:p>
        </p:txBody>
      </p:sp>
      <p:sp>
        <p:nvSpPr>
          <p:cNvPr id="11" name="Rectangle: Rounded Corners 10">
            <a:extLst>
              <a:ext uri="{FF2B5EF4-FFF2-40B4-BE49-F238E27FC236}">
                <a16:creationId xmlns:a16="http://schemas.microsoft.com/office/drawing/2014/main" id="{BF73F15C-CEAD-3FDA-F247-4AD019607E8C}"/>
              </a:ext>
            </a:extLst>
          </p:cNvPr>
          <p:cNvSpPr/>
          <p:nvPr/>
        </p:nvSpPr>
        <p:spPr>
          <a:xfrm>
            <a:off x="894040" y="4098353"/>
            <a:ext cx="6260074" cy="105584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n’ont pas une compréhension réelle du monde et ne disposent pas d’une mémoire externe vérifiable.</a:t>
            </a:r>
          </a:p>
        </p:txBody>
      </p:sp>
      <p:sp>
        <p:nvSpPr>
          <p:cNvPr id="12" name="Rectangle: Rounded Corners 11">
            <a:extLst>
              <a:ext uri="{FF2B5EF4-FFF2-40B4-BE49-F238E27FC236}">
                <a16:creationId xmlns:a16="http://schemas.microsoft.com/office/drawing/2014/main" id="{904525DA-AE07-BDAA-5E6C-21C37487C22B}"/>
              </a:ext>
            </a:extLst>
          </p:cNvPr>
          <p:cNvSpPr/>
          <p:nvPr/>
        </p:nvSpPr>
        <p:spPr>
          <a:xfrm>
            <a:off x="894041" y="3487373"/>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Les </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sont entraînées sur d’énormes quantités de textes et apprennent à repérer des modèles statistiques.</a:t>
            </a:r>
          </a:p>
        </p:txBody>
      </p:sp>
      <p:sp>
        <p:nvSpPr>
          <p:cNvPr id="13" name="Rectangle: Rounded Corners 12">
            <a:extLst>
              <a:ext uri="{FF2B5EF4-FFF2-40B4-BE49-F238E27FC236}">
                <a16:creationId xmlns:a16="http://schemas.microsoft.com/office/drawing/2014/main" id="{0C88A756-6898-DC90-12A7-2DDC6066F10E}"/>
              </a:ext>
            </a:extLst>
          </p:cNvPr>
          <p:cNvSpPr/>
          <p:nvPr/>
        </p:nvSpPr>
        <p:spPr>
          <a:xfrm>
            <a:off x="894040" y="3181939"/>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fr-FR" sz="2000" b="1">
                <a:solidFill>
                  <a:srgbClr val="158189"/>
                </a:solidFill>
                <a:latin typeface="Arial" panose="020B0604020202020204" pitchFamily="34" charset="0"/>
                <a:ea typeface="Arial"/>
                <a:cs typeface="Arial" panose="020B0604020202020204" pitchFamily="34" charset="0"/>
                <a:sym typeface="Arial"/>
              </a:rPr>
              <a:t>Pourquoi ça arrive (rappels du module 1) ? </a:t>
            </a:r>
            <a:endParaRPr lang="fr-FR" sz="2000">
              <a:solidFill>
                <a:srgbClr val="1581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49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4" presetClass="path" presetSubtype="0" accel="50000" decel="50000" fill="hold" grpId="1" nodeType="withEffect">
                                  <p:stCondLst>
                                    <p:cond delay="750"/>
                                  </p:stCondLst>
                                  <p:childTnLst>
                                    <p:animMotion origin="layout" path="M 1.875E-6 4.81481E-6 L 1.875E-6 -0.05163 " pathEditMode="relative" rAng="0" ptsTypes="AA">
                                      <p:cBhvr>
                                        <p:cTn id="18" dur="1000" spd="-100000" fill="hold"/>
                                        <p:tgtEl>
                                          <p:spTgt spid="12"/>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64" presetClass="path" presetSubtype="0" accel="50000" decel="50000" fill="hold" grpId="1" nodeType="withEffect">
                                  <p:stCondLst>
                                    <p:cond delay="1000"/>
                                  </p:stCondLst>
                                  <p:childTnLst>
                                    <p:animMotion origin="layout" path="M 1.875E-6 2.96296E-6 L 1.875E-6 -0.05162 " pathEditMode="relative" rAng="0" ptsTypes="AA">
                                      <p:cBhvr>
                                        <p:cTn id="23" dur="1000" spd="-100000" fill="hold"/>
                                        <p:tgtEl>
                                          <p:spTgt spid="11"/>
                                        </p:tgtEl>
                                        <p:attrNameLst>
                                          <p:attrName>ppt_x</p:attrName>
                                          <p:attrName>ppt_y</p:attrName>
                                        </p:attrNameLst>
                                      </p:cBhvr>
                                      <p:rCtr x="0" y="-2593"/>
                                    </p:animMotion>
                                  </p:childTnLst>
                                </p:cTn>
                              </p:par>
                              <p:par>
                                <p:cTn id="24" presetID="10" presetClass="entr" presetSubtype="0" fill="hold" grpId="0" nodeType="withEffect">
                                  <p:stCondLst>
                                    <p:cond delay="12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64" presetClass="path" presetSubtype="0" accel="50000" decel="50000" fill="hold" grpId="1" nodeType="withEffect">
                                  <p:stCondLst>
                                    <p:cond delay="1250"/>
                                  </p:stCondLst>
                                  <p:childTnLst>
                                    <p:animMotion origin="layout" path="M 3.75E-6 4.81481E-6 L 3.75E-6 -0.05163 " pathEditMode="relative" rAng="0" ptsTypes="AA">
                                      <p:cBhvr>
                                        <p:cTn id="28" dur="1000" spd="-100000" fill="hold"/>
                                        <p:tgtEl>
                                          <p:spTgt spid="10"/>
                                        </p:tgtEl>
                                        <p:attrNameLst>
                                          <p:attrName>ppt_x</p:attrName>
                                          <p:attrName>ppt_y</p:attrName>
                                        </p:attrNameLst>
                                      </p:cBhvr>
                                      <p:rCtr x="0" y="-2593"/>
                                    </p:animMotion>
                                  </p:childTnLst>
                                </p:cTn>
                              </p:par>
                              <p:par>
                                <p:cTn id="29" presetID="10" presetClass="entr" presetSubtype="0" fill="hold" grpId="0" nodeType="withEffect">
                                  <p:stCondLst>
                                    <p:cond delay="15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par>
                                <p:cTn id="32" presetID="64" presetClass="path" presetSubtype="0" accel="50000" decel="50000" fill="hold" grpId="1" nodeType="withEffect">
                                  <p:stCondLst>
                                    <p:cond delay="1500"/>
                                  </p:stCondLst>
                                  <p:childTnLst>
                                    <p:animMotion origin="layout" path="M 3.75E-6 -3.33333E-6 L 3.75E-6 -0.05162 " pathEditMode="relative" rAng="0" ptsTypes="AA">
                                      <p:cBhvr>
                                        <p:cTn id="33" dur="1000" spd="-100000" fill="hold"/>
                                        <p:tgtEl>
                                          <p:spTgt spid="9"/>
                                        </p:tgtEl>
                                        <p:attrNameLst>
                                          <p:attrName>ppt_x</p:attrName>
                                          <p:attrName>ppt_y</p:attrName>
                                        </p:attrNameLst>
                                      </p:cBhvr>
                                      <p:rCtr x="0" y="-2593"/>
                                    </p:animMotion>
                                  </p:childTnLst>
                                </p:cTn>
                              </p:par>
                              <p:par>
                                <p:cTn id="34" presetID="10" presetClass="entr" presetSubtype="0" fill="hold" grpId="0" nodeType="withEffect">
                                  <p:stCondLst>
                                    <p:cond delay="175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P spid="8" grpId="0"/>
      <p:bldP spid="9" grpId="0" animBg="1"/>
      <p:bldP spid="9" grpId="1" animBg="1"/>
      <p:bldP spid="10" grpId="0" animBg="1"/>
      <p:bldP spid="10" grpId="1" animBg="1"/>
      <p:bldP spid="11" grpId="0" animBg="1"/>
      <p:bldP spid="11" grpId="1" animBg="1"/>
      <p:bldP spid="12" grpId="0" animBg="1"/>
      <p:bldP spid="12"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D6C5CF4-1F69-2230-723D-B9E611F328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2FC979-111C-D659-4A6D-65ADD08DA52A}"/>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Qu’est-ce que les fabulations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46A285-AD0F-2868-1596-0843EB0D5E18}"/>
              </a:ext>
            </a:extLst>
          </p:cNvPr>
          <p:cNvSpPr txBox="1"/>
          <p:nvPr/>
        </p:nvSpPr>
        <p:spPr>
          <a:xfrm>
            <a:off x="0" y="1308050"/>
            <a:ext cx="12192000" cy="3616375"/>
          </a:xfrm>
          <a:prstGeom prst="rect">
            <a:avLst/>
          </a:prstGeom>
          <a:noFill/>
        </p:spPr>
        <p:txBody>
          <a:bodyPr wrap="square" lIns="914400" tIns="0" rIns="914400" bIns="228600" rtlCol="0">
            <a:spAutoFit/>
          </a:bodyPr>
          <a:lstStyle/>
          <a:p>
            <a:pPr lvl="0"/>
            <a:r>
              <a:rPr lang="fr-FR" sz="2000">
                <a:solidFill>
                  <a:schemeClr val="dk1"/>
                </a:solidFill>
                <a:latin typeface="Arial" panose="020B0604020202020204" pitchFamily="34" charset="0"/>
                <a:ea typeface="Arial"/>
                <a:cs typeface="Arial" panose="020B0604020202020204" pitchFamily="34" charset="0"/>
                <a:sym typeface="Arial"/>
              </a:rPr>
              <a:t>Dans le contexte des agents conversationnels, on parle d’hallucinations pour qualifier les erreurs factuelles, c’est-à-dire les inexactitudes dans les contenus générés.</a:t>
            </a: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r>
              <a:rPr lang="fr-FR" sz="2000">
                <a:solidFill>
                  <a:schemeClr val="dk1"/>
                </a:solidFill>
                <a:latin typeface="Arial" panose="020B0604020202020204" pitchFamily="34" charset="0"/>
                <a:ea typeface="Arial"/>
                <a:cs typeface="Arial" panose="020B0604020202020204" pitchFamily="34" charset="0"/>
                <a:sym typeface="Arial"/>
              </a:rPr>
              <a:t>Le CSÉ préfère parler de fabulation pour insister sur le fait que ces outils peuvent inventer des faits imaginaires et les présenter comme réels.</a:t>
            </a:r>
            <a:endParaRPr lang="fr-FR" sz="2000">
              <a:latin typeface="Arial" panose="020B0604020202020204" pitchFamily="34" charset="0"/>
              <a:cs typeface="Arial" panose="020B0604020202020204" pitchFamily="34" charset="0"/>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285750">
              <a:buClr>
                <a:schemeClr val="dk1"/>
              </a:buClr>
              <a:buSzPts val="2000"/>
              <a:buFont typeface="Arial"/>
              <a:buChar char="•"/>
            </a:pPr>
            <a:endParaRPr lang="fr-FR" sz="2000">
              <a:solidFill>
                <a:schemeClr val="dk1"/>
              </a:solidFill>
              <a:latin typeface="Arial" panose="020B0604020202020204" pitchFamily="34" charset="0"/>
              <a:ea typeface="Arial"/>
              <a:cs typeface="Arial" panose="020B0604020202020204" pitchFamily="34" charset="0"/>
              <a:sym typeface="Arial"/>
            </a:endParaRPr>
          </a:p>
          <a:p>
            <a:pPr marL="285750" lvl="0" indent="-158750">
              <a:buClr>
                <a:schemeClr val="dk1"/>
              </a:buClr>
              <a:buSzPts val="2000"/>
            </a:pPr>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a:p>
            <a:pPr lvl="0"/>
            <a:endParaRPr lang="fr-FR" sz="2000">
              <a:solidFill>
                <a:schemeClr val="dk1"/>
              </a:solidFill>
              <a:latin typeface="Arial" panose="020B0604020202020204" pitchFamily="34" charset="0"/>
              <a:ea typeface="Arial"/>
              <a:cs typeface="Arial" panose="020B0604020202020204" pitchFamily="34" charset="0"/>
              <a:sym typeface="Arial"/>
            </a:endParaRPr>
          </a:p>
        </p:txBody>
      </p:sp>
      <p:sp>
        <p:nvSpPr>
          <p:cNvPr id="8" name="ZoneTexte 7">
            <a:extLst>
              <a:ext uri="{FF2B5EF4-FFF2-40B4-BE49-F238E27FC236}">
                <a16:creationId xmlns:a16="http://schemas.microsoft.com/office/drawing/2014/main" id="{E477025E-10D5-02B5-6B87-6542D0BA170D}"/>
              </a:ext>
            </a:extLst>
          </p:cNvPr>
          <p:cNvSpPr txBox="1"/>
          <p:nvPr/>
        </p:nvSpPr>
        <p:spPr>
          <a:xfrm>
            <a:off x="52386" y="6611779"/>
            <a:ext cx="202972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Borji</a:t>
            </a:r>
            <a:r>
              <a:rPr lang="fr-CA" sz="1000">
                <a:latin typeface="Arial" panose="020B0604020202020204" pitchFamily="34" charset="0"/>
                <a:cs typeface="Arial" panose="020B0604020202020204" pitchFamily="34" charset="0"/>
              </a:rPr>
              <a:t>, 2023 ; CSÉ-CEST, 2024)</a:t>
            </a:r>
          </a:p>
        </p:txBody>
      </p:sp>
      <p:sp>
        <p:nvSpPr>
          <p:cNvPr id="9" name="Rectangle: Rounded Corners 8">
            <a:extLst>
              <a:ext uri="{FF2B5EF4-FFF2-40B4-BE49-F238E27FC236}">
                <a16:creationId xmlns:a16="http://schemas.microsoft.com/office/drawing/2014/main" id="{77143B34-0DEE-A7BB-177D-7870DD0A6195}"/>
              </a:ext>
            </a:extLst>
          </p:cNvPr>
          <p:cNvSpPr/>
          <p:nvPr/>
        </p:nvSpPr>
        <p:spPr>
          <a:xfrm>
            <a:off x="880018" y="5360864"/>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sont programmées pour donner une réponse aux personnes utilisatrices quoi qu’il arrive.</a:t>
            </a:r>
          </a:p>
        </p:txBody>
      </p:sp>
      <p:sp>
        <p:nvSpPr>
          <p:cNvPr id="10" name="Rectangle: Rounded Corners 9">
            <a:extLst>
              <a:ext uri="{FF2B5EF4-FFF2-40B4-BE49-F238E27FC236}">
                <a16:creationId xmlns:a16="http://schemas.microsoft.com/office/drawing/2014/main" id="{18A2EEA9-5983-5756-1EF5-61427E977FB3}"/>
              </a:ext>
            </a:extLst>
          </p:cNvPr>
          <p:cNvSpPr/>
          <p:nvPr/>
        </p:nvSpPr>
        <p:spPr>
          <a:xfrm>
            <a:off x="880018" y="4866866"/>
            <a:ext cx="6260074" cy="780620"/>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génèrent du texte cohérent en suivant ces modèles statistiques.</a:t>
            </a:r>
          </a:p>
        </p:txBody>
      </p:sp>
      <p:sp>
        <p:nvSpPr>
          <p:cNvPr id="11" name="Rectangle: Rounded Corners 10">
            <a:extLst>
              <a:ext uri="{FF2B5EF4-FFF2-40B4-BE49-F238E27FC236}">
                <a16:creationId xmlns:a16="http://schemas.microsoft.com/office/drawing/2014/main" id="{663F07C8-10E2-AB71-8CC7-701DF1C5222F}"/>
              </a:ext>
            </a:extLst>
          </p:cNvPr>
          <p:cNvSpPr/>
          <p:nvPr/>
        </p:nvSpPr>
        <p:spPr>
          <a:xfrm>
            <a:off x="894040" y="4098353"/>
            <a:ext cx="6260074" cy="105584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Elles n’ont pas une compréhension réelle du monde et ne disposent pas d’une mémoire externe vérifiable.</a:t>
            </a:r>
          </a:p>
        </p:txBody>
      </p:sp>
      <p:sp>
        <p:nvSpPr>
          <p:cNvPr id="12" name="Rectangle: Rounded Corners 11">
            <a:extLst>
              <a:ext uri="{FF2B5EF4-FFF2-40B4-BE49-F238E27FC236}">
                <a16:creationId xmlns:a16="http://schemas.microsoft.com/office/drawing/2014/main" id="{AEA72D89-A065-7FA1-9EBD-A24F03EAFDEB}"/>
              </a:ext>
            </a:extLst>
          </p:cNvPr>
          <p:cNvSpPr/>
          <p:nvPr/>
        </p:nvSpPr>
        <p:spPr>
          <a:xfrm>
            <a:off x="894041" y="3487373"/>
            <a:ext cx="6260074" cy="96700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Les </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sont entraînées sur d’énormes quantités de textes et apprennent à repérer des modèles statistiques.</a:t>
            </a:r>
          </a:p>
        </p:txBody>
      </p:sp>
      <p:sp>
        <p:nvSpPr>
          <p:cNvPr id="13" name="Rectangle: Rounded Corners 12">
            <a:extLst>
              <a:ext uri="{FF2B5EF4-FFF2-40B4-BE49-F238E27FC236}">
                <a16:creationId xmlns:a16="http://schemas.microsoft.com/office/drawing/2014/main" id="{E019E3B3-2E8A-1EF8-D78A-5679CA4D6682}"/>
              </a:ext>
            </a:extLst>
          </p:cNvPr>
          <p:cNvSpPr/>
          <p:nvPr/>
        </p:nvSpPr>
        <p:spPr>
          <a:xfrm>
            <a:off x="894040" y="3181939"/>
            <a:ext cx="6260074" cy="56094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fr-FR" sz="2000" b="1">
                <a:solidFill>
                  <a:schemeClr val="dk1"/>
                </a:solidFill>
                <a:latin typeface="Arial" panose="020B0604020202020204" pitchFamily="34" charset="0"/>
                <a:ea typeface="Arial"/>
                <a:cs typeface="Arial" panose="020B0604020202020204" pitchFamily="34" charset="0"/>
                <a:sym typeface="Arial"/>
              </a:rPr>
              <a:t>Pourquoi ça arrive (rappels du module 1) ? </a:t>
            </a:r>
            <a:endParaRPr lang="fr-FR" sz="20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D942859-83FA-E235-58E2-BBB5044B9401}"/>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953C071-BE92-AA8F-484C-071119BB17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218107"/>
            <a:ext cx="2696520" cy="2311303"/>
          </a:xfrm>
          <a:prstGeom prst="rect">
            <a:avLst/>
          </a:prstGeom>
        </p:spPr>
      </p:pic>
      <p:sp>
        <p:nvSpPr>
          <p:cNvPr id="6" name="Rectangle: Rounded Corners 5">
            <a:extLst>
              <a:ext uri="{FF2B5EF4-FFF2-40B4-BE49-F238E27FC236}">
                <a16:creationId xmlns:a16="http://schemas.microsoft.com/office/drawing/2014/main" id="{9E0C1306-39E6-845E-0615-A3F7417537C0}"/>
              </a:ext>
            </a:extLst>
          </p:cNvPr>
          <p:cNvSpPr/>
          <p:nvPr/>
        </p:nvSpPr>
        <p:spPr>
          <a:xfrm>
            <a:off x="2518130" y="3702140"/>
            <a:ext cx="7152691" cy="986989"/>
          </a:xfrm>
          <a:prstGeom prst="roundRect">
            <a:avLst>
              <a:gd name="adj" fmla="val 17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peuvent générer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des informations incorrectes, voire imaginaires.</a:t>
            </a:r>
          </a:p>
        </p:txBody>
      </p:sp>
    </p:spTree>
    <p:extLst>
      <p:ext uri="{BB962C8B-B14F-4D97-AF65-F5344CB8AC3E}">
        <p14:creationId xmlns:p14="http://schemas.microsoft.com/office/powerpoint/2010/main" val="51181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5"/>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0"/>
                                  </p:stCondLst>
                                  <p:childTnLst>
                                    <p:animMotion origin="layout" path="M 0 -1.85185E-6 L 0 -0.10671 " pathEditMode="relative" rAng="0" ptsTypes="AA">
                                      <p:cBhvr>
                                        <p:cTn id="14" dur="1000" spd="-100000" fill="hold"/>
                                        <p:tgtEl>
                                          <p:spTgt spid="6"/>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1D6F40F-2B3E-75AD-C687-0C65F976012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4A2A32B-7A96-2484-B7FD-C6C191BC01E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agents conversationnels qui citent leurs sources : fabulent-ils quand même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156;p20">
            <a:extLst>
              <a:ext uri="{FF2B5EF4-FFF2-40B4-BE49-F238E27FC236}">
                <a16:creationId xmlns:a16="http://schemas.microsoft.com/office/drawing/2014/main" id="{04B39E14-165D-E322-43A5-AA3560687B31}"/>
              </a:ext>
            </a:extLst>
          </p:cNvPr>
          <p:cNvPicPr preferRelativeResize="0"/>
          <p:nvPr/>
        </p:nvPicPr>
        <p:blipFill rotWithShape="1">
          <a:blip r:embed="rId2">
            <a:alphaModFix/>
          </a:blip>
          <a:srcRect l="1" r="64711"/>
          <a:stretch/>
        </p:blipFill>
        <p:spPr>
          <a:xfrm>
            <a:off x="946565" y="1882559"/>
            <a:ext cx="4243227" cy="4000372"/>
          </a:xfrm>
          <a:prstGeom prst="rect">
            <a:avLst/>
          </a:prstGeom>
          <a:noFill/>
          <a:ln w="38100">
            <a:solidFill>
              <a:schemeClr val="tx1"/>
            </a:solidFill>
            <a:miter lim="800000"/>
          </a:ln>
          <a:effectLst>
            <a:outerShdw dist="127000" dir="2700000" algn="ctr" rotWithShape="0">
              <a:schemeClr val="tx1"/>
            </a:outerShdw>
          </a:effectLst>
        </p:spPr>
      </p:pic>
      <p:pic>
        <p:nvPicPr>
          <p:cNvPr id="6" name="Google Shape;158;p20">
            <a:extLst>
              <a:ext uri="{FF2B5EF4-FFF2-40B4-BE49-F238E27FC236}">
                <a16:creationId xmlns:a16="http://schemas.microsoft.com/office/drawing/2014/main" id="{AA020F07-F703-4D8F-596D-39D4B9A62F82}"/>
              </a:ext>
            </a:extLst>
          </p:cNvPr>
          <p:cNvPicPr preferRelativeResize="0"/>
          <p:nvPr/>
        </p:nvPicPr>
        <p:blipFill rotWithShape="1">
          <a:blip r:embed="rId3">
            <a:alphaModFix/>
          </a:blip>
          <a:srcRect/>
          <a:stretch/>
        </p:blipFill>
        <p:spPr>
          <a:xfrm>
            <a:off x="5580039" y="1882559"/>
            <a:ext cx="3397374" cy="4000371"/>
          </a:xfrm>
          <a:prstGeom prst="rect">
            <a:avLst/>
          </a:prstGeom>
          <a:noFill/>
          <a:ln w="38100">
            <a:solidFill>
              <a:schemeClr val="tx1"/>
            </a:solidFill>
            <a:miter lim="800000"/>
          </a:ln>
          <a:effectLst>
            <a:outerShdw dist="127000" dir="2700000" algn="ctr" rotWithShape="0">
              <a:schemeClr val="tx1"/>
            </a:outerShdw>
          </a:effectLst>
        </p:spPr>
      </p:pic>
      <p:sp>
        <p:nvSpPr>
          <p:cNvPr id="9" name="Rectangle: Rounded Corners 8">
            <a:extLst>
              <a:ext uri="{FF2B5EF4-FFF2-40B4-BE49-F238E27FC236}">
                <a16:creationId xmlns:a16="http://schemas.microsoft.com/office/drawing/2014/main" id="{694216C3-258E-3B02-B9C3-66CE28BDFEF5}"/>
              </a:ext>
            </a:extLst>
          </p:cNvPr>
          <p:cNvSpPr/>
          <p:nvPr/>
        </p:nvSpPr>
        <p:spPr>
          <a:xfrm>
            <a:off x="9367661" y="1863507"/>
            <a:ext cx="1771827" cy="1160681"/>
          </a:xfrm>
          <a:prstGeom prst="roundRect">
            <a:avLst>
              <a:gd name="adj" fmla="val 737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1500" b="1">
                <a:solidFill>
                  <a:srgbClr val="158189"/>
                </a:solidFill>
                <a:latin typeface="Arial" panose="020B0604020202020204" pitchFamily="34" charset="0"/>
                <a:cs typeface="Arial" panose="020B0604020202020204" pitchFamily="34" charset="0"/>
              </a:rPr>
              <a:t>Les faits : </a:t>
            </a:r>
          </a:p>
          <a:p>
            <a:r>
              <a:rPr lang="fr-FR" sz="1500">
                <a:solidFill>
                  <a:srgbClr val="158189"/>
                </a:solidFill>
                <a:latin typeface="Arial" panose="020B0604020202020204" pitchFamily="34" charset="0"/>
                <a:cs typeface="Arial" panose="020B0604020202020204" pitchFamily="34" charset="0"/>
              </a:rPr>
              <a:t>Dr M. </a:t>
            </a:r>
            <a:r>
              <a:rPr lang="fr-FR" sz="1500" err="1">
                <a:solidFill>
                  <a:srgbClr val="158189"/>
                </a:solidFill>
                <a:latin typeface="Arial" panose="020B0604020202020204" pitchFamily="34" charset="0"/>
                <a:cs typeface="Arial" panose="020B0604020202020204" pitchFamily="34" charset="0"/>
              </a:rPr>
              <a:t>Mosely</a:t>
            </a:r>
            <a:r>
              <a:rPr lang="fr-FR" sz="1500">
                <a:solidFill>
                  <a:srgbClr val="158189"/>
                </a:solidFill>
                <a:latin typeface="Arial" panose="020B0604020202020204" pitchFamily="34" charset="0"/>
                <a:cs typeface="Arial" panose="020B0604020202020204" pitchFamily="34" charset="0"/>
              </a:rPr>
              <a:t> est décédé en juin 2024</a:t>
            </a:r>
          </a:p>
        </p:txBody>
      </p:sp>
      <p:sp>
        <p:nvSpPr>
          <p:cNvPr id="2" name="ZoneTexte 1">
            <a:extLst>
              <a:ext uri="{FF2B5EF4-FFF2-40B4-BE49-F238E27FC236}">
                <a16:creationId xmlns:a16="http://schemas.microsoft.com/office/drawing/2014/main" id="{5B8862BD-B061-E5EF-C1DD-4F00E7838876}"/>
              </a:ext>
            </a:extLst>
          </p:cNvPr>
          <p:cNvSpPr txBox="1"/>
          <p:nvPr/>
        </p:nvSpPr>
        <p:spPr>
          <a:xfrm>
            <a:off x="3375032" y="6114822"/>
            <a:ext cx="362952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(BBC Media Center, 2025 ; </a:t>
            </a:r>
            <a:r>
              <a:rPr lang="fr-CA" sz="1000" err="1"/>
              <a:t>Jaźwińska</a:t>
            </a:r>
            <a:r>
              <a:rPr lang="fr-CA" sz="1000">
                <a:latin typeface="Arial" panose="020B0604020202020204" pitchFamily="34" charset="0"/>
                <a:cs typeface="Arial" panose="020B0604020202020204" pitchFamily="34" charset="0"/>
              </a:rPr>
              <a:t> et </a:t>
            </a:r>
            <a:r>
              <a:rPr lang="fr-CA" sz="1000" err="1"/>
              <a:t>Chandrasekar</a:t>
            </a:r>
            <a:r>
              <a:rPr lang="fr-CA" sz="1000">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1040947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42" presetClass="path" presetSubtype="0" accel="50000" decel="50000" fill="hold" nodeType="withEffect">
                                  <p:stCondLst>
                                    <p:cond delay="500"/>
                                  </p:stCondLst>
                                  <p:childTnLst>
                                    <p:animMotion origin="layout" path="M -2.5E-6 -3.7037E-6 L -2.5E-6 0.08102 " pathEditMode="relative" rAng="0" ptsTypes="AA">
                                      <p:cBhvr>
                                        <p:cTn id="12" dur="1000" spd="-100000" fill="hold"/>
                                        <p:tgtEl>
                                          <p:spTgt spid="3"/>
                                        </p:tgtEl>
                                        <p:attrNameLst>
                                          <p:attrName>ppt_x</p:attrName>
                                          <p:attrName>ppt_y</p:attrName>
                                        </p:attrNameLst>
                                      </p:cBhvr>
                                      <p:rCtr x="0" y="4051"/>
                                    </p:animMotion>
                                  </p:childTnLst>
                                </p:cTn>
                              </p:par>
                              <p:par>
                                <p:cTn id="13" presetID="10" presetClass="entr" presetSubtype="0"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par>
                                <p:cTn id="16" presetID="42" presetClass="path" presetSubtype="0" accel="50000" decel="50000" fill="hold" nodeType="withEffect">
                                  <p:stCondLst>
                                    <p:cond delay="1000"/>
                                  </p:stCondLst>
                                  <p:childTnLst>
                                    <p:animMotion origin="layout" path="M 4.79167E-6 -3.7037E-6 L 4.79167E-6 0.09908 " pathEditMode="relative" rAng="0" ptsTypes="AA">
                                      <p:cBhvr>
                                        <p:cTn id="17" dur="1000" spd="-100000" fill="hold"/>
                                        <p:tgtEl>
                                          <p:spTgt spid="6"/>
                                        </p:tgtEl>
                                        <p:attrNameLst>
                                          <p:attrName>ppt_x</p:attrName>
                                          <p:attrName>ppt_y</p:attrName>
                                        </p:attrNameLst>
                                      </p:cBhvr>
                                      <p:rCtr x="0" y="4954"/>
                                    </p:animMotion>
                                  </p:childTnLst>
                                </p:cTn>
                              </p:par>
                              <p:par>
                                <p:cTn id="18" presetID="10" presetClass="entr" presetSubtype="0" fill="hold" grpId="0" nodeType="withEffect">
                                  <p:stCondLst>
                                    <p:cond delay="1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42" presetClass="path" presetSubtype="0" accel="50000" decel="50000" fill="hold" grpId="1" nodeType="withEffect">
                                  <p:stCondLst>
                                    <p:cond delay="1500"/>
                                  </p:stCondLst>
                                  <p:childTnLst>
                                    <p:animMotion origin="layout" path="M 4.375E-6 0 L 4.375E-6 0.05208 " pathEditMode="relative" rAng="0" ptsTypes="AA">
                                      <p:cBhvr>
                                        <p:cTn id="22" dur="1000" spd="-100000" fill="hold"/>
                                        <p:tgtEl>
                                          <p:spTgt spid="9"/>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0B6FF30-9EB1-1416-A041-B193A62FCE1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FFB60CC-A70C-B209-B71E-B9C714A31D4A}"/>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agents conversationnels qui citent leurs sources : fabulent-ils quand même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156;p20">
            <a:extLst>
              <a:ext uri="{FF2B5EF4-FFF2-40B4-BE49-F238E27FC236}">
                <a16:creationId xmlns:a16="http://schemas.microsoft.com/office/drawing/2014/main" id="{592DDBEF-C501-4CE9-7E9B-8472331B9AEE}"/>
              </a:ext>
            </a:extLst>
          </p:cNvPr>
          <p:cNvPicPr preferRelativeResize="0"/>
          <p:nvPr/>
        </p:nvPicPr>
        <p:blipFill rotWithShape="1">
          <a:blip r:embed="rId2">
            <a:alphaModFix/>
          </a:blip>
          <a:srcRect l="1" r="64711"/>
          <a:stretch/>
        </p:blipFill>
        <p:spPr>
          <a:xfrm>
            <a:off x="946565" y="1882559"/>
            <a:ext cx="4243227" cy="4000372"/>
          </a:xfrm>
          <a:prstGeom prst="rect">
            <a:avLst/>
          </a:prstGeom>
          <a:noFill/>
          <a:ln w="38100">
            <a:solidFill>
              <a:schemeClr val="tx1"/>
            </a:solidFill>
            <a:miter lim="800000"/>
          </a:ln>
          <a:effectLst>
            <a:outerShdw dist="127000" dir="2700000" algn="ctr" rotWithShape="0">
              <a:schemeClr val="tx1"/>
            </a:outerShdw>
          </a:effectLst>
        </p:spPr>
      </p:pic>
      <p:pic>
        <p:nvPicPr>
          <p:cNvPr id="6" name="Google Shape;158;p20">
            <a:extLst>
              <a:ext uri="{FF2B5EF4-FFF2-40B4-BE49-F238E27FC236}">
                <a16:creationId xmlns:a16="http://schemas.microsoft.com/office/drawing/2014/main" id="{DAC930E6-0E84-0123-5E0B-E911A73B3458}"/>
              </a:ext>
            </a:extLst>
          </p:cNvPr>
          <p:cNvPicPr preferRelativeResize="0"/>
          <p:nvPr/>
        </p:nvPicPr>
        <p:blipFill rotWithShape="1">
          <a:blip r:embed="rId3">
            <a:alphaModFix/>
          </a:blip>
          <a:srcRect/>
          <a:stretch/>
        </p:blipFill>
        <p:spPr>
          <a:xfrm>
            <a:off x="5580039" y="1882559"/>
            <a:ext cx="3397374" cy="4000371"/>
          </a:xfrm>
          <a:prstGeom prst="rect">
            <a:avLst/>
          </a:prstGeom>
          <a:noFill/>
          <a:ln w="38100">
            <a:solidFill>
              <a:schemeClr val="tx1"/>
            </a:solidFill>
            <a:miter lim="800000"/>
          </a:ln>
          <a:effectLst>
            <a:outerShdw dist="127000" dir="2700000" algn="ctr" rotWithShape="0">
              <a:schemeClr val="tx1"/>
            </a:outerShdw>
          </a:effectLst>
        </p:spPr>
      </p:pic>
      <p:sp>
        <p:nvSpPr>
          <p:cNvPr id="9" name="Rectangle: Rounded Corners 8">
            <a:extLst>
              <a:ext uri="{FF2B5EF4-FFF2-40B4-BE49-F238E27FC236}">
                <a16:creationId xmlns:a16="http://schemas.microsoft.com/office/drawing/2014/main" id="{ECE62D82-C42D-4F2A-04DC-9B976A034300}"/>
              </a:ext>
            </a:extLst>
          </p:cNvPr>
          <p:cNvSpPr/>
          <p:nvPr/>
        </p:nvSpPr>
        <p:spPr>
          <a:xfrm>
            <a:off x="9367661" y="1863507"/>
            <a:ext cx="1771827" cy="1160681"/>
          </a:xfrm>
          <a:prstGeom prst="roundRect">
            <a:avLst>
              <a:gd name="adj" fmla="val 7375"/>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1500" b="1">
                <a:solidFill>
                  <a:srgbClr val="158189"/>
                </a:solidFill>
                <a:latin typeface="Arial" panose="020B0604020202020204" pitchFamily="34" charset="0"/>
                <a:cs typeface="Arial" panose="020B0604020202020204" pitchFamily="34" charset="0"/>
              </a:rPr>
              <a:t>Les faits : </a:t>
            </a:r>
          </a:p>
          <a:p>
            <a:r>
              <a:rPr lang="fr-FR" sz="1500">
                <a:solidFill>
                  <a:srgbClr val="158189"/>
                </a:solidFill>
                <a:latin typeface="Arial" panose="020B0604020202020204" pitchFamily="34" charset="0"/>
                <a:cs typeface="Arial" panose="020B0604020202020204" pitchFamily="34" charset="0"/>
              </a:rPr>
              <a:t>Dr M. </a:t>
            </a:r>
            <a:r>
              <a:rPr lang="fr-FR" sz="1500" err="1">
                <a:solidFill>
                  <a:srgbClr val="158189"/>
                </a:solidFill>
                <a:latin typeface="Arial" panose="020B0604020202020204" pitchFamily="34" charset="0"/>
                <a:cs typeface="Arial" panose="020B0604020202020204" pitchFamily="34" charset="0"/>
              </a:rPr>
              <a:t>Mosely</a:t>
            </a:r>
            <a:r>
              <a:rPr lang="fr-FR" sz="1500">
                <a:solidFill>
                  <a:srgbClr val="158189"/>
                </a:solidFill>
                <a:latin typeface="Arial" panose="020B0604020202020204" pitchFamily="34" charset="0"/>
                <a:cs typeface="Arial" panose="020B0604020202020204" pitchFamily="34" charset="0"/>
              </a:rPr>
              <a:t> est décédé en juin 2024</a:t>
            </a:r>
          </a:p>
        </p:txBody>
      </p:sp>
      <p:sp>
        <p:nvSpPr>
          <p:cNvPr id="2" name="ZoneTexte 1">
            <a:extLst>
              <a:ext uri="{FF2B5EF4-FFF2-40B4-BE49-F238E27FC236}">
                <a16:creationId xmlns:a16="http://schemas.microsoft.com/office/drawing/2014/main" id="{258640EB-32DA-B83B-EC19-9C745DE576A6}"/>
              </a:ext>
            </a:extLst>
          </p:cNvPr>
          <p:cNvSpPr txBox="1"/>
          <p:nvPr/>
        </p:nvSpPr>
        <p:spPr>
          <a:xfrm>
            <a:off x="52386" y="6611779"/>
            <a:ext cx="3629520"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(BBC Media Center, 2025 ; </a:t>
            </a:r>
            <a:r>
              <a:rPr lang="fr-CA" sz="1000" err="1"/>
              <a:t>Jaźwińska</a:t>
            </a:r>
            <a:r>
              <a:rPr lang="fr-CA" sz="1000">
                <a:latin typeface="Arial" panose="020B0604020202020204" pitchFamily="34" charset="0"/>
                <a:cs typeface="Arial" panose="020B0604020202020204" pitchFamily="34" charset="0"/>
              </a:rPr>
              <a:t> et </a:t>
            </a:r>
            <a:r>
              <a:rPr lang="fr-CA" sz="1000" err="1"/>
              <a:t>Chandrasekar</a:t>
            </a:r>
            <a:r>
              <a:rPr lang="fr-CA" sz="1000">
                <a:latin typeface="Arial" panose="020B0604020202020204" pitchFamily="34" charset="0"/>
                <a:cs typeface="Arial" panose="020B0604020202020204" pitchFamily="34" charset="0"/>
              </a:rPr>
              <a:t>, 2024)</a:t>
            </a:r>
          </a:p>
        </p:txBody>
      </p:sp>
      <p:sp>
        <p:nvSpPr>
          <p:cNvPr id="5" name="Rectangle 4">
            <a:extLst>
              <a:ext uri="{FF2B5EF4-FFF2-40B4-BE49-F238E27FC236}">
                <a16:creationId xmlns:a16="http://schemas.microsoft.com/office/drawing/2014/main" id="{BEFF7B1E-1728-1AEF-28C4-F30375C9941C}"/>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69578A4C-27ED-430C-830A-0F59F1ED91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5F5EFB08-ADEC-6AE6-7240-735AF701B710}"/>
              </a:ext>
            </a:extLst>
          </p:cNvPr>
          <p:cNvSpPr/>
          <p:nvPr/>
        </p:nvSpPr>
        <p:spPr>
          <a:xfrm>
            <a:off x="1997199" y="3715659"/>
            <a:ext cx="9248873" cy="15478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Même lorsque l’outil indique des sources pour étayer ses réponses,</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 celles-ci peuvent parfois être inexactes, incomplètes ou même entièrement fictives. </a:t>
            </a:r>
          </a:p>
        </p:txBody>
      </p:sp>
    </p:spTree>
    <p:extLst>
      <p:ext uri="{BB962C8B-B14F-4D97-AF65-F5344CB8AC3E}">
        <p14:creationId xmlns:p14="http://schemas.microsoft.com/office/powerpoint/2010/main" val="352836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D45AC-8350-1322-FCF5-F3C1FA41C78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fabulations ou aux erreurs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5" name="Screen Recording 2025-06-03 173356">
            <a:hlinkClick r:id="" action="ppaction://media"/>
            <a:extLst>
              <a:ext uri="{FF2B5EF4-FFF2-40B4-BE49-F238E27FC236}">
                <a16:creationId xmlns:a16="http://schemas.microsoft.com/office/drawing/2014/main" id="{535C9D47-7248-2C26-DE2A-0FF135F1B7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47CBE513-09AE-4E14-97E8-C42FBB76304D}"/>
              </a:ext>
            </a:extLst>
          </p:cNvPr>
          <p:cNvSpPr txBox="1"/>
          <p:nvPr/>
        </p:nvSpPr>
        <p:spPr>
          <a:xfrm>
            <a:off x="941932"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Tree>
    <p:extLst>
      <p:ext uri="{BB962C8B-B14F-4D97-AF65-F5344CB8AC3E}">
        <p14:creationId xmlns:p14="http://schemas.microsoft.com/office/powerpoint/2010/main" val="3967113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0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2EA50B7-3F67-34DF-9114-F2A35DD026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D45AC-8350-1322-FCF5-F3C1FA41C78E}"/>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fabulations ou aux erreurs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5" name="Screen Recording 2025-06-03 173356">
            <a:hlinkClick r:id="" action="ppaction://media"/>
            <a:extLst>
              <a:ext uri="{FF2B5EF4-FFF2-40B4-BE49-F238E27FC236}">
                <a16:creationId xmlns:a16="http://schemas.microsoft.com/office/drawing/2014/main" id="{535C9D47-7248-2C26-DE2A-0FF135F1B7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6" name="ZoneTexte 5">
            <a:extLst>
              <a:ext uri="{FF2B5EF4-FFF2-40B4-BE49-F238E27FC236}">
                <a16:creationId xmlns:a16="http://schemas.microsoft.com/office/drawing/2014/main" id="{47CBE513-09AE-4E14-97E8-C42FBB76304D}"/>
              </a:ext>
            </a:extLst>
          </p:cNvPr>
          <p:cNvSpPr txBox="1"/>
          <p:nvPr/>
        </p:nvSpPr>
        <p:spPr>
          <a:xfrm>
            <a:off x="52386" y="6611779"/>
            <a:ext cx="963725" cy="246221"/>
          </a:xfrm>
          <a:prstGeom prst="rect">
            <a:avLst/>
          </a:prstGeom>
          <a:noFill/>
        </p:spPr>
        <p:txBody>
          <a:bodyPr wrap="none" rtlCol="0">
            <a:spAutoFit/>
          </a:bodyPr>
          <a:lstStyle/>
          <a:p>
            <a:pPr algn="ctr"/>
            <a:r>
              <a:rPr lang="fr-CA" sz="1000">
                <a:latin typeface="Arial" panose="020B0604020202020204" pitchFamily="34" charset="0"/>
                <a:cs typeface="Arial" panose="020B0604020202020204" pitchFamily="34" charset="0"/>
              </a:rPr>
              <a:t>(Phare, 2025)</a:t>
            </a:r>
          </a:p>
        </p:txBody>
      </p:sp>
      <p:sp>
        <p:nvSpPr>
          <p:cNvPr id="3" name="Rectangle 2">
            <a:extLst>
              <a:ext uri="{FF2B5EF4-FFF2-40B4-BE49-F238E27FC236}">
                <a16:creationId xmlns:a16="http://schemas.microsoft.com/office/drawing/2014/main" id="{B2ACC762-F574-8922-70B6-70C8CE53BCC3}"/>
              </a:ext>
            </a:extLst>
          </p:cNvPr>
          <p:cNvSpPr/>
          <p:nvPr/>
        </p:nvSpPr>
        <p:spPr>
          <a:xfrm>
            <a:off x="52386" y="187854"/>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8AD8298-7E17-53BE-6705-ABA86F540F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47740" y="1116631"/>
            <a:ext cx="2696520" cy="2311303"/>
          </a:xfrm>
          <a:prstGeom prst="rect">
            <a:avLst/>
          </a:prstGeom>
        </p:spPr>
      </p:pic>
      <p:sp>
        <p:nvSpPr>
          <p:cNvPr id="8" name="Rectangle: Rounded Corners 7">
            <a:extLst>
              <a:ext uri="{FF2B5EF4-FFF2-40B4-BE49-F238E27FC236}">
                <a16:creationId xmlns:a16="http://schemas.microsoft.com/office/drawing/2014/main" id="{A94067DF-F2CA-B47B-C247-9A0DE0E3F0D1}"/>
              </a:ext>
            </a:extLst>
          </p:cNvPr>
          <p:cNvSpPr/>
          <p:nvPr/>
        </p:nvSpPr>
        <p:spPr>
          <a:xfrm>
            <a:off x="2394112" y="3616854"/>
            <a:ext cx="7403775" cy="15478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Cela signifie que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ne produisent pas seulement des résultats différents…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mais que la fiabilité de ces résultats peut aussi varier considérablement d’un outil à l’autre ! </a:t>
            </a:r>
          </a:p>
        </p:txBody>
      </p:sp>
    </p:spTree>
    <p:extLst>
      <p:ext uri="{BB962C8B-B14F-4D97-AF65-F5344CB8AC3E}">
        <p14:creationId xmlns:p14="http://schemas.microsoft.com/office/powerpoint/2010/main" val="424297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64" presetClass="path" presetSubtype="0" accel="50000" decel="50000" fill="hold" grpId="1" nodeType="withEffect">
                                  <p:stCondLst>
                                    <p:cond delay="0"/>
                                  </p:stCondLst>
                                  <p:childTnLst>
                                    <p:animMotion origin="layout" path="M 0 -2.59259E-6 L 0 -0.10671 " pathEditMode="relative" rAng="0" ptsTypes="AA">
                                      <p:cBhvr>
                                        <p:cTn id="14" dur="1000" spd="-100000" fill="hold"/>
                                        <p:tgtEl>
                                          <p:spTgt spid="8"/>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4B241DB-268E-7734-F671-3FEE6F1152C5}"/>
            </a:ext>
          </a:extLst>
        </p:cNvPr>
        <p:cNvGrpSpPr/>
        <p:nvPr/>
      </p:nvGrpSpPr>
      <p:grpSpPr>
        <a:xfrm>
          <a:off x="0" y="0"/>
          <a:ext cx="0" cy="0"/>
          <a:chOff x="0" y="0"/>
          <a:chExt cx="0" cy="0"/>
        </a:xfrm>
      </p:grpSpPr>
      <p:pic>
        <p:nvPicPr>
          <p:cNvPr id="4" name="Graphic 3">
            <a:extLst>
              <a:ext uri="{FF2B5EF4-FFF2-40B4-BE49-F238E27FC236}">
                <a16:creationId xmlns:a16="http://schemas.microsoft.com/office/drawing/2014/main" id="{05B7E851-C53A-72DA-901B-2FF9EAE7837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98121" y="-769144"/>
            <a:ext cx="9595757" cy="8396287"/>
          </a:xfrm>
          <a:prstGeom prst="rect">
            <a:avLst/>
          </a:prstGeom>
        </p:spPr>
      </p:pic>
    </p:spTree>
    <p:extLst>
      <p:ext uri="{BB962C8B-B14F-4D97-AF65-F5344CB8AC3E}">
        <p14:creationId xmlns:p14="http://schemas.microsoft.com/office/powerpoint/2010/main" val="28067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B2FCEDB-7491-4148-3E77-862C38DDD05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5328E01-CCFD-709D-AAA9-6112969F244F}"/>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CRITIQUE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4BDB55B-14F0-E5D8-3A0A-F3E6CD73F2FA}"/>
              </a:ext>
            </a:extLst>
          </p:cNvPr>
          <p:cNvSpPr/>
          <p:nvPr/>
        </p:nvSpPr>
        <p:spPr>
          <a:xfrm>
            <a:off x="5788305" y="4777549"/>
            <a:ext cx="5290757" cy="89817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Lorsque des sources sont identifiées par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je </a:t>
            </a:r>
          </a:p>
          <a:p>
            <a:r>
              <a:rPr lang="fr-FR" sz="1500">
                <a:solidFill>
                  <a:schemeClr val="tx1">
                    <a:lumMod val="95000"/>
                    <a:lumOff val="5000"/>
                  </a:schemeClr>
                </a:solidFill>
                <a:latin typeface="Arial" panose="020B0604020202020204" pitchFamily="34" charset="0"/>
                <a:cs typeface="Arial" panose="020B0604020202020204" pitchFamily="34" charset="0"/>
              </a:rPr>
              <a:t>m’assure qu’elles concordent avec le contenu généré.</a:t>
            </a:r>
          </a:p>
        </p:txBody>
      </p:sp>
      <p:sp>
        <p:nvSpPr>
          <p:cNvPr id="8" name="Rectangle: Rounded Corners 7">
            <a:extLst>
              <a:ext uri="{FF2B5EF4-FFF2-40B4-BE49-F238E27FC236}">
                <a16:creationId xmlns:a16="http://schemas.microsoft.com/office/drawing/2014/main" id="{04E102DA-1127-DE8E-6453-9DDD556E08E5}"/>
              </a:ext>
            </a:extLst>
          </p:cNvPr>
          <p:cNvSpPr/>
          <p:nvPr/>
        </p:nvSpPr>
        <p:spPr>
          <a:xfrm>
            <a:off x="5788309" y="3836634"/>
            <a:ext cx="5290757" cy="11481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considère les outils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des sources anonymes et j’évalue minutieusement le contenu </a:t>
            </a:r>
          </a:p>
          <a:p>
            <a:r>
              <a:rPr lang="fr-FR" sz="1500">
                <a:solidFill>
                  <a:schemeClr val="tx1">
                    <a:lumMod val="95000"/>
                    <a:lumOff val="5000"/>
                  </a:schemeClr>
                </a:solidFill>
                <a:latin typeface="Arial" panose="020B0604020202020204" pitchFamily="34" charset="0"/>
                <a:cs typeface="Arial" panose="020B0604020202020204" pitchFamily="34" charset="0"/>
              </a:rPr>
              <a:t>généré à l’aide de sources fiables. </a:t>
            </a:r>
          </a:p>
        </p:txBody>
      </p:sp>
      <p:sp>
        <p:nvSpPr>
          <p:cNvPr id="9" name="Rectangle: Rounded Corners 8">
            <a:extLst>
              <a:ext uri="{FF2B5EF4-FFF2-40B4-BE49-F238E27FC236}">
                <a16:creationId xmlns:a16="http://schemas.microsoft.com/office/drawing/2014/main" id="{9CE0077D-72AD-F62A-DF2E-FE5CEA97B158}"/>
              </a:ext>
            </a:extLst>
          </p:cNvPr>
          <p:cNvSpPr/>
          <p:nvPr/>
        </p:nvSpPr>
        <p:spPr>
          <a:xfrm>
            <a:off x="231672" y="3720308"/>
            <a:ext cx="5290757" cy="1091138"/>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Risque de mésinformation, de désinformation (création intentionnelle de trucage) et de manipulation. </a:t>
            </a:r>
          </a:p>
        </p:txBody>
      </p:sp>
      <p:sp>
        <p:nvSpPr>
          <p:cNvPr id="10" name="Rectangle: Rounded Corners 9">
            <a:extLst>
              <a:ext uri="{FF2B5EF4-FFF2-40B4-BE49-F238E27FC236}">
                <a16:creationId xmlns:a16="http://schemas.microsoft.com/office/drawing/2014/main" id="{D1A14877-C791-5BDF-AC60-3972969F0650}"/>
              </a:ext>
            </a:extLst>
          </p:cNvPr>
          <p:cNvSpPr/>
          <p:nvPr/>
        </p:nvSpPr>
        <p:spPr>
          <a:xfrm>
            <a:off x="231673" y="2566281"/>
            <a:ext cx="5290758" cy="15359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Risque de confusion causée par des informations fausses ou trompeuses, pouvant entraîner une perte de confiance envers l’outil et, par conséquent, une diminution de la compétence en </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due à son non-usage. </a:t>
            </a:r>
          </a:p>
        </p:txBody>
      </p:sp>
      <p:sp>
        <p:nvSpPr>
          <p:cNvPr id="11" name="Rectangle: Rounded Corners 10">
            <a:extLst>
              <a:ext uri="{FF2B5EF4-FFF2-40B4-BE49-F238E27FC236}">
                <a16:creationId xmlns:a16="http://schemas.microsoft.com/office/drawing/2014/main" id="{FE1008B9-7037-045A-49CD-D2A7E432F889}"/>
              </a:ext>
            </a:extLst>
          </p:cNvPr>
          <p:cNvSpPr/>
          <p:nvPr/>
        </p:nvSpPr>
        <p:spPr>
          <a:xfrm>
            <a:off x="231674" y="1991354"/>
            <a:ext cx="5290757" cy="95307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à évaluer la fiabilité et la pertinence des informations, encore plus pour les personnes étudiantes. </a:t>
            </a:r>
          </a:p>
        </p:txBody>
      </p:sp>
      <p:sp>
        <p:nvSpPr>
          <p:cNvPr id="12" name="Rectangle: Rounded Corners 11">
            <a:extLst>
              <a:ext uri="{FF2B5EF4-FFF2-40B4-BE49-F238E27FC236}">
                <a16:creationId xmlns:a16="http://schemas.microsoft.com/office/drawing/2014/main" id="{8B449A33-CEE0-C867-9F85-72A5B212FCC6}"/>
              </a:ext>
            </a:extLst>
          </p:cNvPr>
          <p:cNvSpPr/>
          <p:nvPr/>
        </p:nvSpPr>
        <p:spPr>
          <a:xfrm>
            <a:off x="231673" y="1628119"/>
            <a:ext cx="5290758" cy="616241"/>
          </a:xfrm>
          <a:prstGeom prst="roundRect">
            <a:avLst>
              <a:gd name="adj" fmla="val 2508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3" name="Rectangle: Rounded Corners 12">
            <a:extLst>
              <a:ext uri="{FF2B5EF4-FFF2-40B4-BE49-F238E27FC236}">
                <a16:creationId xmlns:a16="http://schemas.microsoft.com/office/drawing/2014/main" id="{FC2403EF-8B23-B241-DF6F-AD8EB2D62F1E}"/>
              </a:ext>
            </a:extLst>
          </p:cNvPr>
          <p:cNvSpPr/>
          <p:nvPr/>
        </p:nvSpPr>
        <p:spPr>
          <a:xfrm>
            <a:off x="5788311" y="3377085"/>
            <a:ext cx="5290758" cy="70270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formule des requêtes pertinentes et bien contextualisées</a:t>
            </a:r>
          </a:p>
        </p:txBody>
      </p:sp>
      <p:sp>
        <p:nvSpPr>
          <p:cNvPr id="14" name="Rectangle: Rounded Corners 13">
            <a:extLst>
              <a:ext uri="{FF2B5EF4-FFF2-40B4-BE49-F238E27FC236}">
                <a16:creationId xmlns:a16="http://schemas.microsoft.com/office/drawing/2014/main" id="{2DAB16C6-243E-F108-F034-DA75A9462FCB}"/>
              </a:ext>
            </a:extLst>
          </p:cNvPr>
          <p:cNvSpPr/>
          <p:nvPr/>
        </p:nvSpPr>
        <p:spPr>
          <a:xfrm>
            <a:off x="5788312" y="2766694"/>
            <a:ext cx="5290757" cy="83167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n’utilise pas les outils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des moteurs de recherche.</a:t>
            </a:r>
          </a:p>
        </p:txBody>
      </p:sp>
      <p:sp>
        <p:nvSpPr>
          <p:cNvPr id="15" name="Rectangle: Rounded Corners 14">
            <a:extLst>
              <a:ext uri="{FF2B5EF4-FFF2-40B4-BE49-F238E27FC236}">
                <a16:creationId xmlns:a16="http://schemas.microsoft.com/office/drawing/2014/main" id="{D0CD29E9-09AD-5458-0F90-F8C0695B457D}"/>
              </a:ext>
            </a:extLst>
          </p:cNvPr>
          <p:cNvSpPr/>
          <p:nvPr/>
        </p:nvSpPr>
        <p:spPr>
          <a:xfrm>
            <a:off x="5788313" y="1940006"/>
            <a:ext cx="5290757" cy="100441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m’assure de comprendre le fonctionnement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avant de l’utiliser (module 1). </a:t>
            </a:r>
          </a:p>
        </p:txBody>
      </p:sp>
      <p:sp>
        <p:nvSpPr>
          <p:cNvPr id="16" name="Rectangle: Rounded Corners 15">
            <a:extLst>
              <a:ext uri="{FF2B5EF4-FFF2-40B4-BE49-F238E27FC236}">
                <a16:creationId xmlns:a16="http://schemas.microsoft.com/office/drawing/2014/main" id="{D6C68624-58A1-E562-22D6-E5EA40B3B5D3}"/>
              </a:ext>
            </a:extLst>
          </p:cNvPr>
          <p:cNvSpPr/>
          <p:nvPr/>
        </p:nvSpPr>
        <p:spPr>
          <a:xfrm>
            <a:off x="5788314" y="1632724"/>
            <a:ext cx="5290758" cy="616241"/>
          </a:xfrm>
          <a:prstGeom prst="roundRect">
            <a:avLst>
              <a:gd name="adj" fmla="val 18859"/>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2" name="Group 1">
            <a:extLst>
              <a:ext uri="{FF2B5EF4-FFF2-40B4-BE49-F238E27FC236}">
                <a16:creationId xmlns:a16="http://schemas.microsoft.com/office/drawing/2014/main" id="{6AABD759-7724-F844-6BCE-EF470834DE98}"/>
              </a:ext>
            </a:extLst>
          </p:cNvPr>
          <p:cNvGrpSpPr/>
          <p:nvPr/>
        </p:nvGrpSpPr>
        <p:grpSpPr>
          <a:xfrm>
            <a:off x="9308404" y="0"/>
            <a:ext cx="3408642" cy="6858000"/>
            <a:chOff x="9304622" y="0"/>
            <a:chExt cx="3408642" cy="6858000"/>
          </a:xfrm>
        </p:grpSpPr>
        <p:sp>
          <p:nvSpPr>
            <p:cNvPr id="4" name="Right Triangle 3">
              <a:extLst>
                <a:ext uri="{FF2B5EF4-FFF2-40B4-BE49-F238E27FC236}">
                  <a16:creationId xmlns:a16="http://schemas.microsoft.com/office/drawing/2014/main" id="{B68B9C3C-776D-3AD9-A3E4-62E40970AC31}"/>
                </a:ext>
              </a:extLst>
            </p:cNvPr>
            <p:cNvSpPr/>
            <p:nvPr/>
          </p:nvSpPr>
          <p:spPr>
            <a:xfrm flipH="1">
              <a:off x="10680012"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5C97FBA1-2561-101C-3C15-E1766EDE06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9304622" y="3762598"/>
              <a:ext cx="3408642" cy="2921694"/>
            </a:xfrm>
            <a:prstGeom prst="rect">
              <a:avLst/>
            </a:prstGeom>
          </p:spPr>
        </p:pic>
      </p:grpSp>
      <p:sp>
        <p:nvSpPr>
          <p:cNvPr id="19" name="ZoneTexte 18">
            <a:extLst>
              <a:ext uri="{FF2B5EF4-FFF2-40B4-BE49-F238E27FC236}">
                <a16:creationId xmlns:a16="http://schemas.microsoft.com/office/drawing/2014/main" id="{17A3AB5C-9CB5-1113-46B6-54036DF59DDB}"/>
              </a:ext>
            </a:extLst>
          </p:cNvPr>
          <p:cNvSpPr txBox="1"/>
          <p:nvPr/>
        </p:nvSpPr>
        <p:spPr>
          <a:xfrm>
            <a:off x="52386" y="6611779"/>
            <a:ext cx="4812536"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(Chan et Hu, 2023 ; </a:t>
            </a:r>
            <a:r>
              <a:rPr lang="fr-CA" sz="1000" err="1">
                <a:latin typeface="Arial" panose="020B0604020202020204" pitchFamily="34" charset="0"/>
                <a:cs typeface="Arial" panose="020B0604020202020204" pitchFamily="34" charset="0"/>
              </a:rPr>
              <a:t>Jabagi</a:t>
            </a:r>
            <a:r>
              <a:rPr lang="fr-CA" sz="1000">
                <a:latin typeface="Arial" panose="020B0604020202020204" pitchFamily="34" charset="0"/>
                <a:cs typeface="Arial" panose="020B0604020202020204" pitchFamily="34" charset="0"/>
              </a:rPr>
              <a:t> et Croteau,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Perrin et coll. 2025)</a:t>
            </a:r>
          </a:p>
        </p:txBody>
      </p:sp>
      <p:grpSp>
        <p:nvGrpSpPr>
          <p:cNvPr id="23" name="Group 22">
            <a:extLst>
              <a:ext uri="{FF2B5EF4-FFF2-40B4-BE49-F238E27FC236}">
                <a16:creationId xmlns:a16="http://schemas.microsoft.com/office/drawing/2014/main" id="{60485889-814F-9FF0-62E9-FFDECE6DC886}"/>
              </a:ext>
            </a:extLst>
          </p:cNvPr>
          <p:cNvGrpSpPr/>
          <p:nvPr/>
        </p:nvGrpSpPr>
        <p:grpSpPr>
          <a:xfrm>
            <a:off x="894935" y="-10164"/>
            <a:ext cx="1254240" cy="1638283"/>
            <a:chOff x="894935" y="351124"/>
            <a:chExt cx="1254240" cy="1638283"/>
          </a:xfrm>
        </p:grpSpPr>
        <p:sp>
          <p:nvSpPr>
            <p:cNvPr id="24" name="Oval 23">
              <a:extLst>
                <a:ext uri="{FF2B5EF4-FFF2-40B4-BE49-F238E27FC236}">
                  <a16:creationId xmlns:a16="http://schemas.microsoft.com/office/drawing/2014/main" id="{B5D4EDCE-6657-F75C-6DF3-C5FC672E5DE5}"/>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5" name="Graphic 24">
              <a:extLst>
                <a:ext uri="{FF2B5EF4-FFF2-40B4-BE49-F238E27FC236}">
                  <a16:creationId xmlns:a16="http://schemas.microsoft.com/office/drawing/2014/main" id="{4E701B99-FCA7-2DF4-CFFD-A7D52684D7DC}"/>
                </a:ext>
              </a:extLst>
            </p:cNvPr>
            <p:cNvPicPr>
              <a:picLocks noChangeAspect="1"/>
            </p:cNvPicPr>
            <p:nvPr/>
          </p:nvPicPr>
          <p:blipFill>
            <a:blip r:embed="rId5">
              <a:extLst>
                <a:ext uri="{96DAC541-7B7A-43D3-8B79-37D633B846F1}">
                  <asvg:svgBlip xmlns:asvg="http://schemas.microsoft.com/office/drawing/2016/SVG/main" r:embed="rId6"/>
                </a:ext>
              </a:extLst>
            </a:blip>
            <a:srcRect r="77048"/>
            <a:stretch>
              <a:fillRect/>
            </a:stretch>
          </p:blipFill>
          <p:spPr>
            <a:xfrm>
              <a:off x="894935" y="351124"/>
              <a:ext cx="1002703" cy="1638283"/>
            </a:xfrm>
            <a:prstGeom prst="rect">
              <a:avLst/>
            </a:prstGeom>
          </p:spPr>
        </p:pic>
      </p:grpSp>
      <p:sp>
        <p:nvSpPr>
          <p:cNvPr id="26" name="L-Shape 25">
            <a:extLst>
              <a:ext uri="{FF2B5EF4-FFF2-40B4-BE49-F238E27FC236}">
                <a16:creationId xmlns:a16="http://schemas.microsoft.com/office/drawing/2014/main" id="{D450D168-1AA5-19CF-E973-0C3366EF52AC}"/>
              </a:ext>
            </a:extLst>
          </p:cNvPr>
          <p:cNvSpPr/>
          <p:nvPr/>
        </p:nvSpPr>
        <p:spPr>
          <a:xfrm rot="18000000">
            <a:off x="5866862" y="1808893"/>
            <a:ext cx="495253" cy="232188"/>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21363057-D645-C721-C2E0-30BD61DDC128}"/>
              </a:ext>
            </a:extLst>
          </p:cNvPr>
          <p:cNvSpPr/>
          <p:nvPr/>
        </p:nvSpPr>
        <p:spPr>
          <a:xfrm>
            <a:off x="234251" y="1596550"/>
            <a:ext cx="660684" cy="66068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372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64" presetClass="path" presetSubtype="0" accel="50000" decel="50000" fill="hold" grpId="1" nodeType="withEffect">
                                  <p:stCondLst>
                                    <p:cond delay="500"/>
                                  </p:stCondLst>
                                  <p:childTnLst>
                                    <p:animMotion origin="layout" path="M 2.5E-6 -2.22222E-6 L 2.5E-6 -0.04537 " pathEditMode="relative" rAng="0" ptsTypes="AA">
                                      <p:cBhvr>
                                        <p:cTn id="21" dur="1000" spd="-100000" fill="hold"/>
                                        <p:tgtEl>
                                          <p:spTgt spid="11"/>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64" presetClass="path" presetSubtype="0" accel="50000" decel="50000" fill="hold" grpId="1" nodeType="withEffect">
                                  <p:stCondLst>
                                    <p:cond delay="1000"/>
                                  </p:stCondLst>
                                  <p:childTnLst>
                                    <p:animMotion origin="layout" path="M 2.5E-6 -1.11111E-6 L 2.5E-6 -0.05532 " pathEditMode="relative" rAng="0" ptsTypes="AA">
                                      <p:cBhvr>
                                        <p:cTn id="26" dur="1000" spd="-100000" fill="hold"/>
                                        <p:tgtEl>
                                          <p:spTgt spid="10"/>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64" presetClass="path" presetSubtype="0" accel="50000" decel="50000" fill="hold" grpId="1" nodeType="withEffect">
                                  <p:stCondLst>
                                    <p:cond delay="1500"/>
                                  </p:stCondLst>
                                  <p:childTnLst>
                                    <p:animMotion origin="layout" path="M 2.5E-6 -7.40741E-7 L 2.5E-6 -0.06898 " pathEditMode="relative" rAng="0" ptsTypes="AA">
                                      <p:cBhvr>
                                        <p:cTn id="31" dur="1000" spd="-100000" fill="hold"/>
                                        <p:tgtEl>
                                          <p:spTgt spid="9"/>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64" presetClass="path" presetSubtype="0" accel="50000" decel="50000" fill="hold" grpId="1" nodeType="withEffect">
                                  <p:stCondLst>
                                    <p:cond delay="500"/>
                                  </p:stCondLst>
                                  <p:childTnLst>
                                    <p:animMotion origin="layout" path="M 3.33333E-6 1.48148E-6 L 3.33333E-6 -0.04583 " pathEditMode="relative" rAng="0" ptsTypes="AA">
                                      <p:cBhvr>
                                        <p:cTn id="44" dur="1000" spd="-100000" fill="hold"/>
                                        <p:tgtEl>
                                          <p:spTgt spid="15"/>
                                        </p:tgtEl>
                                        <p:attrNameLst>
                                          <p:attrName>ppt_x</p:attrName>
                                          <p:attrName>ppt_y</p:attrName>
                                        </p:attrNameLst>
                                      </p:cBhvr>
                                      <p:rCtr x="0" y="-2292"/>
                                    </p:animMotion>
                                  </p:childTnLst>
                                </p:cTn>
                              </p:par>
                              <p:par>
                                <p:cTn id="45" presetID="10" presetClass="entr" presetSubtype="0"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1000"/>
                                  </p:stCondLst>
                                  <p:childTnLst>
                                    <p:animMotion origin="layout" path="M 3.33333E-6 -3.7037E-7 L 3.33333E-6 -0.10139 " pathEditMode="relative" rAng="0" ptsTypes="AA">
                                      <p:cBhvr>
                                        <p:cTn id="49" dur="1000" spd="-100000" fill="hold"/>
                                        <p:tgtEl>
                                          <p:spTgt spid="14"/>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1500"/>
                                  </p:stCondLst>
                                  <p:childTnLst>
                                    <p:animMotion origin="layout" path="M 3.33333E-6 1.48148E-6 L 3.33333E-6 -0.05533 " pathEditMode="relative" rAng="0" ptsTypes="AA">
                                      <p:cBhvr>
                                        <p:cTn id="54" dur="1000" spd="-100000" fill="hold"/>
                                        <p:tgtEl>
                                          <p:spTgt spid="13"/>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childTnLst>
                                </p:cTn>
                              </p:par>
                              <p:par>
                                <p:cTn id="58" presetID="64" presetClass="path" presetSubtype="0" accel="50000" decel="50000" fill="hold" grpId="1" nodeType="withEffect">
                                  <p:stCondLst>
                                    <p:cond delay="2000"/>
                                  </p:stCondLst>
                                  <p:childTnLst>
                                    <p:animMotion origin="layout" path="M 3.33333E-6 4.44444E-6 L 3.33333E-6 -0.04723 " pathEditMode="relative" rAng="0" ptsTypes="AA">
                                      <p:cBhvr>
                                        <p:cTn id="59" dur="1000" spd="-100000" fill="hold"/>
                                        <p:tgtEl>
                                          <p:spTgt spid="8"/>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childTnLst>
                                </p:cTn>
                              </p:par>
                              <p:par>
                                <p:cTn id="63" presetID="64" presetClass="path" presetSubtype="0" accel="50000" decel="50000" fill="hold" grpId="1" nodeType="withEffect">
                                  <p:stCondLst>
                                    <p:cond delay="2500"/>
                                  </p:stCondLst>
                                  <p:childTnLst>
                                    <p:animMotion origin="layout" path="M 3.33333E-6 2.96296E-6 L 3.33333E-6 -0.05116 " pathEditMode="relative" rAng="0" ptsTypes="AA">
                                      <p:cBhvr>
                                        <p:cTn id="64" dur="1000" spd="-100000" fill="hold"/>
                                        <p:tgtEl>
                                          <p:spTgt spid="7"/>
                                        </p:tgtEl>
                                        <p:attrNameLst>
                                          <p:attrName>ppt_x</p:attrName>
                                          <p:attrName>ppt_y</p:attrName>
                                        </p:attrNameLst>
                                      </p:cBhvr>
                                      <p:rCtr x="0" y="-2569"/>
                                    </p:animMotion>
                                  </p:childTnLst>
                                </p:cTn>
                              </p:par>
                              <p:par>
                                <p:cTn id="65" presetID="10" presetClass="entr" presetSubtype="0" fill="hold" nodeType="withEffect">
                                  <p:stCondLst>
                                    <p:cond delay="30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childTnLst>
                                </p:cTn>
                              </p:par>
                              <p:par>
                                <p:cTn id="68" presetID="63" presetClass="path" presetSubtype="0" accel="50000" decel="50000" fill="hold" nodeType="withEffect">
                                  <p:stCondLst>
                                    <p:cond delay="3000"/>
                                  </p:stCondLst>
                                  <p:childTnLst>
                                    <p:animMotion origin="layout" path="M 4.79167E-6 0 L 0.25 0 " pathEditMode="relative" rAng="0" ptsTypes="AA">
                                      <p:cBhvr>
                                        <p:cTn id="69" dur="1000" spd="-100000" fill="hold"/>
                                        <p:tgtEl>
                                          <p:spTgt spid="2"/>
                                        </p:tgtEl>
                                        <p:attrNameLst>
                                          <p:attrName>ppt_x</p:attrName>
                                          <p:attrName>ppt_y</p:attrName>
                                        </p:attrNameLst>
                                      </p:cBhvr>
                                      <p:rCtr x="12500" y="0"/>
                                    </p:animMotion>
                                  </p:childTnLst>
                                </p:cTn>
                              </p:par>
                              <p:par>
                                <p:cTn id="70" presetID="10" presetClass="entr" presetSubtype="0" fill="hold" grpId="0" nodeType="withEffect">
                                  <p:stCondLst>
                                    <p:cond delay="300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19"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E532830E-94DF-FCFA-FE93-607CA972D2B6}"/>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8876522A-6DA8-EBD0-BC38-2CEFF40AA023}"/>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7" name="TextBox 6">
            <a:extLst>
              <a:ext uri="{FF2B5EF4-FFF2-40B4-BE49-F238E27FC236}">
                <a16:creationId xmlns:a16="http://schemas.microsoft.com/office/drawing/2014/main" id="{04363CA2-6AC8-0390-6BD5-B1A4CD3DDC6C}"/>
              </a:ext>
            </a:extLst>
          </p:cNvPr>
          <p:cNvSpPr txBox="1"/>
          <p:nvPr/>
        </p:nvSpPr>
        <p:spPr>
          <a:xfrm>
            <a:off x="1" y="0"/>
            <a:ext cx="12192000" cy="2539157"/>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réponses des agents conversationnels reflétaient plus que des faits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1CA7B27-E67D-12FD-1BFD-251E6F7C0DCA}"/>
              </a:ext>
            </a:extLst>
          </p:cNvPr>
          <p:cNvSpPr/>
          <p:nvPr/>
        </p:nvSpPr>
        <p:spPr>
          <a:xfrm>
            <a:off x="916870" y="2414580"/>
            <a:ext cx="5583944" cy="5715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Rassemblez-vous en équipe de 2-3 personnes.</a:t>
            </a:r>
          </a:p>
        </p:txBody>
      </p:sp>
      <p:sp>
        <p:nvSpPr>
          <p:cNvPr id="13" name="Rectangle: Rounded Corners 12">
            <a:extLst>
              <a:ext uri="{FF2B5EF4-FFF2-40B4-BE49-F238E27FC236}">
                <a16:creationId xmlns:a16="http://schemas.microsoft.com/office/drawing/2014/main" id="{4FBFA24B-5134-47F2-D08C-BC702038335D}"/>
              </a:ext>
            </a:extLst>
          </p:cNvPr>
          <p:cNvSpPr/>
          <p:nvPr/>
        </p:nvSpPr>
        <p:spPr>
          <a:xfrm>
            <a:off x="916869" y="3233729"/>
            <a:ext cx="4488570"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Choisissez un agent conversationnel.</a:t>
            </a:r>
          </a:p>
        </p:txBody>
      </p:sp>
      <p:sp>
        <p:nvSpPr>
          <p:cNvPr id="14" name="Rectangle: Rounded Corners 13">
            <a:extLst>
              <a:ext uri="{FF2B5EF4-FFF2-40B4-BE49-F238E27FC236}">
                <a16:creationId xmlns:a16="http://schemas.microsoft.com/office/drawing/2014/main" id="{A88513FE-C247-5666-1903-9AAB0BC4078D}"/>
              </a:ext>
            </a:extLst>
          </p:cNvPr>
          <p:cNvSpPr/>
          <p:nvPr/>
        </p:nvSpPr>
        <p:spPr>
          <a:xfrm>
            <a:off x="916867" y="4822915"/>
            <a:ext cx="8444046"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Commencez une conversation avec l’agent choisi en entrant la requête de la colonne 1.</a:t>
            </a:r>
          </a:p>
        </p:txBody>
      </p:sp>
      <p:sp>
        <p:nvSpPr>
          <p:cNvPr id="15" name="Rectangle: Rounded Corners 14">
            <a:extLst>
              <a:ext uri="{FF2B5EF4-FFF2-40B4-BE49-F238E27FC236}">
                <a16:creationId xmlns:a16="http://schemas.microsoft.com/office/drawing/2014/main" id="{6942A2E8-64A1-A41D-D401-E8C1117055B4}"/>
              </a:ext>
            </a:extLst>
          </p:cNvPr>
          <p:cNvSpPr/>
          <p:nvPr/>
        </p:nvSpPr>
        <p:spPr>
          <a:xfrm>
            <a:off x="916868" y="4028322"/>
            <a:ext cx="2655008"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Piochez une requête.</a:t>
            </a:r>
          </a:p>
        </p:txBody>
      </p:sp>
      <p:sp>
        <p:nvSpPr>
          <p:cNvPr id="16" name="Rectangle: Rounded Corners 15">
            <a:extLst>
              <a:ext uri="{FF2B5EF4-FFF2-40B4-BE49-F238E27FC236}">
                <a16:creationId xmlns:a16="http://schemas.microsoft.com/office/drawing/2014/main" id="{7A9D4AB5-D72D-6491-402B-2DE0421F2CE9}"/>
              </a:ext>
            </a:extLst>
          </p:cNvPr>
          <p:cNvSpPr/>
          <p:nvPr/>
        </p:nvSpPr>
        <p:spPr>
          <a:xfrm>
            <a:off x="916866" y="5984964"/>
            <a:ext cx="8444047" cy="546944"/>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Poursuivez la conversation à l’aide des phrases de relances (colonne 2). </a:t>
            </a:r>
          </a:p>
        </p:txBody>
      </p:sp>
      <p:pic>
        <p:nvPicPr>
          <p:cNvPr id="8" name="Graphique 7">
            <a:extLst>
              <a:ext uri="{FF2B5EF4-FFF2-40B4-BE49-F238E27FC236}">
                <a16:creationId xmlns:a16="http://schemas.microsoft.com/office/drawing/2014/main" id="{2301D34F-6019-2F82-5807-B82C437408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099405" y="2035085"/>
            <a:ext cx="4356753" cy="3741486"/>
          </a:xfrm>
          <a:prstGeom prst="rect">
            <a:avLst/>
          </a:prstGeom>
        </p:spPr>
      </p:pic>
    </p:spTree>
    <p:extLst>
      <p:ext uri="{BB962C8B-B14F-4D97-AF65-F5344CB8AC3E}">
        <p14:creationId xmlns:p14="http://schemas.microsoft.com/office/powerpoint/2010/main" val="2642912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5A8C29A2-2F0E-6C5E-52A6-06DAA6238A0E}"/>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26B915C0-DFC9-F5E9-E52D-CC83F2FC5B9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8" name="Rectangle: Rounded Corners 17">
            <a:extLst>
              <a:ext uri="{FF2B5EF4-FFF2-40B4-BE49-F238E27FC236}">
                <a16:creationId xmlns:a16="http://schemas.microsoft.com/office/drawing/2014/main" id="{EE6B2E8C-FC17-2A40-78A8-6007C9614D89}"/>
              </a:ext>
            </a:extLst>
          </p:cNvPr>
          <p:cNvSpPr/>
          <p:nvPr/>
        </p:nvSpPr>
        <p:spPr>
          <a:xfrm>
            <a:off x="2233983" y="2044185"/>
            <a:ext cx="918912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certaines personnes auraient-elles plus de difficulté à les suivre ?</a:t>
            </a:r>
          </a:p>
        </p:txBody>
      </p:sp>
      <p:sp>
        <p:nvSpPr>
          <p:cNvPr id="7" name="TextBox 6">
            <a:extLst>
              <a:ext uri="{FF2B5EF4-FFF2-40B4-BE49-F238E27FC236}">
                <a16:creationId xmlns:a16="http://schemas.microsoft.com/office/drawing/2014/main" id="{3D8E7E50-E1A2-AD56-8477-66D9D526A7E0}"/>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7BEB6B77-0B4B-4491-166C-4650C6E049D5}"/>
              </a:ext>
            </a:extLst>
          </p:cNvPr>
          <p:cNvSpPr/>
          <p:nvPr/>
        </p:nvSpPr>
        <p:spPr>
          <a:xfrm>
            <a:off x="2233982" y="3657068"/>
            <a:ext cx="9189123"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à votre avis ?</a:t>
            </a:r>
          </a:p>
        </p:txBody>
      </p:sp>
      <p:cxnSp>
        <p:nvCxnSpPr>
          <p:cNvPr id="3" name="Straight Connector 2">
            <a:extLst>
              <a:ext uri="{FF2B5EF4-FFF2-40B4-BE49-F238E27FC236}">
                <a16:creationId xmlns:a16="http://schemas.microsoft.com/office/drawing/2014/main" id="{79C4EA9F-B420-88DE-AF85-EF688405D1D9}"/>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C3F7CA2-90C6-866A-5C6D-E42A84E92897}"/>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EC5F2232-6131-99DA-6B16-710B0825BD27}"/>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B0D40236-DBBD-0810-6031-2278E62926C4}"/>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6703B439-8035-5ABA-7E8C-BE9053F544BA}"/>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91A751B5-622E-733A-C290-AEDFFDF554EA}"/>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26758E2-80A4-7B60-66D9-0CACF7C276A9}"/>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8C7F6068-B0FE-1ED2-37EC-FB746943CE1B}"/>
              </a:ext>
            </a:extLst>
          </p:cNvPr>
          <p:cNvSpPr/>
          <p:nvPr/>
        </p:nvSpPr>
        <p:spPr>
          <a:xfrm>
            <a:off x="2233985"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Les conseils que vous avez reçus conviendraient-ils à tout le monde dans votre classe ? </a:t>
            </a:r>
          </a:p>
        </p:txBody>
      </p:sp>
      <p:sp>
        <p:nvSpPr>
          <p:cNvPr id="16" name="Rectangle: Rounded Corners 15">
            <a:extLst>
              <a:ext uri="{FF2B5EF4-FFF2-40B4-BE49-F238E27FC236}">
                <a16:creationId xmlns:a16="http://schemas.microsoft.com/office/drawing/2014/main" id="{3C140A33-7F84-B5B8-F4E8-22E412E241F5}"/>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qu’il y a des choses, des personnes ou des façons de vivre qui n’apparaissent jamais dans les réponses ? </a:t>
            </a:r>
          </a:p>
        </p:txBody>
      </p:sp>
      <p:sp>
        <p:nvSpPr>
          <p:cNvPr id="17" name="Rectangle: Rounded Corners 16">
            <a:extLst>
              <a:ext uri="{FF2B5EF4-FFF2-40B4-BE49-F238E27FC236}">
                <a16:creationId xmlns:a16="http://schemas.microsoft.com/office/drawing/2014/main" id="{A2BD4DF9-B2DD-9B61-1B09-19399D98E897}"/>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Êtes-vous en mesure d’identifier les valeurs ou les normes véhiculées dans les réponses obtenues ?</a:t>
            </a:r>
          </a:p>
        </p:txBody>
      </p:sp>
      <p:pic>
        <p:nvPicPr>
          <p:cNvPr id="5" name="Graphic 4">
            <a:extLst>
              <a:ext uri="{FF2B5EF4-FFF2-40B4-BE49-F238E27FC236}">
                <a16:creationId xmlns:a16="http://schemas.microsoft.com/office/drawing/2014/main" id="{FD0C53F7-33C4-5FB5-0A49-67B35EFBE51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755303" y="4811343"/>
            <a:ext cx="4775530" cy="4093313"/>
          </a:xfrm>
          <a:prstGeom prst="rect">
            <a:avLst/>
          </a:prstGeom>
        </p:spPr>
      </p:pic>
    </p:spTree>
    <p:extLst>
      <p:ext uri="{BB962C8B-B14F-4D97-AF65-F5344CB8AC3E}">
        <p14:creationId xmlns:p14="http://schemas.microsoft.com/office/powerpoint/2010/main" val="32608684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64" presetClass="path" presetSubtype="0" accel="50000" decel="50000" fill="hold" grpId="1" nodeType="withEffect">
                                  <p:stCondLst>
                                    <p:cond delay="750"/>
                                  </p:stCondLst>
                                  <p:childTnLst>
                                    <p:animMotion origin="layout" path="M 3.95833E-6 -2.59259E-6 L 3.95833E-6 -0.05162 " pathEditMode="relative" rAng="0" ptsTypes="AA">
                                      <p:cBhvr>
                                        <p:cTn id="23" dur="1000" spd="-100000" fill="hold"/>
                                        <p:tgtEl>
                                          <p:spTgt spid="18"/>
                                        </p:tgtEl>
                                        <p:attrNameLst>
                                          <p:attrName>ppt_x</p:attrName>
                                          <p:attrName>ppt_y</p:attrName>
                                        </p:attrNameLst>
                                      </p:cBhvr>
                                      <p:rCtr x="0" y="-2593"/>
                                    </p:animMotion>
                                  </p:childTnLst>
                                </p:cTn>
                              </p:par>
                              <p:par>
                                <p:cTn id="24" presetID="22" presetClass="entr" presetSubtype="1" fill="hold" nodeType="withEffect">
                                  <p:stCondLst>
                                    <p:cond delay="75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75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10" presetClass="entr" presetSubtype="0" fill="hold" grpId="1" nodeType="withEffect">
                                  <p:stCondLst>
                                    <p:cond delay="125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175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par>
                                <p:cTn id="44" presetID="64" presetClass="path" presetSubtype="0" accel="50000" decel="50000" fill="hold" grpId="1" nodeType="withEffect">
                                  <p:stCondLst>
                                    <p:cond delay="1750"/>
                                  </p:stCondLst>
                                  <p:childTnLst>
                                    <p:animMotion origin="layout" path="M 3.95833E-6 2.22222E-6 L 3.95833E-6 -0.05162 " pathEditMode="relative" rAng="0" ptsTypes="AA">
                                      <p:cBhvr>
                                        <p:cTn id="45" dur="1000" spd="-100000" fill="hold"/>
                                        <p:tgtEl>
                                          <p:spTgt spid="2"/>
                                        </p:tgtEl>
                                        <p:attrNameLst>
                                          <p:attrName>ppt_x</p:attrName>
                                          <p:attrName>ppt_y</p:attrName>
                                        </p:attrNameLst>
                                      </p:cBhvr>
                                      <p:rCtr x="0" y="-2593"/>
                                    </p:animMotion>
                                  </p:childTnLst>
                                </p:cTn>
                              </p:par>
                              <p:par>
                                <p:cTn id="46" presetID="22" presetClass="entr" presetSubtype="1" fill="hold" nodeType="withEffect">
                                  <p:stCondLst>
                                    <p:cond delay="175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par>
                                <p:cTn id="49" presetID="22" presetClass="entr" presetSubtype="1" fill="hold" nodeType="withEffect">
                                  <p:stCondLst>
                                    <p:cond delay="175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par>
                                <p:cTn id="52" presetID="53" presetClass="entr" presetSubtype="16" fill="hold" grpId="0" nodeType="withEffect">
                                  <p:stCondLst>
                                    <p:cond delay="225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10" presetClass="entr" presetSubtype="0" fill="hold" grpId="1" nodeType="withEffect">
                                  <p:stCondLst>
                                    <p:cond delay="225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25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75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1000"/>
                                        <p:tgtEl>
                                          <p:spTgt spid="5"/>
                                        </p:tgtEl>
                                      </p:cBhvr>
                                    </p:animEffect>
                                  </p:childTnLst>
                                </p:cTn>
                              </p:par>
                              <p:par>
                                <p:cTn id="66" presetID="42" presetClass="path" presetSubtype="0" accel="50000" decel="50000" fill="hold" nodeType="withEffect">
                                  <p:stCondLst>
                                    <p:cond delay="750"/>
                                  </p:stCondLst>
                                  <p:childTnLst>
                                    <p:animMotion origin="layout" path="M -2.29167E-6 0 L -2.29167E-6 0.10509 " pathEditMode="relative" rAng="0" ptsTypes="AA">
                                      <p:cBhvr>
                                        <p:cTn id="67" dur="1000" spd="-100000" fill="hold"/>
                                        <p:tgtEl>
                                          <p:spTgt spid="5"/>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7" grpId="0"/>
      <p:bldP spid="2" grpId="0" animBg="1"/>
      <p:bldP spid="2"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CB364C-7C1C-48A6-A9A5-C42D11AF4541}"/>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2ADEB2FB-1D66-4AB3-BC6B-517E0B7BDFE1}"/>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A6929D-55BF-A24B-04CA-3ADD415969B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Toujours neutre, le contenu généré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A9D37250-DC84-A2B5-28A4-E53322A62310}"/>
              </a:ext>
            </a:extLst>
          </p:cNvPr>
          <p:cNvSpPr txBox="1"/>
          <p:nvPr/>
        </p:nvSpPr>
        <p:spPr>
          <a:xfrm>
            <a:off x="771193" y="5909310"/>
            <a:ext cx="43188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(Fournier-</a:t>
            </a:r>
            <a:r>
              <a:rPr lang="fr-CA" sz="1000" err="1">
                <a:latin typeface="Arial" panose="020B0604020202020204" pitchFamily="34" charset="0"/>
                <a:cs typeface="Arial" panose="020B0604020202020204" pitchFamily="34" charset="0"/>
              </a:rPr>
              <a:t>Tombs</a:t>
            </a:r>
            <a:r>
              <a:rPr lang="fr-CA" sz="1000">
                <a:latin typeface="Arial" panose="020B0604020202020204" pitchFamily="34" charset="0"/>
                <a:cs typeface="Arial" panose="020B0604020202020204" pitchFamily="34" charset="0"/>
              </a:rPr>
              <a:t> et Castets-Renard,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UQAM, s. d.)</a:t>
            </a:r>
          </a:p>
        </p:txBody>
      </p:sp>
      <p:pic>
        <p:nvPicPr>
          <p:cNvPr id="6" name="Graphic 5">
            <a:extLst>
              <a:ext uri="{FF2B5EF4-FFF2-40B4-BE49-F238E27FC236}">
                <a16:creationId xmlns:a16="http://schemas.microsoft.com/office/drawing/2014/main" id="{73E69D0A-1996-1340-54EF-67159862FC9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101997" y="1566204"/>
            <a:ext cx="5332598" cy="4570799"/>
          </a:xfrm>
          <a:prstGeom prst="rect">
            <a:avLst/>
          </a:prstGeom>
        </p:spPr>
      </p:pic>
      <p:sp>
        <p:nvSpPr>
          <p:cNvPr id="7" name="Rectangle 6">
            <a:extLst>
              <a:ext uri="{FF2B5EF4-FFF2-40B4-BE49-F238E27FC236}">
                <a16:creationId xmlns:a16="http://schemas.microsoft.com/office/drawing/2014/main" id="{59FC604E-79F9-A8E8-4426-E5D943FB5D7E}"/>
              </a:ext>
            </a:extLst>
          </p:cNvPr>
          <p:cNvSpPr/>
          <p:nvPr/>
        </p:nvSpPr>
        <p:spPr>
          <a:xfrm>
            <a:off x="4290175" y="1630950"/>
            <a:ext cx="27440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0C7578B-6442-E97B-DCCF-755812A6C90D}"/>
              </a:ext>
            </a:extLst>
          </p:cNvPr>
          <p:cNvSpPr/>
          <p:nvPr/>
        </p:nvSpPr>
        <p:spPr>
          <a:xfrm>
            <a:off x="3109074" y="1934554"/>
            <a:ext cx="2639263"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D0BE7-7427-D334-AAAB-701764C1F502}"/>
              </a:ext>
            </a:extLst>
          </p:cNvPr>
          <p:cNvSpPr/>
          <p:nvPr/>
        </p:nvSpPr>
        <p:spPr>
          <a:xfrm>
            <a:off x="3419474" y="4974887"/>
            <a:ext cx="343992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5195C6-7100-F222-72FD-97E311F5F646}"/>
              </a:ext>
            </a:extLst>
          </p:cNvPr>
          <p:cNvSpPr/>
          <p:nvPr/>
        </p:nvSpPr>
        <p:spPr>
          <a:xfrm>
            <a:off x="851399" y="5278491"/>
            <a:ext cx="423860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59C3BF-781B-858B-4C2B-187ED1691644}"/>
              </a:ext>
            </a:extLst>
          </p:cNvPr>
          <p:cNvSpPr txBox="1"/>
          <p:nvPr/>
        </p:nvSpPr>
        <p:spPr>
          <a:xfrm>
            <a:off x="0" y="1308050"/>
            <a:ext cx="12192000" cy="4847481"/>
          </a:xfrm>
          <a:prstGeom prst="rect">
            <a:avLst/>
          </a:prstGeom>
          <a:noFill/>
        </p:spPr>
        <p:txBody>
          <a:bodyPr wrap="square" lIns="914400" tIns="0" rIns="4572000" bIns="228600" rtlCol="0">
            <a:spAutoFit/>
          </a:bodyPr>
          <a:lstStyle/>
          <a:p>
            <a:r>
              <a:rPr lang="fr-FR" sz="2000">
                <a:latin typeface="Arial" panose="020B0604020202020204" pitchFamily="34" charset="0"/>
                <a:cs typeface="Arial" panose="020B0604020202020204" pitchFamily="34" charset="0"/>
              </a:rPr>
              <a:t>Les outils d’</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apprennent à partir de données existantes. Ces données contiennent des </a:t>
            </a:r>
            <a:r>
              <a:rPr lang="fr-FR" sz="2000" b="1">
                <a:latin typeface="Arial" panose="020B0604020202020204" pitchFamily="34" charset="0"/>
                <a:cs typeface="Arial" panose="020B0604020202020204" pitchFamily="34" charset="0"/>
              </a:rPr>
              <a:t>valeurs et des normes</a:t>
            </a:r>
            <a:r>
              <a:rPr lang="fr-FR" sz="2000">
                <a:latin typeface="Arial" panose="020B0604020202020204" pitchFamily="34" charset="0"/>
                <a:cs typeface="Arial" panose="020B0604020202020204" pitchFamily="34" charset="0"/>
              </a:rPr>
              <a:t>, souvent issues des </a:t>
            </a:r>
            <a:r>
              <a:rPr lang="fr-FR" sz="2000" b="1">
                <a:latin typeface="Arial" panose="020B0604020202020204" pitchFamily="34" charset="0"/>
                <a:cs typeface="Arial" panose="020B0604020202020204" pitchFamily="34" charset="0"/>
              </a:rPr>
              <a:t>groupes majoritaires</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biais apparaissent lorsque certaines idées ou groupes sont favorisés. Un biais est une déformation ou une erreur qui renforce des stéréotypes.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Ces biais peuvent être amplifiés par l’IA, non seulement à cause des données, mais aussi par les corrections humaines lors de l’entraînement.</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sont ainsi des </a:t>
            </a:r>
            <a:r>
              <a:rPr lang="fr-FR" sz="2000" b="1">
                <a:latin typeface="Arial" panose="020B0604020202020204" pitchFamily="34" charset="0"/>
                <a:cs typeface="Arial" panose="020B0604020202020204" pitchFamily="34" charset="0"/>
              </a:rPr>
              <a:t>technologies culturelles qui amplifient les normes dominantes</a:t>
            </a:r>
            <a:r>
              <a:rPr lang="fr-FR" sz="2000">
                <a:latin typeface="Arial" panose="020B0604020202020204" pitchFamily="34" charset="0"/>
                <a:cs typeface="Arial" panose="020B0604020202020204" pitchFamily="34" charset="0"/>
              </a:rPr>
              <a:t>. Ce sont, des modèles de culture. </a:t>
            </a:r>
          </a:p>
        </p:txBody>
      </p:sp>
    </p:spTree>
    <p:extLst>
      <p:ext uri="{BB962C8B-B14F-4D97-AF65-F5344CB8AC3E}">
        <p14:creationId xmlns:p14="http://schemas.microsoft.com/office/powerpoint/2010/main" val="722847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22" presetClass="entr" presetSubtype="8" fill="hold" grpId="0" nodeType="withEffect">
                                  <p:stCondLst>
                                    <p:cond delay="125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10" presetClass="entr" presetSubtype="0" fill="hold" nodeType="with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64" presetClass="path" presetSubtype="0" accel="50000" decel="50000" fill="hold" nodeType="withEffect">
                                  <p:stCondLst>
                                    <p:cond delay="1500"/>
                                  </p:stCondLst>
                                  <p:childTnLst>
                                    <p:animMotion origin="layout" path="M -1.875E-6 -4.07407E-6 L -1.875E-6 -0.10069 " pathEditMode="relative" rAng="0" ptsTypes="AA">
                                      <p:cBhvr>
                                        <p:cTn id="27" dur="1000" spd="-100000" fill="hold"/>
                                        <p:tgtEl>
                                          <p:spTgt spid="6"/>
                                        </p:tgtEl>
                                        <p:attrNameLst>
                                          <p:attrName>ppt_x</p:attrName>
                                          <p:attrName>ppt_y</p:attrName>
                                        </p:attrNameLst>
                                      </p:cBhvr>
                                      <p:rCtr x="0" y="-5046"/>
                                    </p:animMotion>
                                  </p:childTnLst>
                                </p:cTn>
                              </p:par>
                              <p:par>
                                <p:cTn id="28" presetID="10" presetClass="entr" presetSubtype="0" fill="hold" grpId="0" nodeType="withEffect">
                                  <p:stCondLst>
                                    <p:cond delay="15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8" grpId="0" animBg="1"/>
      <p:bldP spid="9" grpId="0" animBg="1"/>
      <p:bldP spid="10" grpId="0" animBg="1"/>
      <p:bldP spid="4"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1759115-5209-3ACD-3920-A03B0DBACF15}"/>
            </a:ext>
          </a:extLst>
        </p:cNvPr>
        <p:cNvGrpSpPr/>
        <p:nvPr/>
      </p:nvGrpSpPr>
      <p:grpSpPr>
        <a:xfrm>
          <a:off x="0" y="0"/>
          <a:ext cx="0" cy="0"/>
          <a:chOff x="0" y="0"/>
          <a:chExt cx="0" cy="0"/>
        </a:xfrm>
      </p:grpSpPr>
      <p:sp>
        <p:nvSpPr>
          <p:cNvPr id="3" name="Right Triangle 2">
            <a:extLst>
              <a:ext uri="{FF2B5EF4-FFF2-40B4-BE49-F238E27FC236}">
                <a16:creationId xmlns:a16="http://schemas.microsoft.com/office/drawing/2014/main" id="{00891952-27C0-3E09-A7B5-18D1C50FBBDF}"/>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FAF0CDC-47FB-E9CA-4FAA-61E6B51EF62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Toujours neutre, le contenu généré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C753A576-C881-61FD-2FC6-C20678EDAB8E}"/>
              </a:ext>
            </a:extLst>
          </p:cNvPr>
          <p:cNvSpPr txBox="1"/>
          <p:nvPr/>
        </p:nvSpPr>
        <p:spPr>
          <a:xfrm>
            <a:off x="52386" y="6611779"/>
            <a:ext cx="4318811"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(Fournier-</a:t>
            </a:r>
            <a:r>
              <a:rPr lang="fr-CA" sz="1000" err="1">
                <a:latin typeface="Arial" panose="020B0604020202020204" pitchFamily="34" charset="0"/>
                <a:cs typeface="Arial" panose="020B0604020202020204" pitchFamily="34" charset="0"/>
              </a:rPr>
              <a:t>Tombs</a:t>
            </a:r>
            <a:r>
              <a:rPr lang="fr-CA" sz="1000">
                <a:latin typeface="Arial" panose="020B0604020202020204" pitchFamily="34" charset="0"/>
                <a:cs typeface="Arial" panose="020B0604020202020204" pitchFamily="34" charset="0"/>
              </a:rPr>
              <a:t> et Castets-Renard,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UQAM, s. d.)</a:t>
            </a:r>
          </a:p>
        </p:txBody>
      </p:sp>
      <p:pic>
        <p:nvPicPr>
          <p:cNvPr id="6" name="Graphic 5">
            <a:extLst>
              <a:ext uri="{FF2B5EF4-FFF2-40B4-BE49-F238E27FC236}">
                <a16:creationId xmlns:a16="http://schemas.microsoft.com/office/drawing/2014/main" id="{D19D6515-08F2-63B5-D76C-ACE383DDF43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7101997" y="1566204"/>
            <a:ext cx="5332598" cy="4570799"/>
          </a:xfrm>
          <a:prstGeom prst="rect">
            <a:avLst/>
          </a:prstGeom>
        </p:spPr>
      </p:pic>
      <p:sp>
        <p:nvSpPr>
          <p:cNvPr id="7" name="Rectangle 6">
            <a:extLst>
              <a:ext uri="{FF2B5EF4-FFF2-40B4-BE49-F238E27FC236}">
                <a16:creationId xmlns:a16="http://schemas.microsoft.com/office/drawing/2014/main" id="{AF939C74-D907-A8E6-7252-3E65DF02426C}"/>
              </a:ext>
            </a:extLst>
          </p:cNvPr>
          <p:cNvSpPr/>
          <p:nvPr/>
        </p:nvSpPr>
        <p:spPr>
          <a:xfrm>
            <a:off x="4290175" y="1630950"/>
            <a:ext cx="274403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8316184-1AD7-DD43-2471-36341C9CCDDE}"/>
              </a:ext>
            </a:extLst>
          </p:cNvPr>
          <p:cNvSpPr/>
          <p:nvPr/>
        </p:nvSpPr>
        <p:spPr>
          <a:xfrm>
            <a:off x="3109074" y="1934554"/>
            <a:ext cx="2639263"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B293F3-2102-1CEB-B89E-57EC542852AD}"/>
              </a:ext>
            </a:extLst>
          </p:cNvPr>
          <p:cNvSpPr/>
          <p:nvPr/>
        </p:nvSpPr>
        <p:spPr>
          <a:xfrm>
            <a:off x="3419474" y="4974887"/>
            <a:ext cx="3439928"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9F0BA5-ADBA-1735-53F4-CF56E3A84142}"/>
              </a:ext>
            </a:extLst>
          </p:cNvPr>
          <p:cNvSpPr/>
          <p:nvPr/>
        </p:nvSpPr>
        <p:spPr>
          <a:xfrm>
            <a:off x="851399" y="5278491"/>
            <a:ext cx="4238605" cy="304800"/>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B6B925-439F-F13C-980F-AE2001CB2432}"/>
              </a:ext>
            </a:extLst>
          </p:cNvPr>
          <p:cNvSpPr txBox="1"/>
          <p:nvPr/>
        </p:nvSpPr>
        <p:spPr>
          <a:xfrm>
            <a:off x="0" y="1308050"/>
            <a:ext cx="12192000" cy="4847481"/>
          </a:xfrm>
          <a:prstGeom prst="rect">
            <a:avLst/>
          </a:prstGeom>
          <a:noFill/>
        </p:spPr>
        <p:txBody>
          <a:bodyPr wrap="square" lIns="914400" tIns="0" rIns="4572000" bIns="228600" rtlCol="0">
            <a:spAutoFit/>
          </a:bodyPr>
          <a:lstStyle/>
          <a:p>
            <a:r>
              <a:rPr lang="fr-FR" sz="2000">
                <a:latin typeface="Arial" panose="020B0604020202020204" pitchFamily="34" charset="0"/>
                <a:cs typeface="Arial" panose="020B0604020202020204" pitchFamily="34" charset="0"/>
              </a:rPr>
              <a:t>Les outils d’</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apprennent à partir de données existantes. Ces données contiennent des </a:t>
            </a:r>
            <a:r>
              <a:rPr lang="fr-FR" sz="2000" b="1">
                <a:latin typeface="Arial" panose="020B0604020202020204" pitchFamily="34" charset="0"/>
                <a:cs typeface="Arial" panose="020B0604020202020204" pitchFamily="34" charset="0"/>
              </a:rPr>
              <a:t>valeurs et des normes</a:t>
            </a:r>
            <a:r>
              <a:rPr lang="fr-FR" sz="2000">
                <a:latin typeface="Arial" panose="020B0604020202020204" pitchFamily="34" charset="0"/>
                <a:cs typeface="Arial" panose="020B0604020202020204" pitchFamily="34" charset="0"/>
              </a:rPr>
              <a:t>, souvent issues des </a:t>
            </a:r>
            <a:r>
              <a:rPr lang="fr-FR" sz="2000" b="1">
                <a:latin typeface="Arial" panose="020B0604020202020204" pitchFamily="34" charset="0"/>
                <a:cs typeface="Arial" panose="020B0604020202020204" pitchFamily="34" charset="0"/>
              </a:rPr>
              <a:t>groupes majoritaires</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biais apparaissent lorsque certaines idées ou groupes sont favorisés. Un biais est une déformation ou une erreur qui renforce des stéréotypes. </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Ces biais peuvent être amplifiés par l’IA, non seulement à cause des données, mais aussi par les corrections humaines lors de l’entraînement.</a:t>
            </a:r>
          </a:p>
          <a:p>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Les </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 sont ainsi des </a:t>
            </a:r>
            <a:r>
              <a:rPr lang="fr-FR" sz="2000" b="1">
                <a:latin typeface="Arial" panose="020B0604020202020204" pitchFamily="34" charset="0"/>
                <a:cs typeface="Arial" panose="020B0604020202020204" pitchFamily="34" charset="0"/>
              </a:rPr>
              <a:t>technologies culturelles qui amplifient les normes dominantes</a:t>
            </a:r>
            <a:r>
              <a:rPr lang="fr-FR" sz="2000">
                <a:latin typeface="Arial" panose="020B0604020202020204" pitchFamily="34" charset="0"/>
                <a:cs typeface="Arial" panose="020B0604020202020204" pitchFamily="34" charset="0"/>
              </a:rPr>
              <a:t>. Ce sont, des modèles de culture. </a:t>
            </a:r>
          </a:p>
        </p:txBody>
      </p:sp>
      <p:sp>
        <p:nvSpPr>
          <p:cNvPr id="11" name="Rectangle 10">
            <a:extLst>
              <a:ext uri="{FF2B5EF4-FFF2-40B4-BE49-F238E27FC236}">
                <a16:creationId xmlns:a16="http://schemas.microsoft.com/office/drawing/2014/main" id="{F223986E-AB43-F243-7EC7-27E0499BE932}"/>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696D230-6EF7-AE25-C29D-6A80EF55D8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3" name="Rectangle: Rounded Corners 12">
            <a:extLst>
              <a:ext uri="{FF2B5EF4-FFF2-40B4-BE49-F238E27FC236}">
                <a16:creationId xmlns:a16="http://schemas.microsoft.com/office/drawing/2014/main" id="{93728493-4299-7B2B-F886-48F057DA1F28}"/>
              </a:ext>
            </a:extLst>
          </p:cNvPr>
          <p:cNvSpPr/>
          <p:nvPr/>
        </p:nvSpPr>
        <p:spPr>
          <a:xfrm>
            <a:off x="2489404" y="3551671"/>
            <a:ext cx="7213189" cy="1457102"/>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Les données sur lesquelles s’appuient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influencent directement les réponses produites,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en orientant ce qui est considéré comme pertinent, normal ou prioritaire. </a:t>
            </a:r>
          </a:p>
        </p:txBody>
      </p:sp>
    </p:spTree>
    <p:extLst>
      <p:ext uri="{BB962C8B-B14F-4D97-AF65-F5344CB8AC3E}">
        <p14:creationId xmlns:p14="http://schemas.microsoft.com/office/powerpoint/2010/main" val="3801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1.11111E-6 L 0 -0.10671 " pathEditMode="relative" rAng="0" ptsTypes="AA">
                                      <p:cBhvr>
                                        <p:cTn id="14" dur="1000" spd="-100000" fill="hold"/>
                                        <p:tgtEl>
                                          <p:spTgt spid="13"/>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A2F82B-F216-B156-FF3E-BBBE14EE686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biais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4" name="Screen Recording 2025-06-03 173356">
            <a:hlinkClick r:id="" action="ppaction://media"/>
            <a:extLst>
              <a:ext uri="{FF2B5EF4-FFF2-40B4-BE49-F238E27FC236}">
                <a16:creationId xmlns:a16="http://schemas.microsoft.com/office/drawing/2014/main" id="{A574BF5F-E89F-5512-E4A0-51BF2FBCFD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3" name="ZoneTexte 2">
            <a:extLst>
              <a:ext uri="{FF2B5EF4-FFF2-40B4-BE49-F238E27FC236}">
                <a16:creationId xmlns:a16="http://schemas.microsoft.com/office/drawing/2014/main" id="{B8FB6C08-371F-1FE4-E279-04B9F0CB5E5C}"/>
              </a:ext>
            </a:extLst>
          </p:cNvPr>
          <p:cNvSpPr txBox="1"/>
          <p:nvPr/>
        </p:nvSpPr>
        <p:spPr>
          <a:xfrm>
            <a:off x="941932"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Tree>
    <p:extLst>
      <p:ext uri="{BB962C8B-B14F-4D97-AF65-F5344CB8AC3E}">
        <p14:creationId xmlns:p14="http://schemas.microsoft.com/office/powerpoint/2010/main" val="3437098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nodeType="withEffect">
                                  <p:stCondLst>
                                    <p:cond delay="250"/>
                                  </p:stCondLst>
                                  <p:childTnLst>
                                    <p:animMotion origin="layout" path="M -2.5E-6 -2.59259E-6 L -2.5E-6 0.06644 " pathEditMode="relative" rAng="0" ptsTypes="AA">
                                      <p:cBhvr>
                                        <p:cTn id="12" dur="1000" spd="-100000" fill="hold"/>
                                        <p:tgtEl>
                                          <p:spTgt spid="4"/>
                                        </p:tgtEl>
                                        <p:attrNameLst>
                                          <p:attrName>ppt_x</p:attrName>
                                          <p:attrName>ppt_y</p:attrName>
                                        </p:attrNameLst>
                                      </p:cBhvr>
                                      <p:rCtr x="0" y="331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425A0EB-3570-28D8-EA81-4E7E1B0561D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A2F82B-F216-B156-FF3E-BBBE14EE686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outils sont les plus résistants aux biais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4" name="Screen Recording 2025-06-03 173356">
            <a:hlinkClick r:id="" action="ppaction://media"/>
            <a:extLst>
              <a:ext uri="{FF2B5EF4-FFF2-40B4-BE49-F238E27FC236}">
                <a16:creationId xmlns:a16="http://schemas.microsoft.com/office/drawing/2014/main" id="{A574BF5F-E89F-5512-E4A0-51BF2FBCFD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1932" y="1923604"/>
            <a:ext cx="8060803" cy="4453384"/>
          </a:xfrm>
          <a:prstGeom prst="rect">
            <a:avLst/>
          </a:prstGeom>
          <a:ln w="38100">
            <a:solidFill>
              <a:schemeClr val="tx1"/>
            </a:solidFill>
            <a:miter lim="800000"/>
          </a:ln>
          <a:effectLst>
            <a:outerShdw dist="127000" dir="2700000" algn="ctr" rotWithShape="0">
              <a:schemeClr val="tx1"/>
            </a:outerShdw>
          </a:effectLst>
        </p:spPr>
      </p:pic>
      <p:sp>
        <p:nvSpPr>
          <p:cNvPr id="3" name="ZoneTexte 2">
            <a:extLst>
              <a:ext uri="{FF2B5EF4-FFF2-40B4-BE49-F238E27FC236}">
                <a16:creationId xmlns:a16="http://schemas.microsoft.com/office/drawing/2014/main" id="{B8FB6C08-371F-1FE4-E279-04B9F0CB5E5C}"/>
              </a:ext>
            </a:extLst>
          </p:cNvPr>
          <p:cNvSpPr txBox="1"/>
          <p:nvPr/>
        </p:nvSpPr>
        <p:spPr>
          <a:xfrm>
            <a:off x="52386" y="6611779"/>
            <a:ext cx="96372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(Phare, 2025)</a:t>
            </a:r>
          </a:p>
        </p:txBody>
      </p:sp>
      <p:sp>
        <p:nvSpPr>
          <p:cNvPr id="5" name="Rectangle 4">
            <a:extLst>
              <a:ext uri="{FF2B5EF4-FFF2-40B4-BE49-F238E27FC236}">
                <a16:creationId xmlns:a16="http://schemas.microsoft.com/office/drawing/2014/main" id="{937B1634-ABE0-0D20-8B68-D447B7C51EF0}"/>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CFC36DF0-CE9F-7AC2-B8F3-397DBE6CA7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47740" y="1116631"/>
            <a:ext cx="2696520" cy="2311303"/>
          </a:xfrm>
          <a:prstGeom prst="rect">
            <a:avLst/>
          </a:prstGeom>
        </p:spPr>
      </p:pic>
      <p:sp>
        <p:nvSpPr>
          <p:cNvPr id="7" name="Rectangle: Rounded Corners 6">
            <a:extLst>
              <a:ext uri="{FF2B5EF4-FFF2-40B4-BE49-F238E27FC236}">
                <a16:creationId xmlns:a16="http://schemas.microsoft.com/office/drawing/2014/main" id="{1AE4991F-8471-7169-BF2E-99B3A3D65F12}"/>
              </a:ext>
            </a:extLst>
          </p:cNvPr>
          <p:cNvSpPr/>
          <p:nvPr/>
        </p:nvSpPr>
        <p:spPr>
          <a:xfrm>
            <a:off x="2236874" y="3625514"/>
            <a:ext cx="7718252" cy="1838102"/>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Cela signifie que les outils d’</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ne produisent pas seulement des résultats différents…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mais que les biais qu’ils comportent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 tant dans leur nature que dans leur ampleur —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peuvent aussi varier considérablement d’un outil à l’autre ! </a:t>
            </a:r>
          </a:p>
        </p:txBody>
      </p:sp>
    </p:spTree>
    <p:extLst>
      <p:ext uri="{BB962C8B-B14F-4D97-AF65-F5344CB8AC3E}">
        <p14:creationId xmlns:p14="http://schemas.microsoft.com/office/powerpoint/2010/main" val="22906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6"/>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4" presetClass="path" presetSubtype="0" accel="50000" decel="50000" fill="hold" grpId="1" nodeType="withEffect">
                                  <p:stCondLst>
                                    <p:cond delay="0"/>
                                  </p:stCondLst>
                                  <p:childTnLst>
                                    <p:animMotion origin="layout" path="M 0 1.11111E-6 L 0 -0.10671 " pathEditMode="relative" rAng="0" ptsTypes="AA">
                                      <p:cBhvr>
                                        <p:cTn id="14" dur="1000" spd="-100000" fill="hold"/>
                                        <p:tgtEl>
                                          <p:spTgt spid="7"/>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bldLst>
      <p:bldP spid="7" grpId="0" animBg="1"/>
      <p:bldP spid="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2D711F-17C7-01A3-F273-61EED16E62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41F87D-9F10-82D9-9636-76B5A19B68C8}"/>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RESPONSABLE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16ACB2-10D8-1BD1-E937-53D907B31CB3}"/>
              </a:ext>
            </a:extLst>
          </p:cNvPr>
          <p:cNvSpPr/>
          <p:nvPr/>
        </p:nvSpPr>
        <p:spPr>
          <a:xfrm>
            <a:off x="568911" y="3612848"/>
            <a:ext cx="5290757" cy="153719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Reproduction et amplification de biais et de stéréotypes (raciaux, de genre, religieux, ou liés à certaines professions, etc.). </a:t>
            </a:r>
          </a:p>
        </p:txBody>
      </p:sp>
      <p:sp>
        <p:nvSpPr>
          <p:cNvPr id="6" name="Rectangle: Rounded Corners 5">
            <a:extLst>
              <a:ext uri="{FF2B5EF4-FFF2-40B4-BE49-F238E27FC236}">
                <a16:creationId xmlns:a16="http://schemas.microsoft.com/office/drawing/2014/main" id="{59B331F7-7169-94E8-A3B3-924723D1D9D3}"/>
              </a:ext>
            </a:extLst>
          </p:cNvPr>
          <p:cNvSpPr/>
          <p:nvPr/>
        </p:nvSpPr>
        <p:spPr>
          <a:xfrm>
            <a:off x="6259036" y="5278988"/>
            <a:ext cx="5290756" cy="113318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dk1"/>
                </a:solidFill>
                <a:latin typeface="Arial"/>
                <a:ea typeface="Arial"/>
                <a:cs typeface="Arial"/>
                <a:sym typeface="Arial"/>
              </a:rPr>
              <a:t>Si j’utilise le contenu généré, je le juge assez fiable pour en assumer la pleine responsabilité.</a:t>
            </a:r>
          </a:p>
        </p:txBody>
      </p:sp>
      <p:sp>
        <p:nvSpPr>
          <p:cNvPr id="7" name="Rectangle: Rounded Corners 6">
            <a:extLst>
              <a:ext uri="{FF2B5EF4-FFF2-40B4-BE49-F238E27FC236}">
                <a16:creationId xmlns:a16="http://schemas.microsoft.com/office/drawing/2014/main" id="{34493CCD-B612-0371-8515-E42E59696B11}"/>
              </a:ext>
            </a:extLst>
          </p:cNvPr>
          <p:cNvSpPr/>
          <p:nvPr/>
        </p:nvSpPr>
        <p:spPr>
          <a:xfrm>
            <a:off x="6259036" y="4381444"/>
            <a:ext cx="5290757" cy="130868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J’évite de partager des informations intimes, des données personnelles ou confidentielles (les miennes ou celles des autres).</a:t>
            </a:r>
          </a:p>
        </p:txBody>
      </p:sp>
      <p:sp>
        <p:nvSpPr>
          <p:cNvPr id="8" name="Rectangle: Rounded Corners 7">
            <a:extLst>
              <a:ext uri="{FF2B5EF4-FFF2-40B4-BE49-F238E27FC236}">
                <a16:creationId xmlns:a16="http://schemas.microsoft.com/office/drawing/2014/main" id="{12E2A7C1-2F46-3217-BA14-66D4E83BB92B}"/>
              </a:ext>
            </a:extLst>
          </p:cNvPr>
          <p:cNvSpPr/>
          <p:nvPr/>
        </p:nvSpPr>
        <p:spPr>
          <a:xfrm>
            <a:off x="568911" y="2703110"/>
            <a:ext cx="5290758" cy="153719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Mise en avant des cultures et des valeurs propres aux équipes de conception et aux données d'entraînement (ex. : industrie technologique californienne). </a:t>
            </a:r>
          </a:p>
        </p:txBody>
      </p:sp>
      <p:sp>
        <p:nvSpPr>
          <p:cNvPr id="9" name="Rectangle: Rounded Corners 8">
            <a:extLst>
              <a:ext uri="{FF2B5EF4-FFF2-40B4-BE49-F238E27FC236}">
                <a16:creationId xmlns:a16="http://schemas.microsoft.com/office/drawing/2014/main" id="{9750004A-5A92-348B-B389-29F3AD92F401}"/>
              </a:ext>
            </a:extLst>
          </p:cNvPr>
          <p:cNvSpPr/>
          <p:nvPr/>
        </p:nvSpPr>
        <p:spPr>
          <a:xfrm>
            <a:off x="568911" y="2516010"/>
            <a:ext cx="5290757" cy="7883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endParaRPr lang="fr-FR" sz="1500">
              <a:solidFill>
                <a:schemeClr val="tx1">
                  <a:lumMod val="95000"/>
                  <a:lumOff val="5000"/>
                </a:schemeClr>
              </a:solidFill>
              <a:latin typeface="Arial" panose="020B0604020202020204" pitchFamily="34" charset="0"/>
              <a:cs typeface="Arial" panose="020B0604020202020204" pitchFamily="34" charset="0"/>
            </a:endParaRPr>
          </a:p>
          <a:p>
            <a:r>
              <a:rPr lang="fr-FR" sz="1500">
                <a:solidFill>
                  <a:schemeClr val="tx1">
                    <a:lumMod val="95000"/>
                    <a:lumOff val="5000"/>
                  </a:schemeClr>
                </a:solidFill>
                <a:latin typeface="Arial" panose="020B0604020202020204" pitchFamily="34" charset="0"/>
                <a:cs typeface="Arial" panose="020B0604020202020204" pitchFamily="34" charset="0"/>
              </a:rPr>
              <a:t>Tendance au consensus et au conformisme (reproduction d’idées toutes faites). </a:t>
            </a:r>
          </a:p>
        </p:txBody>
      </p:sp>
      <p:sp>
        <p:nvSpPr>
          <p:cNvPr id="10" name="Rectangle: Rounded Corners 9">
            <a:extLst>
              <a:ext uri="{FF2B5EF4-FFF2-40B4-BE49-F238E27FC236}">
                <a16:creationId xmlns:a16="http://schemas.microsoft.com/office/drawing/2014/main" id="{16F8C674-7FE4-474F-832F-11255380B222}"/>
              </a:ext>
            </a:extLst>
          </p:cNvPr>
          <p:cNvSpPr/>
          <p:nvPr/>
        </p:nvSpPr>
        <p:spPr>
          <a:xfrm>
            <a:off x="568912" y="1869092"/>
            <a:ext cx="5290757" cy="7883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Enjeux liés à la vie privée. </a:t>
            </a:r>
          </a:p>
        </p:txBody>
      </p:sp>
      <p:sp>
        <p:nvSpPr>
          <p:cNvPr id="11" name="Rectangle: Rounded Corners 10">
            <a:extLst>
              <a:ext uri="{FF2B5EF4-FFF2-40B4-BE49-F238E27FC236}">
                <a16:creationId xmlns:a16="http://schemas.microsoft.com/office/drawing/2014/main" id="{7AEA9C28-8684-B8FD-9039-0F7B5371B65B}"/>
              </a:ext>
            </a:extLst>
          </p:cNvPr>
          <p:cNvSpPr/>
          <p:nvPr/>
        </p:nvSpPr>
        <p:spPr>
          <a:xfrm>
            <a:off x="568912" y="1579012"/>
            <a:ext cx="5290758" cy="576310"/>
          </a:xfrm>
          <a:prstGeom prst="roundRect">
            <a:avLst>
              <a:gd name="adj" fmla="val 1470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2" name="Rectangle: Rounded Corners 11">
            <a:extLst>
              <a:ext uri="{FF2B5EF4-FFF2-40B4-BE49-F238E27FC236}">
                <a16:creationId xmlns:a16="http://schemas.microsoft.com/office/drawing/2014/main" id="{42024B8E-A26B-F92E-1970-86C2DC0F1C02}"/>
              </a:ext>
            </a:extLst>
          </p:cNvPr>
          <p:cNvSpPr/>
          <p:nvPr/>
        </p:nvSpPr>
        <p:spPr>
          <a:xfrm>
            <a:off x="6259037" y="3582932"/>
            <a:ext cx="5290756" cy="1175046"/>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des biais, des préjugés, des valeurs et des normes véhiculés socialement, et donc reproduits dans les outils.</a:t>
            </a:r>
          </a:p>
        </p:txBody>
      </p:sp>
      <p:sp>
        <p:nvSpPr>
          <p:cNvPr id="13" name="Rectangle: Rounded Corners 12">
            <a:extLst>
              <a:ext uri="{FF2B5EF4-FFF2-40B4-BE49-F238E27FC236}">
                <a16:creationId xmlns:a16="http://schemas.microsoft.com/office/drawing/2014/main" id="{44343C65-ACD1-7C87-D57C-D7D3A43B11B0}"/>
              </a:ext>
            </a:extLst>
          </p:cNvPr>
          <p:cNvSpPr/>
          <p:nvPr/>
        </p:nvSpPr>
        <p:spPr>
          <a:xfrm>
            <a:off x="6259036" y="2632665"/>
            <a:ext cx="5290757" cy="1175046"/>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que des données (idées, perspectives, langues, etc.) peuvent être sous-représentées dans la base de données des outils, ou tout simplement absentes.</a:t>
            </a:r>
          </a:p>
        </p:txBody>
      </p:sp>
      <p:sp>
        <p:nvSpPr>
          <p:cNvPr id="14" name="Rectangle: Rounded Corners 13">
            <a:extLst>
              <a:ext uri="{FF2B5EF4-FFF2-40B4-BE49-F238E27FC236}">
                <a16:creationId xmlns:a16="http://schemas.microsoft.com/office/drawing/2014/main" id="{9080A52D-0AFD-0977-BE0A-8B4B129E7303}"/>
              </a:ext>
            </a:extLst>
          </p:cNvPr>
          <p:cNvSpPr/>
          <p:nvPr/>
        </p:nvSpPr>
        <p:spPr>
          <a:xfrm>
            <a:off x="6259036" y="1869092"/>
            <a:ext cx="5290757" cy="100819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formule des requêtes neutres pour éviter d’orienter la réponse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a:t>
            </a:r>
          </a:p>
        </p:txBody>
      </p:sp>
      <p:sp>
        <p:nvSpPr>
          <p:cNvPr id="15" name="Rectangle: Rounded Corners 14">
            <a:extLst>
              <a:ext uri="{FF2B5EF4-FFF2-40B4-BE49-F238E27FC236}">
                <a16:creationId xmlns:a16="http://schemas.microsoft.com/office/drawing/2014/main" id="{0ECC25E2-9898-EE59-EA82-A404CDBC67C5}"/>
              </a:ext>
            </a:extLst>
          </p:cNvPr>
          <p:cNvSpPr/>
          <p:nvPr/>
        </p:nvSpPr>
        <p:spPr>
          <a:xfrm>
            <a:off x="6259038" y="1579012"/>
            <a:ext cx="5290758" cy="576310"/>
          </a:xfrm>
          <a:prstGeom prst="roundRect">
            <a:avLst>
              <a:gd name="adj" fmla="val 19897"/>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21" name="Group 20">
            <a:extLst>
              <a:ext uri="{FF2B5EF4-FFF2-40B4-BE49-F238E27FC236}">
                <a16:creationId xmlns:a16="http://schemas.microsoft.com/office/drawing/2014/main" id="{3041B663-EB76-AA06-1DD2-F3DAAD9A0FF0}"/>
              </a:ext>
            </a:extLst>
          </p:cNvPr>
          <p:cNvGrpSpPr/>
          <p:nvPr/>
        </p:nvGrpSpPr>
        <p:grpSpPr>
          <a:xfrm>
            <a:off x="969580" y="-33379"/>
            <a:ext cx="1179595" cy="1638283"/>
            <a:chOff x="969580" y="333392"/>
            <a:chExt cx="1179595" cy="1638283"/>
          </a:xfrm>
        </p:grpSpPr>
        <p:sp>
          <p:nvSpPr>
            <p:cNvPr id="22" name="Oval 21">
              <a:extLst>
                <a:ext uri="{FF2B5EF4-FFF2-40B4-BE49-F238E27FC236}">
                  <a16:creationId xmlns:a16="http://schemas.microsoft.com/office/drawing/2014/main" id="{CB8E42E9-6F0B-B1B5-55CF-EA515996610E}"/>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7D36BAD5-9469-58CB-D4D0-98A74786C0B4}"/>
                </a:ext>
              </a:extLst>
            </p:cNvPr>
            <p:cNvPicPr>
              <a:picLocks noChangeAspect="1"/>
            </p:cNvPicPr>
            <p:nvPr/>
          </p:nvPicPr>
          <p:blipFill>
            <a:blip r:embed="rId3">
              <a:extLst>
                <a:ext uri="{96DAC541-7B7A-43D3-8B79-37D633B846F1}">
                  <asvg:svgBlip xmlns:asvg="http://schemas.microsoft.com/office/drawing/2016/SVG/main" r:embed="rId4"/>
                </a:ext>
              </a:extLst>
            </a:blip>
            <a:srcRect l="20950" r="66424"/>
            <a:stretch>
              <a:fillRect/>
            </a:stretch>
          </p:blipFill>
          <p:spPr>
            <a:xfrm>
              <a:off x="1283566" y="333392"/>
              <a:ext cx="551622" cy="1638283"/>
            </a:xfrm>
            <a:prstGeom prst="rect">
              <a:avLst/>
            </a:prstGeom>
          </p:spPr>
        </p:pic>
      </p:grpSp>
      <p:sp>
        <p:nvSpPr>
          <p:cNvPr id="24" name="L-Shape 23">
            <a:extLst>
              <a:ext uri="{FF2B5EF4-FFF2-40B4-BE49-F238E27FC236}">
                <a16:creationId xmlns:a16="http://schemas.microsoft.com/office/drawing/2014/main" id="{6262AC4C-048C-B67F-F9CA-A98A0CF34653}"/>
              </a:ext>
            </a:extLst>
          </p:cNvPr>
          <p:cNvSpPr/>
          <p:nvPr/>
        </p:nvSpPr>
        <p:spPr>
          <a:xfrm rot="18000000">
            <a:off x="6362792" y="1738277"/>
            <a:ext cx="470173" cy="22043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71F75C29-D59C-74DA-75FE-0AA9891D4B32}"/>
              </a:ext>
            </a:extLst>
          </p:cNvPr>
          <p:cNvSpPr/>
          <p:nvPr/>
        </p:nvSpPr>
        <p:spPr>
          <a:xfrm>
            <a:off x="596628" y="1559017"/>
            <a:ext cx="630794" cy="63079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4EF727DA-8689-07DE-36F6-2670986030CF}"/>
              </a:ext>
            </a:extLst>
          </p:cNvPr>
          <p:cNvSpPr txBox="1"/>
          <p:nvPr/>
        </p:nvSpPr>
        <p:spPr>
          <a:xfrm>
            <a:off x="52386" y="6611779"/>
            <a:ext cx="325441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(Audran, 2024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 ; Seeger et coll., 2021)</a:t>
            </a:r>
          </a:p>
        </p:txBody>
      </p:sp>
    </p:spTree>
    <p:extLst>
      <p:ext uri="{BB962C8B-B14F-4D97-AF65-F5344CB8AC3E}">
        <p14:creationId xmlns:p14="http://schemas.microsoft.com/office/powerpoint/2010/main" val="2569392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par>
                                <p:cTn id="20" presetID="64" presetClass="path" presetSubtype="0" accel="50000" decel="50000" fill="hold" grpId="1" nodeType="withEffect">
                                  <p:stCondLst>
                                    <p:cond delay="500"/>
                                  </p:stCondLst>
                                  <p:childTnLst>
                                    <p:animMotion origin="layout" path="M -1.66667E-6 -1.11111E-6 L -1.66667E-6 -0.04537 " pathEditMode="relative" rAng="0" ptsTypes="AA">
                                      <p:cBhvr>
                                        <p:cTn id="21" dur="1000" spd="-100000" fill="hold"/>
                                        <p:tgtEl>
                                          <p:spTgt spid="10"/>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64" presetClass="path" presetSubtype="0" accel="50000" decel="50000" fill="hold" grpId="1" nodeType="withEffect">
                                  <p:stCondLst>
                                    <p:cond delay="1000"/>
                                  </p:stCondLst>
                                  <p:childTnLst>
                                    <p:animMotion origin="layout" path="M -1.66667E-6 4.44444E-6 L -1.66667E-6 -0.05533 " pathEditMode="relative" rAng="0" ptsTypes="AA">
                                      <p:cBhvr>
                                        <p:cTn id="26" dur="1000" spd="-100000" fill="hold"/>
                                        <p:tgtEl>
                                          <p:spTgt spid="9"/>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childTnLst>
                                </p:cTn>
                              </p:par>
                              <p:par>
                                <p:cTn id="30" presetID="64" presetClass="path" presetSubtype="0" accel="50000" decel="50000" fill="hold" grpId="1" nodeType="withEffect">
                                  <p:stCondLst>
                                    <p:cond delay="1500"/>
                                  </p:stCondLst>
                                  <p:childTnLst>
                                    <p:animMotion origin="layout" path="M -1.66667E-6 0 L -1.66667E-6 -0.06898 " pathEditMode="relative" rAng="0" ptsTypes="AA">
                                      <p:cBhvr>
                                        <p:cTn id="31" dur="1000" spd="-100000" fill="hold"/>
                                        <p:tgtEl>
                                          <p:spTgt spid="8"/>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64" presetClass="path" presetSubtype="0" accel="50000" decel="50000" fill="hold" grpId="1" nodeType="withEffect">
                                  <p:stCondLst>
                                    <p:cond delay="2000"/>
                                  </p:stCondLst>
                                  <p:childTnLst>
                                    <p:animMotion origin="layout" path="M -1.66667E-6 1.11111E-6 L -1.66667E-6 -0.06898 " pathEditMode="relative" rAng="0" ptsTypes="AA">
                                      <p:cBhvr>
                                        <p:cTn id="36" dur="1000" spd="-100000" fill="hold"/>
                                        <p:tgtEl>
                                          <p:spTgt spid="5"/>
                                        </p:tgtEl>
                                        <p:attrNameLst>
                                          <p:attrName>ppt_x</p:attrName>
                                          <p:attrName>ppt_y</p:attrName>
                                        </p:attrNameLst>
                                      </p:cBhvr>
                                      <p:rCtr x="0" y="-344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0"/>
                                  </p:stCondLst>
                                  <p:childTnLst>
                                    <p:animMotion origin="layout" path="M 1.45833E-6 -3.33333E-6 L 1.45833E-6 -0.04583 " pathEditMode="relative" rAng="0" ptsTypes="AA">
                                      <p:cBhvr>
                                        <p:cTn id="49" dur="1000" spd="-100000" fill="hold"/>
                                        <p:tgtEl>
                                          <p:spTgt spid="14"/>
                                        </p:tgtEl>
                                        <p:attrNameLst>
                                          <p:attrName>ppt_x</p:attrName>
                                          <p:attrName>ppt_y</p:attrName>
                                        </p:attrNameLst>
                                      </p:cBhvr>
                                      <p:rCtr x="0" y="-2292"/>
                                    </p:animMotion>
                                  </p:childTnLst>
                                </p:cTn>
                              </p:par>
                              <p:par>
                                <p:cTn id="50" presetID="10" presetClass="entr" presetSubtype="0" fill="hold" grpId="0" nodeType="withEffect">
                                  <p:stCondLst>
                                    <p:cond delay="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500"/>
                                  </p:stCondLst>
                                  <p:childTnLst>
                                    <p:animMotion origin="layout" path="M 1.45833E-6 -4.44444E-6 L 1.45833E-6 -0.10138 " pathEditMode="relative" rAng="0" ptsTypes="AA">
                                      <p:cBhvr>
                                        <p:cTn id="54" dur="1000" spd="-100000" fill="hold"/>
                                        <p:tgtEl>
                                          <p:spTgt spid="13"/>
                                        </p:tgtEl>
                                        <p:attrNameLst>
                                          <p:attrName>ppt_x</p:attrName>
                                          <p:attrName>ppt_y</p:attrName>
                                        </p:attrNameLst>
                                      </p:cBhvr>
                                      <p:rCtr x="0" y="-5069"/>
                                    </p:animMotion>
                                  </p:childTnLst>
                                </p:cTn>
                              </p:par>
                              <p:par>
                                <p:cTn id="55" presetID="10" presetClass="entr" presetSubtype="0" fill="hold" grpId="0" nodeType="withEffect">
                                  <p:stCondLst>
                                    <p:cond delay="10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childTnLst>
                                </p:cTn>
                              </p:par>
                              <p:par>
                                <p:cTn id="58" presetID="64" presetClass="path" presetSubtype="0" accel="50000" decel="50000" fill="hold" grpId="1" nodeType="withEffect">
                                  <p:stCondLst>
                                    <p:cond delay="1000"/>
                                  </p:stCondLst>
                                  <p:childTnLst>
                                    <p:animMotion origin="layout" path="M 1.45833E-6 -1.85185E-6 L 1.45833E-6 -0.05532 " pathEditMode="relative" rAng="0" ptsTypes="AA">
                                      <p:cBhvr>
                                        <p:cTn id="59" dur="1000" spd="-100000" fill="hold"/>
                                        <p:tgtEl>
                                          <p:spTgt spid="12"/>
                                        </p:tgtEl>
                                        <p:attrNameLst>
                                          <p:attrName>ppt_x</p:attrName>
                                          <p:attrName>ppt_y</p:attrName>
                                        </p:attrNameLst>
                                      </p:cBhvr>
                                      <p:rCtr x="0" y="-2778"/>
                                    </p:animMotion>
                                  </p:childTnLst>
                                </p:cTn>
                              </p:par>
                              <p:par>
                                <p:cTn id="60" presetID="10" presetClass="entr" presetSubtype="0" fill="hold" grpId="0" nodeType="withEffect">
                                  <p:stCondLst>
                                    <p:cond delay="150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1000"/>
                                        <p:tgtEl>
                                          <p:spTgt spid="7"/>
                                        </p:tgtEl>
                                      </p:cBhvr>
                                    </p:animEffect>
                                  </p:childTnLst>
                                </p:cTn>
                              </p:par>
                              <p:par>
                                <p:cTn id="63" presetID="64" presetClass="path" presetSubtype="0" accel="50000" decel="50000" fill="hold" grpId="1" nodeType="withEffect">
                                  <p:stCondLst>
                                    <p:cond delay="1500"/>
                                  </p:stCondLst>
                                  <p:childTnLst>
                                    <p:animMotion origin="layout" path="M 1.45833E-6 7.40741E-7 L 1.45833E-6 -0.04722 " pathEditMode="relative" rAng="0" ptsTypes="AA">
                                      <p:cBhvr>
                                        <p:cTn id="64" dur="1000" spd="-100000" fill="hold"/>
                                        <p:tgtEl>
                                          <p:spTgt spid="7"/>
                                        </p:tgtEl>
                                        <p:attrNameLst>
                                          <p:attrName>ppt_x</p:attrName>
                                          <p:attrName>ppt_y</p:attrName>
                                        </p:attrNameLst>
                                      </p:cBhvr>
                                      <p:rCtr x="0" y="-2361"/>
                                    </p:animMotion>
                                  </p:childTnLst>
                                </p:cTn>
                              </p:par>
                              <p:par>
                                <p:cTn id="65" presetID="10" presetClass="entr" presetSubtype="0" fill="hold" grpId="0" nodeType="withEffect">
                                  <p:stCondLst>
                                    <p:cond delay="20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childTnLst>
                                </p:cTn>
                              </p:par>
                              <p:par>
                                <p:cTn id="68" presetID="64" presetClass="path" presetSubtype="0" accel="50000" decel="50000" fill="hold" grpId="1" nodeType="withEffect">
                                  <p:stCondLst>
                                    <p:cond delay="2000"/>
                                  </p:stCondLst>
                                  <p:childTnLst>
                                    <p:animMotion origin="layout" path="M 1.45833E-6 -4.81481E-6 L 1.45833E-6 -0.05115 " pathEditMode="relative" rAng="0" ptsTypes="AA">
                                      <p:cBhvr>
                                        <p:cTn id="69" dur="1000" spd="-100000" fill="hold"/>
                                        <p:tgtEl>
                                          <p:spTgt spid="6"/>
                                        </p:tgtEl>
                                        <p:attrNameLst>
                                          <p:attrName>ppt_x</p:attrName>
                                          <p:attrName>ppt_y</p:attrName>
                                        </p:attrNameLst>
                                      </p:cBhvr>
                                      <p:rCtr x="0" y="-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4" grpId="0" animBg="1"/>
      <p:bldP spid="14" grpId="1" animBg="1"/>
      <p:bldP spid="15"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CBDD28A-36A9-CDE1-E27C-ED9A1989ED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A15F4B-762E-B55C-38B8-D6A60835C23B}"/>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Utiliser les agents conversationnels, c’est tricher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FF996C-FBDB-C8DB-85C6-3D26451A888E}"/>
              </a:ext>
            </a:extLst>
          </p:cNvPr>
          <p:cNvSpPr txBox="1"/>
          <p:nvPr/>
        </p:nvSpPr>
        <p:spPr>
          <a:xfrm>
            <a:off x="-2" y="1923604"/>
            <a:ext cx="12192002" cy="1461939"/>
          </a:xfrm>
          <a:prstGeom prst="rect">
            <a:avLst/>
          </a:prstGeom>
          <a:noFill/>
        </p:spPr>
        <p:txBody>
          <a:bodyPr wrap="square" lIns="914400" tIns="0" rIns="914400" bIns="228600" rtlCol="0">
            <a:spAutoFit/>
          </a:bodyPr>
          <a:lstStyle/>
          <a:p>
            <a:r>
              <a:rPr lang="fr-FR" sz="2000" b="1">
                <a:latin typeface="Arial" panose="020B0604020202020204" pitchFamily="34" charset="0"/>
                <a:cs typeface="Arial" panose="020B0604020202020204" pitchFamily="34" charset="0"/>
              </a:rPr>
              <a:t>Rappel : </a:t>
            </a:r>
            <a:r>
              <a:rPr lang="fr-FR" sz="2000">
                <a:latin typeface="Arial" panose="020B0604020202020204" pitchFamily="34" charset="0"/>
                <a:cs typeface="Arial" panose="020B0604020202020204" pitchFamily="34" charset="0"/>
              </a:rPr>
              <a:t>« Le cégep de Saint-Laurent reconnaît l’importance et l’obligation de l’intégrité intellectuelle chez tous les membres de la communauté et en valorise le respect. Cette intégrité témoigne du caractère </a:t>
            </a:r>
            <a:r>
              <a:rPr lang="fr-FR" sz="2000" b="1">
                <a:latin typeface="Arial" panose="020B0604020202020204" pitchFamily="34" charset="0"/>
                <a:cs typeface="Arial" panose="020B0604020202020204" pitchFamily="34" charset="0"/>
              </a:rPr>
              <a:t>personnel</a:t>
            </a:r>
            <a:r>
              <a:rPr lang="fr-FR" sz="2000">
                <a:latin typeface="Arial" panose="020B0604020202020204" pitchFamily="34" charset="0"/>
                <a:cs typeface="Arial" panose="020B0604020202020204" pitchFamily="34" charset="0"/>
              </a:rPr>
              <a:t>, </a:t>
            </a:r>
            <a:r>
              <a:rPr lang="fr-FR" sz="2000" b="1">
                <a:latin typeface="Arial" panose="020B0604020202020204" pitchFamily="34" charset="0"/>
                <a:cs typeface="Arial" panose="020B0604020202020204" pitchFamily="34" charset="0"/>
              </a:rPr>
              <a:t>authentique</a:t>
            </a:r>
            <a:r>
              <a:rPr lang="fr-FR" sz="2000">
                <a:latin typeface="Arial" panose="020B0604020202020204" pitchFamily="34" charset="0"/>
                <a:cs typeface="Arial" panose="020B0604020202020204" pitchFamily="34" charset="0"/>
              </a:rPr>
              <a:t> et </a:t>
            </a:r>
            <a:r>
              <a:rPr lang="fr-FR" sz="2000" b="1">
                <a:latin typeface="Arial" panose="020B0604020202020204" pitchFamily="34" charset="0"/>
                <a:cs typeface="Arial" panose="020B0604020202020204" pitchFamily="34" charset="0"/>
              </a:rPr>
              <a:t>original</a:t>
            </a:r>
            <a:r>
              <a:rPr lang="fr-FR" sz="2000">
                <a:latin typeface="Arial" panose="020B0604020202020204" pitchFamily="34" charset="0"/>
                <a:cs typeface="Arial" panose="020B0604020202020204" pitchFamily="34" charset="0"/>
              </a:rPr>
              <a:t> de chacune des productions des personnes étudiantes. » (p. 8 de la PIEA)</a:t>
            </a:r>
          </a:p>
        </p:txBody>
      </p:sp>
      <p:sp>
        <p:nvSpPr>
          <p:cNvPr id="4" name="ZoneTexte 3">
            <a:extLst>
              <a:ext uri="{FF2B5EF4-FFF2-40B4-BE49-F238E27FC236}">
                <a16:creationId xmlns:a16="http://schemas.microsoft.com/office/drawing/2014/main" id="{6AB1F3D3-B87A-9652-FBC8-53EC5CBB2BD3}"/>
              </a:ext>
            </a:extLst>
          </p:cNvPr>
          <p:cNvSpPr txBox="1"/>
          <p:nvPr/>
        </p:nvSpPr>
        <p:spPr>
          <a:xfrm>
            <a:off x="0" y="6611779"/>
            <a:ext cx="4844596"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(Cégep de Saint-Laurent, 2023 ; </a:t>
            </a:r>
            <a:r>
              <a:rPr lang="fr-CA" sz="1000"/>
              <a:t>International Center for Academic </a:t>
            </a:r>
            <a:r>
              <a:rPr lang="fr-CA" sz="1000" err="1"/>
              <a:t>Integrity</a:t>
            </a:r>
            <a:r>
              <a:rPr lang="fr-CA" sz="1000"/>
              <a:t>, 2021</a:t>
            </a:r>
            <a:r>
              <a:rPr lang="fr-CA" sz="1000">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9BC72926-F9BF-50B9-9265-98DC44C76EA5}"/>
              </a:ext>
            </a:extLst>
          </p:cNvPr>
          <p:cNvSpPr/>
          <p:nvPr/>
        </p:nvSpPr>
        <p:spPr>
          <a:xfrm>
            <a:off x="587629" y="4065324"/>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Honnêteté</a:t>
            </a:r>
          </a:p>
        </p:txBody>
      </p:sp>
      <p:sp>
        <p:nvSpPr>
          <p:cNvPr id="6" name="Rectangle: Rounded Corners 5">
            <a:extLst>
              <a:ext uri="{FF2B5EF4-FFF2-40B4-BE49-F238E27FC236}">
                <a16:creationId xmlns:a16="http://schemas.microsoft.com/office/drawing/2014/main" id="{F37D7071-FB4D-A02E-B923-BEC04C64D421}"/>
              </a:ext>
            </a:extLst>
          </p:cNvPr>
          <p:cNvSpPr/>
          <p:nvPr/>
        </p:nvSpPr>
        <p:spPr>
          <a:xfrm>
            <a:off x="2535491" y="4065324"/>
            <a:ext cx="1680061"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Confiance</a:t>
            </a:r>
          </a:p>
        </p:txBody>
      </p:sp>
      <p:sp>
        <p:nvSpPr>
          <p:cNvPr id="7" name="Rectangle: Rounded Corners 6">
            <a:extLst>
              <a:ext uri="{FF2B5EF4-FFF2-40B4-BE49-F238E27FC236}">
                <a16:creationId xmlns:a16="http://schemas.microsoft.com/office/drawing/2014/main" id="{C6E00F85-70D2-8CE6-021D-CB2A367E7B80}"/>
              </a:ext>
            </a:extLst>
          </p:cNvPr>
          <p:cNvSpPr/>
          <p:nvPr/>
        </p:nvSpPr>
        <p:spPr>
          <a:xfrm>
            <a:off x="4483353" y="4065325"/>
            <a:ext cx="1248514"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Équité</a:t>
            </a:r>
            <a:endParaRPr lang="en-US" sz="2000" b="1">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72E75EF-E0AA-CB09-1B43-97177E669E46}"/>
              </a:ext>
            </a:extLst>
          </p:cNvPr>
          <p:cNvSpPr/>
          <p:nvPr/>
        </p:nvSpPr>
        <p:spPr>
          <a:xfrm>
            <a:off x="5999668" y="4065324"/>
            <a:ext cx="1426909"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Respect</a:t>
            </a:r>
          </a:p>
        </p:txBody>
      </p:sp>
      <p:sp>
        <p:nvSpPr>
          <p:cNvPr id="9" name="Rectangle: Rounded Corners 8">
            <a:extLst>
              <a:ext uri="{FF2B5EF4-FFF2-40B4-BE49-F238E27FC236}">
                <a16:creationId xmlns:a16="http://schemas.microsoft.com/office/drawing/2014/main" id="{3B3A18A2-028D-1301-B766-4FC0DBEC2F12}"/>
              </a:ext>
            </a:extLst>
          </p:cNvPr>
          <p:cNvSpPr/>
          <p:nvPr/>
        </p:nvSpPr>
        <p:spPr>
          <a:xfrm>
            <a:off x="7694378" y="4065325"/>
            <a:ext cx="2155571" cy="555582"/>
          </a:xfrm>
          <a:prstGeom prst="roundRect">
            <a:avLst>
              <a:gd name="adj" fmla="val 7954"/>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Responsabilité</a:t>
            </a:r>
            <a:endParaRPr lang="fr-FR" sz="2000" b="1">
              <a:solidFill>
                <a:srgbClr val="158189"/>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C1CA66F5-8865-EE11-A27F-50B2514A6967}"/>
              </a:ext>
            </a:extLst>
          </p:cNvPr>
          <p:cNvSpPr/>
          <p:nvPr/>
        </p:nvSpPr>
        <p:spPr>
          <a:xfrm>
            <a:off x="10117750" y="4065324"/>
            <a:ext cx="1351457" cy="555582"/>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ea typeface="Times New Roman" panose="02020603050405020304" pitchFamily="18" charset="0"/>
                <a:cs typeface="Arial" panose="020B0604020202020204" pitchFamily="34" charset="0"/>
              </a:rPr>
              <a:t>Courage</a:t>
            </a:r>
            <a:endParaRPr lang="en-US" sz="2000" b="1">
              <a:solidFill>
                <a:srgbClr val="1581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03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42" presetClass="path" presetSubtype="0" accel="50000" decel="50000" fill="hold" grpId="1" nodeType="withEffect">
                                  <p:stCondLst>
                                    <p:cond delay="250"/>
                                  </p:stCondLst>
                                  <p:childTnLst>
                                    <p:animMotion origin="layout" path="M 0 0 L 0 0.25 E" pathEditMode="relative" ptsTypes="">
                                      <p:cBhvr>
                                        <p:cTn id="15" dur="1000" spd="-100000" fill="hold"/>
                                        <p:tgtEl>
                                          <p:spTgt spid="5"/>
                                        </p:tgtEl>
                                        <p:attrNameLst>
                                          <p:attrName>ppt_x</p:attrName>
                                          <p:attrName>ppt_y</p:attrName>
                                        </p:attrNameLst>
                                      </p:cBhvr>
                                    </p:animMotion>
                                  </p:childTnLst>
                                </p:cTn>
                              </p:par>
                              <p:par>
                                <p:cTn id="16" presetID="10" presetClass="entr" presetSubtype="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par>
                                <p:cTn id="19" presetID="42" presetClass="path" presetSubtype="0" accel="50000" decel="50000" fill="hold" grpId="1" nodeType="withEffect">
                                  <p:stCondLst>
                                    <p:cond delay="750"/>
                                  </p:stCondLst>
                                  <p:childTnLst>
                                    <p:animMotion origin="layout" path="M 0 0 L 0 0.25 E" pathEditMode="relative" ptsTypes="">
                                      <p:cBhvr>
                                        <p:cTn id="20" dur="1000" spd="-100000" fill="hold"/>
                                        <p:tgtEl>
                                          <p:spTgt spid="6"/>
                                        </p:tgtEl>
                                        <p:attrNameLst>
                                          <p:attrName>ppt_x</p:attrName>
                                          <p:attrName>ppt_y</p:attrName>
                                        </p:attrNameLst>
                                      </p:cBhvr>
                                    </p:animMotion>
                                  </p:childTnLst>
                                </p:cTn>
                              </p:par>
                              <p:par>
                                <p:cTn id="21" presetID="10" presetClass="entr" presetSubtype="0" fill="hold" grpId="0" nodeType="withEffect">
                                  <p:stCondLst>
                                    <p:cond delay="1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childTnLst>
                                </p:cTn>
                              </p:par>
                              <p:par>
                                <p:cTn id="24" presetID="42" presetClass="path" presetSubtype="0" accel="50000" decel="50000" fill="hold" grpId="1" nodeType="withEffect">
                                  <p:stCondLst>
                                    <p:cond delay="1250"/>
                                  </p:stCondLst>
                                  <p:childTnLst>
                                    <p:animMotion origin="layout" path="M 0 0 L 0 0.25 E" pathEditMode="relative" ptsTypes="">
                                      <p:cBhvr>
                                        <p:cTn id="25" dur="1000" spd="-100000" fill="hold"/>
                                        <p:tgtEl>
                                          <p:spTgt spid="7"/>
                                        </p:tgtEl>
                                        <p:attrNameLst>
                                          <p:attrName>ppt_x</p:attrName>
                                          <p:attrName>ppt_y</p:attrName>
                                        </p:attrNameLst>
                                      </p:cBhvr>
                                    </p:animMotion>
                                  </p:childTnLst>
                                </p:cTn>
                              </p:par>
                              <p:par>
                                <p:cTn id="26" presetID="10" presetClass="entr" presetSubtype="0" fill="hold" grpId="0" nodeType="withEffect">
                                  <p:stCondLst>
                                    <p:cond delay="1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42" presetClass="path" presetSubtype="0" accel="50000" decel="50000" fill="hold" grpId="1" nodeType="withEffect">
                                  <p:stCondLst>
                                    <p:cond delay="1750"/>
                                  </p:stCondLst>
                                  <p:childTnLst>
                                    <p:animMotion origin="layout" path="M 0 0 L 0 0.25 E" pathEditMode="relative" ptsTypes="">
                                      <p:cBhvr>
                                        <p:cTn id="30" dur="1000" spd="-100000" fill="hold"/>
                                        <p:tgtEl>
                                          <p:spTgt spid="8"/>
                                        </p:tgtEl>
                                        <p:attrNameLst>
                                          <p:attrName>ppt_x</p:attrName>
                                          <p:attrName>ppt_y</p:attrName>
                                        </p:attrNameLst>
                                      </p:cBhvr>
                                    </p:animMotion>
                                  </p:childTnLst>
                                </p:cTn>
                              </p:par>
                              <p:par>
                                <p:cTn id="31" presetID="10" presetClass="entr" presetSubtype="0" fill="hold" grpId="0" nodeType="withEffect">
                                  <p:stCondLst>
                                    <p:cond delay="225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childTnLst>
                                </p:cTn>
                              </p:par>
                              <p:par>
                                <p:cTn id="34" presetID="42" presetClass="path" presetSubtype="0" accel="50000" decel="50000" fill="hold" grpId="1" nodeType="withEffect">
                                  <p:stCondLst>
                                    <p:cond delay="2250"/>
                                  </p:stCondLst>
                                  <p:childTnLst>
                                    <p:animMotion origin="layout" path="M 0 0 L 0 0.25 E" pathEditMode="relative" ptsTypes="">
                                      <p:cBhvr>
                                        <p:cTn id="35" dur="1000" spd="-100000" fill="hold"/>
                                        <p:tgtEl>
                                          <p:spTgt spid="9"/>
                                        </p:tgtEl>
                                        <p:attrNameLst>
                                          <p:attrName>ppt_x</p:attrName>
                                          <p:attrName>ppt_y</p:attrName>
                                        </p:attrNameLst>
                                      </p:cBhvr>
                                    </p:animMotion>
                                  </p:childTnLst>
                                </p:cTn>
                              </p:par>
                              <p:par>
                                <p:cTn id="36" presetID="10" presetClass="entr" presetSubtype="0" fill="hold" grpId="0" nodeType="withEffect">
                                  <p:stCondLst>
                                    <p:cond delay="27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42" presetClass="path" presetSubtype="0" accel="50000" decel="50000" fill="hold" grpId="1" nodeType="withEffect">
                                  <p:stCondLst>
                                    <p:cond delay="2750"/>
                                  </p:stCondLst>
                                  <p:childTnLst>
                                    <p:animMotion origin="layout" path="M 0 0 L 0 0.25 E" pathEditMode="relative" ptsTypes="">
                                      <p:cBhvr>
                                        <p:cTn id="40" dur="1000" spd="-100000" fill="hold"/>
                                        <p:tgtEl>
                                          <p:spTgt spid="10"/>
                                        </p:tgtEl>
                                        <p:attrNameLst>
                                          <p:attrName>ppt_x</p:attrName>
                                          <p:attrName>ppt_y</p:attrName>
                                        </p:attrNameLst>
                                      </p:cBhvr>
                                    </p:animMotion>
                                  </p:childTnLst>
                                </p:cTn>
                              </p:par>
                              <p:par>
                                <p:cTn id="41" presetID="10" presetClass="entr" presetSubtype="0" fill="hold" grpId="0" nodeType="withEffect">
                                  <p:stCondLst>
                                    <p:cond delay="275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E9465D7C-CB1F-2F89-5B17-B86698006A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F688F71-CA7A-4C2A-2E98-BDA74C3C9CB1}"/>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INTÈGRE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E1D3ADED-E818-E2D0-98A2-89B3EE190E70}"/>
              </a:ext>
            </a:extLst>
          </p:cNvPr>
          <p:cNvSpPr/>
          <p:nvPr/>
        </p:nvSpPr>
        <p:spPr>
          <a:xfrm>
            <a:off x="568910" y="3676394"/>
            <a:ext cx="5290757" cy="1124083"/>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Menace à la valeur de l’apprentissage, à la certification et aux qualifications. </a:t>
            </a:r>
          </a:p>
        </p:txBody>
      </p:sp>
      <p:sp>
        <p:nvSpPr>
          <p:cNvPr id="5" name="Rectangle: Rounded Corners 4">
            <a:extLst>
              <a:ext uri="{FF2B5EF4-FFF2-40B4-BE49-F238E27FC236}">
                <a16:creationId xmlns:a16="http://schemas.microsoft.com/office/drawing/2014/main" id="{8AFA0861-A89B-A880-AFD1-EEE5F8EC4212}"/>
              </a:ext>
            </a:extLst>
          </p:cNvPr>
          <p:cNvSpPr/>
          <p:nvPr/>
        </p:nvSpPr>
        <p:spPr>
          <a:xfrm>
            <a:off x="6259029" y="5131850"/>
            <a:ext cx="5290764" cy="117473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m’engage activement dans mes apprentissages et je m’assure que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ne remplace pas ma participation réelle à la réalisation d’une tâche.</a:t>
            </a:r>
          </a:p>
        </p:txBody>
      </p:sp>
      <p:sp>
        <p:nvSpPr>
          <p:cNvPr id="6" name="Rectangle: Rounded Corners 5">
            <a:extLst>
              <a:ext uri="{FF2B5EF4-FFF2-40B4-BE49-F238E27FC236}">
                <a16:creationId xmlns:a16="http://schemas.microsoft.com/office/drawing/2014/main" id="{08AF355C-BB4C-EBD1-F1C7-8F467545B359}"/>
              </a:ext>
            </a:extLst>
          </p:cNvPr>
          <p:cNvSpPr/>
          <p:nvPr/>
        </p:nvSpPr>
        <p:spPr>
          <a:xfrm>
            <a:off x="6259030" y="4176951"/>
            <a:ext cx="5290763" cy="118665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m’approprie pas le contenu généré par une </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7" name="Rectangle: Rounded Corners 6">
            <a:extLst>
              <a:ext uri="{FF2B5EF4-FFF2-40B4-BE49-F238E27FC236}">
                <a16:creationId xmlns:a16="http://schemas.microsoft.com/office/drawing/2014/main" id="{2F386201-6617-011E-59E1-A6312C76B8EB}"/>
              </a:ext>
            </a:extLst>
          </p:cNvPr>
          <p:cNvSpPr/>
          <p:nvPr/>
        </p:nvSpPr>
        <p:spPr>
          <a:xfrm>
            <a:off x="568910" y="3245045"/>
            <a:ext cx="5290758" cy="8274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Impression trompeuse de compétence. </a:t>
            </a:r>
          </a:p>
        </p:txBody>
      </p:sp>
      <p:sp>
        <p:nvSpPr>
          <p:cNvPr id="8" name="Rectangle: Rounded Corners 7">
            <a:extLst>
              <a:ext uri="{FF2B5EF4-FFF2-40B4-BE49-F238E27FC236}">
                <a16:creationId xmlns:a16="http://schemas.microsoft.com/office/drawing/2014/main" id="{F8652F9C-B469-92C9-AB8B-433A353936F8}"/>
              </a:ext>
            </a:extLst>
          </p:cNvPr>
          <p:cNvSpPr/>
          <p:nvPr/>
        </p:nvSpPr>
        <p:spPr>
          <a:xfrm>
            <a:off x="568911" y="2809884"/>
            <a:ext cx="5290758" cy="827470"/>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Diminution de l’apprentissage, atrophie des compétences, baisse de l’effort cognitif. </a:t>
            </a:r>
          </a:p>
        </p:txBody>
      </p:sp>
      <p:sp>
        <p:nvSpPr>
          <p:cNvPr id="9" name="Rectangle: Rounded Corners 8">
            <a:extLst>
              <a:ext uri="{FF2B5EF4-FFF2-40B4-BE49-F238E27FC236}">
                <a16:creationId xmlns:a16="http://schemas.microsoft.com/office/drawing/2014/main" id="{35C9D3E9-02D1-184B-1BFB-9A239B6E7D90}"/>
              </a:ext>
            </a:extLst>
          </p:cNvPr>
          <p:cNvSpPr/>
          <p:nvPr/>
        </p:nvSpPr>
        <p:spPr>
          <a:xfrm>
            <a:off x="568912" y="1925048"/>
            <a:ext cx="5290758" cy="1008195"/>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Sanctions disciplinaires pouvant aller jusqu'à l'exclusion de l'établissement. </a:t>
            </a:r>
          </a:p>
        </p:txBody>
      </p:sp>
      <p:sp>
        <p:nvSpPr>
          <p:cNvPr id="10" name="Rectangle: Rounded Corners 9">
            <a:extLst>
              <a:ext uri="{FF2B5EF4-FFF2-40B4-BE49-F238E27FC236}">
                <a16:creationId xmlns:a16="http://schemas.microsoft.com/office/drawing/2014/main" id="{39BA93E1-FB93-723E-0F26-639B0B403978}"/>
              </a:ext>
            </a:extLst>
          </p:cNvPr>
          <p:cNvSpPr/>
          <p:nvPr/>
        </p:nvSpPr>
        <p:spPr>
          <a:xfrm>
            <a:off x="568912" y="1613246"/>
            <a:ext cx="5290758" cy="598032"/>
          </a:xfrm>
          <a:prstGeom prst="roundRect">
            <a:avLst>
              <a:gd name="adj" fmla="val 253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1" name="Rectangle: Rounded Corners 10">
            <a:extLst>
              <a:ext uri="{FF2B5EF4-FFF2-40B4-BE49-F238E27FC236}">
                <a16:creationId xmlns:a16="http://schemas.microsoft.com/office/drawing/2014/main" id="{B3915B69-C9AF-939C-74E4-1E1DA41A756B}"/>
              </a:ext>
            </a:extLst>
          </p:cNvPr>
          <p:cNvSpPr/>
          <p:nvPr/>
        </p:nvSpPr>
        <p:spPr>
          <a:xfrm>
            <a:off x="6259031" y="3839411"/>
            <a:ext cx="5290763" cy="10512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m’assure de développer au préalable les compétences nécessaires pour pouvoir juger de la qualité de ce qui est produit par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12" name="Rectangle: Rounded Corners 11">
            <a:extLst>
              <a:ext uri="{FF2B5EF4-FFF2-40B4-BE49-F238E27FC236}">
                <a16:creationId xmlns:a16="http://schemas.microsoft.com/office/drawing/2014/main" id="{C933923F-9BCE-FA11-14B1-F13AEC13449B}"/>
              </a:ext>
            </a:extLst>
          </p:cNvPr>
          <p:cNvSpPr/>
          <p:nvPr/>
        </p:nvSpPr>
        <p:spPr>
          <a:xfrm>
            <a:off x="6259034" y="2688621"/>
            <a:ext cx="5290761" cy="124711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J’utilise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comme outil pour obtenir une rétroaction, non pas comme outil de production.</a:t>
            </a:r>
            <a:endParaRPr lang="fr-FR" sz="1500"/>
          </a:p>
        </p:txBody>
      </p:sp>
      <p:sp>
        <p:nvSpPr>
          <p:cNvPr id="13" name="Rectangle: Rounded Corners 12">
            <a:extLst>
              <a:ext uri="{FF2B5EF4-FFF2-40B4-BE49-F238E27FC236}">
                <a16:creationId xmlns:a16="http://schemas.microsoft.com/office/drawing/2014/main" id="{E053773A-8AEB-D5C7-D992-E009E3EDC462}"/>
              </a:ext>
            </a:extLst>
          </p:cNvPr>
          <p:cNvSpPr/>
          <p:nvPr/>
        </p:nvSpPr>
        <p:spPr>
          <a:xfrm>
            <a:off x="6259037" y="1925048"/>
            <a:ext cx="5290759" cy="1247112"/>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valide avec </a:t>
            </a:r>
            <a:r>
              <a:rPr lang="fr-FR" sz="1500" err="1">
                <a:solidFill>
                  <a:schemeClr val="dk1"/>
                </a:solidFill>
                <a:latin typeface="Arial"/>
                <a:ea typeface="Arial"/>
                <a:cs typeface="Arial"/>
                <a:sym typeface="Arial"/>
              </a:rPr>
              <a:t>chacun.e.s</a:t>
            </a:r>
            <a:r>
              <a:rPr lang="fr-FR" sz="1500">
                <a:solidFill>
                  <a:schemeClr val="dk1"/>
                </a:solidFill>
                <a:latin typeface="Arial"/>
                <a:ea typeface="Arial"/>
                <a:cs typeface="Arial"/>
                <a:sym typeface="Arial"/>
              </a:rPr>
              <a:t> de mes </a:t>
            </a:r>
            <a:r>
              <a:rPr lang="fr-FR" sz="1500" err="1">
                <a:solidFill>
                  <a:schemeClr val="dk1"/>
                </a:solidFill>
                <a:latin typeface="Arial"/>
                <a:ea typeface="Arial"/>
                <a:cs typeface="Arial"/>
                <a:sym typeface="Arial"/>
              </a:rPr>
              <a:t>enseignant.e.s</a:t>
            </a:r>
            <a:r>
              <a:rPr lang="fr-FR" sz="1500">
                <a:solidFill>
                  <a:schemeClr val="dk1"/>
                </a:solidFill>
                <a:latin typeface="Arial"/>
                <a:ea typeface="Arial"/>
                <a:cs typeface="Arial"/>
                <a:sym typeface="Arial"/>
              </a:rPr>
              <a:t> les règles d’usage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dans le cadre de leur cours et de leur évaluation. </a:t>
            </a:r>
          </a:p>
        </p:txBody>
      </p:sp>
      <p:sp>
        <p:nvSpPr>
          <p:cNvPr id="14" name="Rectangle: Rounded Corners 13">
            <a:extLst>
              <a:ext uri="{FF2B5EF4-FFF2-40B4-BE49-F238E27FC236}">
                <a16:creationId xmlns:a16="http://schemas.microsoft.com/office/drawing/2014/main" id="{808B8716-2CF7-A3F5-69A8-2195DBF4D970}"/>
              </a:ext>
            </a:extLst>
          </p:cNvPr>
          <p:cNvSpPr/>
          <p:nvPr/>
        </p:nvSpPr>
        <p:spPr>
          <a:xfrm>
            <a:off x="6259038" y="1613246"/>
            <a:ext cx="5290758" cy="598032"/>
          </a:xfrm>
          <a:prstGeom prst="roundRect">
            <a:avLst>
              <a:gd name="adj" fmla="val 2531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5" name="ZoneTexte 14">
            <a:extLst>
              <a:ext uri="{FF2B5EF4-FFF2-40B4-BE49-F238E27FC236}">
                <a16:creationId xmlns:a16="http://schemas.microsoft.com/office/drawing/2014/main" id="{2595A2A9-E781-44BF-790A-FD85ACF84139}"/>
              </a:ext>
            </a:extLst>
          </p:cNvPr>
          <p:cNvSpPr txBox="1"/>
          <p:nvPr/>
        </p:nvSpPr>
        <p:spPr>
          <a:xfrm>
            <a:off x="52386" y="6611779"/>
            <a:ext cx="980268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(Abdelghani et coll., 2023 ; Cégep de Saint-Laurent, 2023 ; Deng et coll., 2025 ; Fan et coll., 2024 ;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 ; </a:t>
            </a:r>
            <a:r>
              <a:rPr lang="fr-CA" sz="1000" err="1">
                <a:latin typeface="Arial" panose="020B0604020202020204" pitchFamily="34" charset="0"/>
                <a:cs typeface="Arial" panose="020B0604020202020204" pitchFamily="34" charset="0"/>
              </a:rPr>
              <a:t>Jabagi</a:t>
            </a:r>
            <a:r>
              <a:rPr lang="fr-CA" sz="1000">
                <a:latin typeface="Arial" panose="020B0604020202020204" pitchFamily="34" charset="0"/>
                <a:cs typeface="Arial" panose="020B0604020202020204" pitchFamily="34" charset="0"/>
              </a:rPr>
              <a:t> et Croteau,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a:t>
            </a:r>
          </a:p>
        </p:txBody>
      </p:sp>
      <p:grpSp>
        <p:nvGrpSpPr>
          <p:cNvPr id="19" name="Group 18">
            <a:extLst>
              <a:ext uri="{FF2B5EF4-FFF2-40B4-BE49-F238E27FC236}">
                <a16:creationId xmlns:a16="http://schemas.microsoft.com/office/drawing/2014/main" id="{F2000E18-D7A8-9BD7-BA87-9CD290078E7E}"/>
              </a:ext>
            </a:extLst>
          </p:cNvPr>
          <p:cNvGrpSpPr/>
          <p:nvPr/>
        </p:nvGrpSpPr>
        <p:grpSpPr>
          <a:xfrm>
            <a:off x="969579" y="184847"/>
            <a:ext cx="1179595" cy="1201829"/>
            <a:chOff x="2011938" y="531742"/>
            <a:chExt cx="1179595" cy="1201829"/>
          </a:xfrm>
        </p:grpSpPr>
        <p:sp>
          <p:nvSpPr>
            <p:cNvPr id="20" name="Oval 19">
              <a:extLst>
                <a:ext uri="{FF2B5EF4-FFF2-40B4-BE49-F238E27FC236}">
                  <a16:creationId xmlns:a16="http://schemas.microsoft.com/office/drawing/2014/main" id="{6D936C41-F3D3-D5F8-C07B-C058FE8F500C}"/>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CEF00816-84A6-5F41-0A97-A1081BD98FD1}"/>
                </a:ext>
              </a:extLst>
            </p:cNvPr>
            <p:cNvPicPr>
              <a:picLocks noChangeAspect="1"/>
            </p:cNvPicPr>
            <p:nvPr/>
          </p:nvPicPr>
          <p:blipFill>
            <a:blip r:embed="rId3">
              <a:extLst>
                <a:ext uri="{96DAC541-7B7A-43D3-8B79-37D633B846F1}">
                  <asvg:svgBlip xmlns:asvg="http://schemas.microsoft.com/office/drawing/2016/SVG/main" r:embed="rId4"/>
                </a:ext>
              </a:extLst>
            </a:blip>
            <a:srcRect l="32773" r="52439"/>
            <a:stretch>
              <a:fillRect/>
            </a:stretch>
          </p:blipFill>
          <p:spPr>
            <a:xfrm>
              <a:off x="2380956" y="613839"/>
              <a:ext cx="441557" cy="1119732"/>
            </a:xfrm>
            <a:prstGeom prst="rect">
              <a:avLst/>
            </a:prstGeom>
          </p:spPr>
        </p:pic>
      </p:grpSp>
      <p:sp>
        <p:nvSpPr>
          <p:cNvPr id="22" name="L-Shape 21">
            <a:extLst>
              <a:ext uri="{FF2B5EF4-FFF2-40B4-BE49-F238E27FC236}">
                <a16:creationId xmlns:a16="http://schemas.microsoft.com/office/drawing/2014/main" id="{98626756-4222-B8F2-E7ED-226A085BC67C}"/>
              </a:ext>
            </a:extLst>
          </p:cNvPr>
          <p:cNvSpPr/>
          <p:nvPr/>
        </p:nvSpPr>
        <p:spPr>
          <a:xfrm rot="18000000">
            <a:off x="6390618" y="1748700"/>
            <a:ext cx="491636" cy="230493"/>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427265C0-722C-29F3-5152-247631FB1840}"/>
              </a:ext>
            </a:extLst>
          </p:cNvPr>
          <p:cNvSpPr/>
          <p:nvPr/>
        </p:nvSpPr>
        <p:spPr>
          <a:xfrm>
            <a:off x="568910" y="1568575"/>
            <a:ext cx="676162" cy="676162"/>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4876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64" presetClass="path" presetSubtype="0" accel="50000" decel="50000" fill="hold" grpId="1" nodeType="withEffect">
                                  <p:stCondLst>
                                    <p:cond delay="500"/>
                                  </p:stCondLst>
                                  <p:childTnLst>
                                    <p:animMotion origin="layout" path="M -1.66667E-6 3.33333E-6 L -1.66667E-6 -0.04537 " pathEditMode="relative" rAng="0" ptsTypes="AA">
                                      <p:cBhvr>
                                        <p:cTn id="21" dur="1000" spd="-100000" fill="hold"/>
                                        <p:tgtEl>
                                          <p:spTgt spid="9"/>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64" presetClass="path" presetSubtype="0" accel="50000" decel="50000" fill="hold" grpId="1" nodeType="withEffect">
                                  <p:stCondLst>
                                    <p:cond delay="1000"/>
                                  </p:stCondLst>
                                  <p:childTnLst>
                                    <p:animMotion origin="layout" path="M -1.66667E-6 2.59259E-6 L -1.66667E-6 -0.05533 " pathEditMode="relative" rAng="0" ptsTypes="AA">
                                      <p:cBhvr>
                                        <p:cTn id="26" dur="1000" spd="-100000" fill="hold"/>
                                        <p:tgtEl>
                                          <p:spTgt spid="8"/>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par>
                                <p:cTn id="30" presetID="64" presetClass="path" presetSubtype="0" accel="50000" decel="50000" fill="hold" grpId="1" nodeType="withEffect">
                                  <p:stCondLst>
                                    <p:cond delay="1500"/>
                                  </p:stCondLst>
                                  <p:childTnLst>
                                    <p:animMotion origin="layout" path="M -1.66667E-6 -3.33333E-6 L -1.66667E-6 -0.06898 " pathEditMode="relative" rAng="0" ptsTypes="AA">
                                      <p:cBhvr>
                                        <p:cTn id="31" dur="1000" spd="-100000" fill="hold"/>
                                        <p:tgtEl>
                                          <p:spTgt spid="7"/>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childTnLst>
                                </p:cTn>
                              </p:par>
                              <p:par>
                                <p:cTn id="35" presetID="64" presetClass="path" presetSubtype="0" accel="50000" decel="50000" fill="hold" grpId="1" nodeType="withEffect">
                                  <p:stCondLst>
                                    <p:cond delay="2000"/>
                                  </p:stCondLst>
                                  <p:childTnLst>
                                    <p:animMotion origin="layout" path="M -1.66667E-6 4.44444E-6 L -1.66667E-6 -0.06899 " pathEditMode="relative" rAng="0" ptsTypes="AA">
                                      <p:cBhvr>
                                        <p:cTn id="36" dur="1000" spd="-100000" fill="hold"/>
                                        <p:tgtEl>
                                          <p:spTgt spid="4"/>
                                        </p:tgtEl>
                                        <p:attrNameLst>
                                          <p:attrName>ppt_x</p:attrName>
                                          <p:attrName>ppt_y</p:attrName>
                                        </p:attrNameLst>
                                      </p:cBhvr>
                                      <p:rCtr x="0" y="-344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par>
                                <p:cTn id="48" presetID="64" presetClass="path" presetSubtype="0" accel="50000" decel="50000" fill="hold" grpId="1" nodeType="withEffect">
                                  <p:stCondLst>
                                    <p:cond delay="0"/>
                                  </p:stCondLst>
                                  <p:childTnLst>
                                    <p:animMotion origin="layout" path="M 1.45833E-6 2.22222E-6 L 1.45833E-6 -0.04584 " pathEditMode="relative" rAng="0" ptsTypes="AA">
                                      <p:cBhvr>
                                        <p:cTn id="49" dur="1000" spd="-100000" fill="hold"/>
                                        <p:tgtEl>
                                          <p:spTgt spid="13"/>
                                        </p:tgtEl>
                                        <p:attrNameLst>
                                          <p:attrName>ppt_x</p:attrName>
                                          <p:attrName>ppt_y</p:attrName>
                                        </p:attrNameLst>
                                      </p:cBhvr>
                                      <p:rCtr x="0" y="-2292"/>
                                    </p:animMotion>
                                  </p:childTnLst>
                                </p:cTn>
                              </p:par>
                              <p:par>
                                <p:cTn id="50" presetID="10" presetClass="entr" presetSubtype="0" fill="hold" grpId="0"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par>
                                <p:cTn id="53" presetID="64" presetClass="path" presetSubtype="0" accel="50000" decel="50000" fill="hold" grpId="1" nodeType="withEffect">
                                  <p:stCondLst>
                                    <p:cond delay="500"/>
                                  </p:stCondLst>
                                  <p:childTnLst>
                                    <p:animMotion origin="layout" path="M 1.45833E-6 -3.7037E-7 L 1.45833E-6 -0.10139 " pathEditMode="relative" rAng="0" ptsTypes="AA">
                                      <p:cBhvr>
                                        <p:cTn id="54" dur="1000" spd="-100000" fill="hold"/>
                                        <p:tgtEl>
                                          <p:spTgt spid="12"/>
                                        </p:tgtEl>
                                        <p:attrNameLst>
                                          <p:attrName>ppt_x</p:attrName>
                                          <p:attrName>ppt_y</p:attrName>
                                        </p:attrNameLst>
                                      </p:cBhvr>
                                      <p:rCtr x="0" y="-5069"/>
                                    </p:animMotion>
                                  </p:childTnLst>
                                </p:cTn>
                              </p:par>
                              <p:par>
                                <p:cTn id="55" presetID="10" presetClass="entr" presetSubtype="0" fill="hold" grpId="0" nodeType="withEffect">
                                  <p:stCondLst>
                                    <p:cond delay="10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64" presetClass="path" presetSubtype="0" accel="50000" decel="50000" fill="hold" grpId="1" nodeType="withEffect">
                                  <p:stCondLst>
                                    <p:cond delay="1000"/>
                                  </p:stCondLst>
                                  <p:childTnLst>
                                    <p:animMotion origin="layout" path="M 1.45833E-6 -4.07407E-6 L 1.45833E-6 -0.05532 " pathEditMode="relative" rAng="0" ptsTypes="AA">
                                      <p:cBhvr>
                                        <p:cTn id="59" dur="1000" spd="-100000" fill="hold"/>
                                        <p:tgtEl>
                                          <p:spTgt spid="11"/>
                                        </p:tgtEl>
                                        <p:attrNameLst>
                                          <p:attrName>ppt_x</p:attrName>
                                          <p:attrName>ppt_y</p:attrName>
                                        </p:attrNameLst>
                                      </p:cBhvr>
                                      <p:rCtr x="0" y="-2778"/>
                                    </p:animMotion>
                                  </p:childTnLst>
                                </p:cTn>
                              </p:par>
                              <p:par>
                                <p:cTn id="60" presetID="10" presetClass="entr" presetSubtype="0" fill="hold" grpId="0" nodeType="withEffect">
                                  <p:stCondLst>
                                    <p:cond delay="150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childTnLst>
                                </p:cTn>
                              </p:par>
                              <p:par>
                                <p:cTn id="63" presetID="64" presetClass="path" presetSubtype="0" accel="50000" decel="50000" fill="hold" grpId="1" nodeType="withEffect">
                                  <p:stCondLst>
                                    <p:cond delay="1500"/>
                                  </p:stCondLst>
                                  <p:childTnLst>
                                    <p:animMotion origin="layout" path="M 1.45833E-6 -1.85185E-6 L 1.45833E-6 -0.04722 " pathEditMode="relative" rAng="0" ptsTypes="AA">
                                      <p:cBhvr>
                                        <p:cTn id="64" dur="1000" spd="-100000" fill="hold"/>
                                        <p:tgtEl>
                                          <p:spTgt spid="6"/>
                                        </p:tgtEl>
                                        <p:attrNameLst>
                                          <p:attrName>ppt_x</p:attrName>
                                          <p:attrName>ppt_y</p:attrName>
                                        </p:attrNameLst>
                                      </p:cBhvr>
                                      <p:rCtr x="0" y="-2361"/>
                                    </p:animMotion>
                                  </p:childTnLst>
                                </p:cTn>
                              </p:par>
                              <p:par>
                                <p:cTn id="65" presetID="10" presetClass="entr" presetSubtype="0" fill="hold" grpId="0" nodeType="withEffect">
                                  <p:stCondLst>
                                    <p:cond delay="20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childTnLst>
                                </p:cTn>
                              </p:par>
                              <p:par>
                                <p:cTn id="68" presetID="64" presetClass="path" presetSubtype="0" accel="50000" decel="50000" fill="hold" grpId="1" nodeType="withEffect">
                                  <p:stCondLst>
                                    <p:cond delay="2000"/>
                                  </p:stCondLst>
                                  <p:childTnLst>
                                    <p:animMotion origin="layout" path="M 1.45833E-6 2.22222E-6 L 1.45833E-6 -0.05116 " pathEditMode="relative" rAng="0" ptsTypes="AA">
                                      <p:cBhvr>
                                        <p:cTn id="69" dur="1000" spd="-100000" fill="hold"/>
                                        <p:tgtEl>
                                          <p:spTgt spid="5"/>
                                        </p:tgtEl>
                                        <p:attrNameLst>
                                          <p:attrName>ppt_x</p:attrName>
                                          <p:attrName>ppt_y</p:attrName>
                                        </p:attrNameLst>
                                      </p:cBhvr>
                                      <p:rCtr x="0" y="-2569"/>
                                    </p:animMotion>
                                  </p:childTnLst>
                                </p:cTn>
                              </p:par>
                              <p:par>
                                <p:cTn id="70" presetID="10" presetClass="entr" presetSubtype="0" fill="hold" grpId="0" nodeType="withEffect">
                                  <p:stCondLst>
                                    <p:cond delay="200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2" grpId="1" animBg="1"/>
      <p:bldP spid="13" grpId="0" animBg="1"/>
      <p:bldP spid="13" grpId="1" animBg="1"/>
      <p:bldP spid="14" grpId="0" animBg="1"/>
      <p:bldP spid="15" grpId="0"/>
      <p:bldP spid="22"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F5D4D5E4-EA55-1529-A9BC-BEFFA86F88CB}"/>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38AECA16-152A-5BE4-93A7-4FECB68E631E}"/>
              </a:ext>
            </a:extLst>
          </p:cNvPr>
          <p:cNvSpPr/>
          <p:nvPr/>
        </p:nvSpPr>
        <p:spPr>
          <a:xfrm>
            <a:off x="10058400" y="2862702"/>
            <a:ext cx="1398492"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D14C1C1-5644-0D13-DB77-FF2474CF8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66532" y="1940921"/>
            <a:ext cx="2381250" cy="3095625"/>
          </a:xfrm>
          <a:prstGeom prst="rect">
            <a:avLst/>
          </a:prstGeom>
        </p:spPr>
      </p:pic>
      <p:pic>
        <p:nvPicPr>
          <p:cNvPr id="9" name="Graphic 8">
            <a:extLst>
              <a:ext uri="{FF2B5EF4-FFF2-40B4-BE49-F238E27FC236}">
                <a16:creationId xmlns:a16="http://schemas.microsoft.com/office/drawing/2014/main" id="{5DB9DD36-4B18-5653-AD87-624CBC2120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9787" y="2454866"/>
            <a:ext cx="2619375" cy="4286250"/>
          </a:xfrm>
          <a:prstGeom prst="rect">
            <a:avLst/>
          </a:prstGeom>
        </p:spPr>
      </p:pic>
      <p:pic>
        <p:nvPicPr>
          <p:cNvPr id="8" name="Graphic 7">
            <a:extLst>
              <a:ext uri="{FF2B5EF4-FFF2-40B4-BE49-F238E27FC236}">
                <a16:creationId xmlns:a16="http://schemas.microsoft.com/office/drawing/2014/main" id="{EC81B63C-2EF3-1676-DFD7-25FD4C166A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9165" y="5835521"/>
            <a:ext cx="1428750" cy="952500"/>
          </a:xfrm>
          <a:prstGeom prst="rect">
            <a:avLst/>
          </a:prstGeom>
        </p:spPr>
      </p:pic>
      <p:pic>
        <p:nvPicPr>
          <p:cNvPr id="23" name="Graphic 22">
            <a:extLst>
              <a:ext uri="{FF2B5EF4-FFF2-40B4-BE49-F238E27FC236}">
                <a16:creationId xmlns:a16="http://schemas.microsoft.com/office/drawing/2014/main" id="{3522E7B0-35E2-77F3-9A72-D0486192C2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6590" y="4597991"/>
            <a:ext cx="2869391" cy="1912927"/>
          </a:xfrm>
          <a:prstGeom prst="rect">
            <a:avLst/>
          </a:prstGeom>
        </p:spPr>
      </p:pic>
      <p:sp>
        <p:nvSpPr>
          <p:cNvPr id="2" name="Rectangle 1">
            <a:extLst>
              <a:ext uri="{FF2B5EF4-FFF2-40B4-BE49-F238E27FC236}">
                <a16:creationId xmlns:a16="http://schemas.microsoft.com/office/drawing/2014/main" id="{4C4B9947-3EF4-203E-618C-88D9DA5E26CE}"/>
              </a:ext>
            </a:extLst>
          </p:cNvPr>
          <p:cNvSpPr/>
          <p:nvPr/>
        </p:nvSpPr>
        <p:spPr>
          <a:xfrm>
            <a:off x="6281945" y="3437645"/>
            <a:ext cx="1221146"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B9FEC2-670E-9F1F-A576-C790A7EFD890}"/>
              </a:ext>
            </a:extLst>
          </p:cNvPr>
          <p:cNvSpPr/>
          <p:nvPr/>
        </p:nvSpPr>
        <p:spPr>
          <a:xfrm>
            <a:off x="8074325" y="4705707"/>
            <a:ext cx="322092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3F9732-BC40-7D1C-7EC0-94BEE64C5FCD}"/>
              </a:ext>
            </a:extLst>
          </p:cNvPr>
          <p:cNvSpPr txBox="1"/>
          <p:nvPr/>
        </p:nvSpPr>
        <p:spPr>
          <a:xfrm>
            <a:off x="0" y="2626072"/>
            <a:ext cx="12192000" cy="3616375"/>
          </a:xfrm>
          <a:prstGeom prst="rect">
            <a:avLst/>
          </a:prstGeom>
          <a:noFill/>
        </p:spPr>
        <p:txBody>
          <a:bodyPr wrap="square" lIns="914400" tIns="228600" rIns="914400" bIns="914400" rtlCol="0">
            <a:spAutoFit/>
          </a:bodyPr>
          <a:lstStyle/>
          <a:p>
            <a:pPr algn="r"/>
            <a:r>
              <a:rPr lang="fr-FR" sz="4000">
                <a:latin typeface="Arial" panose="020B0604020202020204" pitchFamily="34" charset="0"/>
                <a:ea typeface="Calibri" panose="020F0502020204030204" pitchFamily="34" charset="0"/>
                <a:cs typeface="Arial" panose="020B0604020202020204" pitchFamily="34" charset="0"/>
              </a:rPr>
              <a:t>prendre le temps d’y voir </a:t>
            </a:r>
          </a:p>
          <a:p>
            <a:pPr algn="r"/>
            <a:r>
              <a:rPr lang="fr-FR" sz="4000">
                <a:latin typeface="Arial" panose="020B0604020202020204" pitchFamily="34" charset="0"/>
                <a:ea typeface="Calibri" panose="020F0502020204030204" pitchFamily="34" charset="0"/>
                <a:cs typeface="Arial" panose="020B0604020202020204" pitchFamily="34" charset="0"/>
              </a:rPr>
              <a:t>clair dans l’IAg c’était </a:t>
            </a:r>
          </a:p>
          <a:p>
            <a:pPr algn="r"/>
            <a:r>
              <a:rPr lang="fr-FR" sz="4000">
                <a:latin typeface="Arial" panose="020B0604020202020204" pitchFamily="34" charset="0"/>
                <a:ea typeface="Calibri" panose="020F0502020204030204" pitchFamily="34" charset="0"/>
                <a:cs typeface="Arial" panose="020B0604020202020204" pitchFamily="34" charset="0"/>
              </a:rPr>
              <a:t>aussi choisir d’en faire </a:t>
            </a:r>
          </a:p>
          <a:p>
            <a:pPr algn="r"/>
            <a:r>
              <a:rPr lang="fr-FR" sz="4000">
                <a:latin typeface="Arial" panose="020B0604020202020204" pitchFamily="34" charset="0"/>
                <a:ea typeface="Calibri" panose="020F0502020204030204" pitchFamily="34" charset="0"/>
                <a:cs typeface="Arial" panose="020B0604020202020204" pitchFamily="34" charset="0"/>
              </a:rPr>
              <a:t>un usage solide?</a:t>
            </a:r>
          </a:p>
        </p:txBody>
      </p:sp>
      <p:sp>
        <p:nvSpPr>
          <p:cNvPr id="3" name="TextBox 2">
            <a:extLst>
              <a:ext uri="{FF2B5EF4-FFF2-40B4-BE49-F238E27FC236}">
                <a16:creationId xmlns:a16="http://schemas.microsoft.com/office/drawing/2014/main" id="{FCFBC492-EC11-7BC3-6D75-302EB025910F}"/>
              </a:ext>
            </a:extLst>
          </p:cNvPr>
          <p:cNvSpPr txBox="1"/>
          <p:nvPr/>
        </p:nvSpPr>
        <p:spPr>
          <a:xfrm>
            <a:off x="0" y="0"/>
            <a:ext cx="12192000" cy="1769715"/>
          </a:xfrm>
          <a:prstGeom prst="rect">
            <a:avLst/>
          </a:prstGeom>
          <a:noFill/>
        </p:spPr>
        <p:txBody>
          <a:bodyPr wrap="square" lIns="914400" tIns="914400" rIns="914400" bIns="228600" rtlCol="0">
            <a:spAutoFit/>
          </a:bodyPr>
          <a:lstStyle/>
          <a:p>
            <a:r>
              <a:rPr lang="fr-FR" sz="4000">
                <a:latin typeface="Arial" panose="020B0604020202020204" pitchFamily="34" charset="0"/>
                <a:ea typeface="Calibri" panose="020F0502020204030204" pitchFamily="34" charset="0"/>
                <a:cs typeface="Arial" panose="020B0604020202020204" pitchFamily="34" charset="0"/>
              </a:rPr>
              <a:t>Et si…</a:t>
            </a:r>
          </a:p>
        </p:txBody>
      </p:sp>
      <p:pic>
        <p:nvPicPr>
          <p:cNvPr id="13" name="Graphic 12">
            <a:extLst>
              <a:ext uri="{FF2B5EF4-FFF2-40B4-BE49-F238E27FC236}">
                <a16:creationId xmlns:a16="http://schemas.microsoft.com/office/drawing/2014/main" id="{AF5BB170-4E33-4B90-3976-7951B81FCD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9693" y="464013"/>
            <a:ext cx="3185364" cy="1990853"/>
          </a:xfrm>
          <a:prstGeom prst="rect">
            <a:avLst/>
          </a:prstGeom>
        </p:spPr>
      </p:pic>
    </p:spTree>
    <p:extLst>
      <p:ext uri="{BB962C8B-B14F-4D97-AF65-F5344CB8AC3E}">
        <p14:creationId xmlns:p14="http://schemas.microsoft.com/office/powerpoint/2010/main" val="332919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42" presetClass="path" presetSubtype="0" accel="50000" decel="50000" fill="hold" grpId="1" nodeType="withEffect">
                                  <p:stCondLst>
                                    <p:cond delay="1000"/>
                                  </p:stCondLst>
                                  <p:childTnLst>
                                    <p:animMotion origin="layout" path="M 0 4.81481E-6 L 0 0.05949 " pathEditMode="relative" rAng="0" ptsTypes="AA">
                                      <p:cBhvr>
                                        <p:cTn id="12" dur="1000" spd="-100000" fill="hold"/>
                                        <p:tgtEl>
                                          <p:spTgt spid="4"/>
                                        </p:tgtEl>
                                        <p:attrNameLst>
                                          <p:attrName>ppt_x</p:attrName>
                                          <p:attrName>ppt_y</p:attrName>
                                        </p:attrNameLst>
                                      </p:cBhvr>
                                      <p:rCtr x="0" y="2963"/>
                                    </p:animMotion>
                                  </p:childTnLst>
                                </p:cTn>
                              </p:par>
                              <p:par>
                                <p:cTn id="13" presetID="10" presetClass="entr" presetSubtype="0"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par>
                                <p:cTn id="16" presetID="63" presetClass="path" presetSubtype="0" accel="50000" decel="50000" fill="hold" nodeType="withEffect">
                                  <p:stCondLst>
                                    <p:cond delay="250"/>
                                  </p:stCondLst>
                                  <p:childTnLst>
                                    <p:animMotion origin="layout" path="M 0 0 L 0.25 0 E" pathEditMode="relative" ptsTypes="">
                                      <p:cBhvr>
                                        <p:cTn id="17" dur="1000" spd="-100000" fill="hold"/>
                                        <p:tgtEl>
                                          <p:spTgt spid="13"/>
                                        </p:tgtEl>
                                        <p:attrNameLst>
                                          <p:attrName>ppt_x</p:attrName>
                                          <p:attrName>ppt_y</p:attrName>
                                        </p:attrNameLst>
                                      </p:cBhvr>
                                    </p:animMotion>
                                  </p:childTnLst>
                                </p:cTn>
                              </p:par>
                              <p:par>
                                <p:cTn id="18" presetID="10" presetClass="entr" presetSubtype="0" fill="hold" nodeType="with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childTnLst>
                                </p:cTn>
                              </p:par>
                              <p:par>
                                <p:cTn id="21" presetID="42" presetClass="path" presetSubtype="0" accel="50000" decel="50000" fill="hold" nodeType="withEffect">
                                  <p:stCondLst>
                                    <p:cond delay="250"/>
                                  </p:stCondLst>
                                  <p:childTnLst>
                                    <p:animMotion origin="layout" path="M 5E-6 -2.22222E-6 L 5E-6 0.14167 " pathEditMode="relative" rAng="0" ptsTypes="AA">
                                      <p:cBhvr>
                                        <p:cTn id="22" dur="1000" spd="-100000" fill="hold"/>
                                        <p:tgtEl>
                                          <p:spTgt spid="23"/>
                                        </p:tgtEl>
                                        <p:attrNameLst>
                                          <p:attrName>ppt_x</p:attrName>
                                          <p:attrName>ppt_y</p:attrName>
                                        </p:attrNameLst>
                                      </p:cBhvr>
                                      <p:rCtr x="0" y="7083"/>
                                    </p:animMotion>
                                  </p:childTnLst>
                                </p:cTn>
                              </p:par>
                              <p:par>
                                <p:cTn id="23" presetID="10" presetClass="entr" presetSubtype="0" fill="hold" nodeType="with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par>
                                <p:cTn id="26" presetID="42" presetClass="path" presetSubtype="0" accel="50000" decel="50000" fill="hold" nodeType="withEffect">
                                  <p:stCondLst>
                                    <p:cond delay="500"/>
                                  </p:stCondLst>
                                  <p:childTnLst>
                                    <p:animMotion origin="layout" path="M -2.91667E-6 -3.7037E-7 L -2.91667E-6 0.1037 " pathEditMode="relative" rAng="0" ptsTypes="AA">
                                      <p:cBhvr>
                                        <p:cTn id="27" dur="1000" spd="-100000" fill="hold"/>
                                        <p:tgtEl>
                                          <p:spTgt spid="8"/>
                                        </p:tgtEl>
                                        <p:attrNameLst>
                                          <p:attrName>ppt_x</p:attrName>
                                          <p:attrName>ppt_y</p:attrName>
                                        </p:attrNameLst>
                                      </p:cBhvr>
                                      <p:rCtr x="0" y="5185"/>
                                    </p:animMotion>
                                  </p:childTnLst>
                                </p:cTn>
                              </p:par>
                              <p:par>
                                <p:cTn id="28" presetID="10" presetClass="entr" presetSubtype="0" fill="hold" nodeType="withEffect">
                                  <p:stCondLst>
                                    <p:cond delay="7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childTnLst>
                                </p:cTn>
                              </p:par>
                              <p:par>
                                <p:cTn id="31" presetID="63" presetClass="path" presetSubtype="0" accel="50000" decel="50000" fill="hold" nodeType="withEffect">
                                  <p:stCondLst>
                                    <p:cond delay="750"/>
                                  </p:stCondLst>
                                  <p:childTnLst>
                                    <p:animMotion origin="layout" path="M -3.125E-6 3.7037E-6 L 0.11107 3.7037E-6 " pathEditMode="relative" rAng="0" ptsTypes="AA">
                                      <p:cBhvr>
                                        <p:cTn id="32" dur="1000" spd="-100000" fill="hold"/>
                                        <p:tgtEl>
                                          <p:spTgt spid="5"/>
                                        </p:tgtEl>
                                        <p:attrNameLst>
                                          <p:attrName>ppt_x</p:attrName>
                                          <p:attrName>ppt_y</p:attrName>
                                        </p:attrNameLst>
                                      </p:cBhvr>
                                      <p:rCtr x="5547" y="0"/>
                                    </p:animMotion>
                                  </p:childTnLst>
                                </p:cTn>
                              </p:par>
                              <p:par>
                                <p:cTn id="33" presetID="10" presetClass="entr" presetSubtype="0" fill="hold" nodeType="withEffect">
                                  <p:stCondLst>
                                    <p:cond delay="75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par>
                                <p:cTn id="36" presetID="35" presetClass="path" presetSubtype="0" accel="50000" decel="50000" fill="hold" nodeType="withEffect">
                                  <p:stCondLst>
                                    <p:cond delay="750"/>
                                  </p:stCondLst>
                                  <p:childTnLst>
                                    <p:animMotion origin="layout" path="M -1.04167E-6 -3.7037E-7 L -0.15404 -3.7037E-7 " pathEditMode="relative" rAng="0" ptsTypes="AA">
                                      <p:cBhvr>
                                        <p:cTn id="37" dur="1000" spd="-100000" fill="hold"/>
                                        <p:tgtEl>
                                          <p:spTgt spid="9"/>
                                        </p:tgtEl>
                                        <p:attrNameLst>
                                          <p:attrName>ppt_x</p:attrName>
                                          <p:attrName>ppt_y</p:attrName>
                                        </p:attrNameLst>
                                      </p:cBhvr>
                                      <p:rCtr x="-7708" y="0"/>
                                    </p:animMotion>
                                  </p:childTnLst>
                                </p:cTn>
                              </p:par>
                              <p:par>
                                <p:cTn id="38" presetID="22" presetClass="entr" presetSubtype="8" fill="hold" grpId="0" nodeType="withEffect">
                                  <p:stCondLst>
                                    <p:cond delay="200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250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200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animBg="1"/>
      <p:bldP spid="27" grpId="0" animBg="1"/>
      <p:bldP spid="4" grpId="0" uiExpand="1"/>
      <p:bldP spid="4" grpId="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F974F5D-3447-644E-9953-6127C1CC7B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75C70-0A76-6E09-1D82-9036AA6D1E72}"/>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mesurer l’empreinte environnementale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04233705-2CFF-F237-6356-B691DB41E6BE}"/>
              </a:ext>
            </a:extLst>
          </p:cNvPr>
          <p:cNvSpPr/>
          <p:nvPr/>
        </p:nvSpPr>
        <p:spPr>
          <a:xfrm>
            <a:off x="5381626" y="1923604"/>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dirty="0">
                <a:solidFill>
                  <a:srgbClr val="158189"/>
                </a:solidFill>
                <a:latin typeface="Arial" panose="020B0604020202020204" pitchFamily="34" charset="0"/>
                <a:cs typeface="Arial" panose="020B0604020202020204" pitchFamily="34" charset="0"/>
              </a:rPr>
              <a:t>Elle est mesurée en deux temps : entraînement + inférence.B3aupr3</a:t>
            </a:r>
          </a:p>
          <a:p>
            <a:endParaRPr lang="fr-FR" sz="2000" dirty="0">
              <a:solidFill>
                <a:srgbClr val="158189"/>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2E92182-411B-1455-79CD-9A602D17BEB7}"/>
              </a:ext>
            </a:extLst>
          </p:cNvPr>
          <p:cNvSpPr/>
          <p:nvPr/>
        </p:nvSpPr>
        <p:spPr>
          <a:xfrm>
            <a:off x="5381625" y="3566667"/>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a:solidFill>
                  <a:srgbClr val="158189"/>
                </a:solidFill>
                <a:latin typeface="Arial" panose="020B0604020202020204" pitchFamily="34" charset="0"/>
                <a:cs typeface="Arial" panose="020B0604020202020204" pitchFamily="34" charset="0"/>
              </a:rPr>
              <a:t>Elle est difficile à mesurer à cause du manque de transparence des entreprises sur leurs données.</a:t>
            </a:r>
          </a:p>
        </p:txBody>
      </p:sp>
      <p:sp>
        <p:nvSpPr>
          <p:cNvPr id="5" name="Rectangle: Rounded Corners 4">
            <a:extLst>
              <a:ext uri="{FF2B5EF4-FFF2-40B4-BE49-F238E27FC236}">
                <a16:creationId xmlns:a16="http://schemas.microsoft.com/office/drawing/2014/main" id="{506A5F35-32B8-82F7-B54A-C9BD7EDB8376}"/>
              </a:ext>
            </a:extLst>
          </p:cNvPr>
          <p:cNvSpPr/>
          <p:nvPr/>
        </p:nvSpPr>
        <p:spPr>
          <a:xfrm>
            <a:off x="5381625" y="5209730"/>
            <a:ext cx="5705476" cy="125254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1600200" rtlCol="0" anchor="ctr"/>
          <a:lstStyle/>
          <a:p>
            <a:r>
              <a:rPr lang="fr-FR" sz="2000">
                <a:solidFill>
                  <a:srgbClr val="158189"/>
                </a:solidFill>
                <a:latin typeface="Arial" panose="020B0604020202020204" pitchFamily="34" charset="0"/>
                <a:cs typeface="Arial" panose="020B0604020202020204" pitchFamily="34" charset="0"/>
              </a:rPr>
              <a:t>Les estimations sont variables selon les modèles testés et les calculs effectués. </a:t>
            </a:r>
          </a:p>
        </p:txBody>
      </p:sp>
      <p:pic>
        <p:nvPicPr>
          <p:cNvPr id="7" name="Graphic 6">
            <a:extLst>
              <a:ext uri="{FF2B5EF4-FFF2-40B4-BE49-F238E27FC236}">
                <a16:creationId xmlns:a16="http://schemas.microsoft.com/office/drawing/2014/main" id="{73212C95-8B10-0E14-F5AC-F16C89B59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3361" y="1688308"/>
            <a:ext cx="1905278" cy="1633095"/>
          </a:xfrm>
          <a:prstGeom prst="rect">
            <a:avLst/>
          </a:prstGeom>
        </p:spPr>
      </p:pic>
      <p:pic>
        <p:nvPicPr>
          <p:cNvPr id="9" name="Graphic 8">
            <a:extLst>
              <a:ext uri="{FF2B5EF4-FFF2-40B4-BE49-F238E27FC236}">
                <a16:creationId xmlns:a16="http://schemas.microsoft.com/office/drawing/2014/main" id="{B0B69EEC-5E8C-C222-7FCC-9EB0A96CBF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11648" y="5099751"/>
            <a:ext cx="1768704" cy="1516032"/>
          </a:xfrm>
          <a:prstGeom prst="rect">
            <a:avLst/>
          </a:prstGeom>
        </p:spPr>
      </p:pic>
      <p:pic>
        <p:nvPicPr>
          <p:cNvPr id="11" name="Graphic 10">
            <a:extLst>
              <a:ext uri="{FF2B5EF4-FFF2-40B4-BE49-F238E27FC236}">
                <a16:creationId xmlns:a16="http://schemas.microsoft.com/office/drawing/2014/main" id="{C0A66DF7-D31F-83D0-6F93-C17795D988B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43473" y="3190438"/>
            <a:ext cx="2166937" cy="1857375"/>
          </a:xfrm>
          <a:prstGeom prst="rect">
            <a:avLst/>
          </a:prstGeom>
        </p:spPr>
      </p:pic>
      <p:pic>
        <p:nvPicPr>
          <p:cNvPr id="13" name="Graphic 12">
            <a:extLst>
              <a:ext uri="{FF2B5EF4-FFF2-40B4-BE49-F238E27FC236}">
                <a16:creationId xmlns:a16="http://schemas.microsoft.com/office/drawing/2014/main" id="{8AE87A4D-2302-404C-6ECD-B7834CD5B1B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56620" y="2148636"/>
            <a:ext cx="4770039" cy="4088605"/>
          </a:xfrm>
          <a:prstGeom prst="rect">
            <a:avLst/>
          </a:prstGeom>
        </p:spPr>
      </p:pic>
      <p:sp>
        <p:nvSpPr>
          <p:cNvPr id="6" name="ZoneTexte 5">
            <a:extLst>
              <a:ext uri="{FF2B5EF4-FFF2-40B4-BE49-F238E27FC236}">
                <a16:creationId xmlns:a16="http://schemas.microsoft.com/office/drawing/2014/main" id="{3D674F8C-A662-3905-8384-47BEE426CD43}"/>
              </a:ext>
            </a:extLst>
          </p:cNvPr>
          <p:cNvSpPr txBox="1"/>
          <p:nvPr/>
        </p:nvSpPr>
        <p:spPr>
          <a:xfrm>
            <a:off x="5381625" y="6587436"/>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2025)</a:t>
            </a:r>
          </a:p>
        </p:txBody>
      </p:sp>
    </p:spTree>
    <p:extLst>
      <p:ext uri="{BB962C8B-B14F-4D97-AF65-F5344CB8AC3E}">
        <p14:creationId xmlns:p14="http://schemas.microsoft.com/office/powerpoint/2010/main" val="3629567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42" presetClass="path" presetSubtype="0" accel="50000" decel="50000" fill="hold" nodeType="withEffect">
                                  <p:stCondLst>
                                    <p:cond delay="250"/>
                                  </p:stCondLst>
                                  <p:childTnLst>
                                    <p:animMotion origin="layout" path="M 2.08333E-7 -2.59259E-6 L 2.08333E-7 0.25 " pathEditMode="relative" rAng="0" ptsTypes="AA">
                                      <p:cBhvr>
                                        <p:cTn id="12" dur="1000" spd="-100000" fill="hold"/>
                                        <p:tgtEl>
                                          <p:spTgt spid="13"/>
                                        </p:tgtEl>
                                        <p:attrNameLst>
                                          <p:attrName>ppt_x</p:attrName>
                                          <p:attrName>ppt_y</p:attrName>
                                        </p:attrNameLst>
                                      </p:cBhvr>
                                      <p:rCtr x="0" y="12500"/>
                                    </p:animMotion>
                                  </p:childTnLst>
                                </p:cTn>
                              </p:par>
                              <p:par>
                                <p:cTn id="13" presetID="10" presetClass="entr" presetSubtype="0" fill="hold" grpId="0"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12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17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2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nodeType="withEffect">
                                  <p:stCondLst>
                                    <p:cond delay="22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225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36146F9-92A6-3BF7-79AF-67150FCC2A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0119354-A23A-0B6E-D7BE-5EA09024BE40}"/>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 est la dépense énergétique de </a:t>
            </a:r>
          </a:p>
          <a:p>
            <a:r>
              <a:rPr lang="fr-FR" sz="4000" b="1">
                <a:latin typeface="Arial" panose="020B0604020202020204" pitchFamily="34" charset="0"/>
                <a:ea typeface="Calibri" panose="020F0502020204030204" pitchFamily="34" charset="0"/>
                <a:cs typeface="Arial" panose="020B0604020202020204" pitchFamily="34" charset="0"/>
              </a:rPr>
              <a:t>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309;p31">
            <a:extLst>
              <a:ext uri="{FF2B5EF4-FFF2-40B4-BE49-F238E27FC236}">
                <a16:creationId xmlns:a16="http://schemas.microsoft.com/office/drawing/2014/main" id="{E25A7280-F5A3-BAA7-6214-2751A8DD99EC}"/>
              </a:ext>
            </a:extLst>
          </p:cNvPr>
          <p:cNvPicPr preferRelativeResize="0">
            <a:picLocks/>
          </p:cNvPicPr>
          <p:nvPr/>
        </p:nvPicPr>
        <p:blipFill rotWithShape="1">
          <a:blip r:embed="rId2">
            <a:alphaModFix/>
          </a:blip>
          <a:srcRect/>
          <a:stretch/>
        </p:blipFill>
        <p:spPr>
          <a:xfrm>
            <a:off x="979115" y="1842053"/>
            <a:ext cx="4096380" cy="3430035"/>
          </a:xfrm>
          <a:prstGeom prst="rect">
            <a:avLst/>
          </a:prstGeom>
          <a:noFill/>
          <a:ln w="38100">
            <a:solidFill>
              <a:schemeClr val="tx1"/>
            </a:solidFill>
            <a:miter lim="800000"/>
          </a:ln>
          <a:effectLst>
            <a:outerShdw dist="127000" dir="2700000" algn="ctr" rotWithShape="0">
              <a:schemeClr val="tx1"/>
            </a:outerShdw>
          </a:effectLst>
        </p:spPr>
      </p:pic>
      <p:pic>
        <p:nvPicPr>
          <p:cNvPr id="4" name="Google Shape;310;p31">
            <a:extLst>
              <a:ext uri="{FF2B5EF4-FFF2-40B4-BE49-F238E27FC236}">
                <a16:creationId xmlns:a16="http://schemas.microsoft.com/office/drawing/2014/main" id="{2552EBE0-DB6A-7A37-7395-B48BC2A0C289}"/>
              </a:ext>
            </a:extLst>
          </p:cNvPr>
          <p:cNvPicPr preferRelativeResize="0">
            <a:picLocks/>
          </p:cNvPicPr>
          <p:nvPr/>
        </p:nvPicPr>
        <p:blipFill rotWithShape="1">
          <a:blip r:embed="rId3">
            <a:alphaModFix/>
          </a:blip>
          <a:srcRect/>
          <a:stretch/>
        </p:blipFill>
        <p:spPr>
          <a:xfrm>
            <a:off x="6769061" y="1842052"/>
            <a:ext cx="4833037" cy="3430035"/>
          </a:xfrm>
          <a:prstGeom prst="rect">
            <a:avLst/>
          </a:prstGeom>
          <a:noFill/>
          <a:ln w="38100">
            <a:solidFill>
              <a:schemeClr val="tx1"/>
            </a:solidFill>
            <a:miter lim="800000"/>
          </a:ln>
          <a:effectLst>
            <a:outerShdw dist="127000" dir="2700000" algn="ctr" rotWithShape="0">
              <a:schemeClr val="tx1"/>
            </a:outerShdw>
          </a:effectLst>
        </p:spPr>
      </p:pic>
      <p:sp>
        <p:nvSpPr>
          <p:cNvPr id="5" name="Not Equal 4">
            <a:extLst>
              <a:ext uri="{FF2B5EF4-FFF2-40B4-BE49-F238E27FC236}">
                <a16:creationId xmlns:a16="http://schemas.microsoft.com/office/drawing/2014/main" id="{632A2234-39FF-759B-F65F-4EAE5B75F00E}"/>
              </a:ext>
            </a:extLst>
          </p:cNvPr>
          <p:cNvSpPr/>
          <p:nvPr/>
        </p:nvSpPr>
        <p:spPr>
          <a:xfrm>
            <a:off x="5381735" y="3002238"/>
            <a:ext cx="1138237" cy="1138237"/>
          </a:xfrm>
          <a:prstGeom prst="mathNotEqual">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Google Shape;311;p31">
            <a:extLst>
              <a:ext uri="{FF2B5EF4-FFF2-40B4-BE49-F238E27FC236}">
                <a16:creationId xmlns:a16="http://schemas.microsoft.com/office/drawing/2014/main" id="{0BB344DA-6F4B-827A-921E-101159A2B2AE}"/>
              </a:ext>
            </a:extLst>
          </p:cNvPr>
          <p:cNvSpPr txBox="1"/>
          <p:nvPr/>
        </p:nvSpPr>
        <p:spPr>
          <a:xfrm>
            <a:off x="6769061" y="5411497"/>
            <a:ext cx="1626704" cy="25010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(You, 2025)</a:t>
            </a:r>
            <a:endParaRPr sz="1000">
              <a:latin typeface="Arial" panose="020B0604020202020204" pitchFamily="34" charset="0"/>
              <a:cs typeface="Arial" panose="020B0604020202020204" pitchFamily="34" charset="0"/>
            </a:endParaRPr>
          </a:p>
        </p:txBody>
      </p:sp>
      <p:sp>
        <p:nvSpPr>
          <p:cNvPr id="7" name="Google Shape;312;p31">
            <a:extLst>
              <a:ext uri="{FF2B5EF4-FFF2-40B4-BE49-F238E27FC236}">
                <a16:creationId xmlns:a16="http://schemas.microsoft.com/office/drawing/2014/main" id="{BA52405B-F8AC-A13A-70ED-D3211B27E324}"/>
              </a:ext>
            </a:extLst>
          </p:cNvPr>
          <p:cNvSpPr txBox="1"/>
          <p:nvPr/>
        </p:nvSpPr>
        <p:spPr>
          <a:xfrm>
            <a:off x="979115" y="5411497"/>
            <a:ext cx="1142055" cy="25010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(Chen, 2025)</a:t>
            </a:r>
            <a:endParaRPr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756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75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5F974E7-3931-9282-5697-4441EB5C43D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BA47E09-25C8-761F-15BB-854D39EF9446}"/>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 est la dépense énergétique de </a:t>
            </a:r>
          </a:p>
          <a:p>
            <a:r>
              <a:rPr lang="fr-FR" sz="4000" b="1">
                <a:latin typeface="Arial" panose="020B0604020202020204" pitchFamily="34" charset="0"/>
                <a:ea typeface="Calibri" panose="020F0502020204030204" pitchFamily="34" charset="0"/>
                <a:cs typeface="Arial" panose="020B0604020202020204" pitchFamily="34" charset="0"/>
              </a:rPr>
              <a:t>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 </a:t>
            </a:r>
            <a:endParaRPr lang="en-US" sz="4000" b="1">
              <a:latin typeface="Arial" panose="020B0604020202020204" pitchFamily="34" charset="0"/>
              <a:ea typeface="Calibri" panose="020F0502020204030204" pitchFamily="34" charset="0"/>
              <a:cs typeface="Arial" panose="020B0604020202020204" pitchFamily="34" charset="0"/>
            </a:endParaRPr>
          </a:p>
        </p:txBody>
      </p:sp>
      <p:pic>
        <p:nvPicPr>
          <p:cNvPr id="3" name="Google Shape;309;p31">
            <a:extLst>
              <a:ext uri="{FF2B5EF4-FFF2-40B4-BE49-F238E27FC236}">
                <a16:creationId xmlns:a16="http://schemas.microsoft.com/office/drawing/2014/main" id="{E55C33C6-E3A7-43EB-3DD1-EF4AAC33CFA0}"/>
              </a:ext>
            </a:extLst>
          </p:cNvPr>
          <p:cNvPicPr preferRelativeResize="0">
            <a:picLocks/>
          </p:cNvPicPr>
          <p:nvPr/>
        </p:nvPicPr>
        <p:blipFill rotWithShape="1">
          <a:blip r:embed="rId2">
            <a:alphaModFix/>
          </a:blip>
          <a:srcRect/>
          <a:stretch/>
        </p:blipFill>
        <p:spPr>
          <a:xfrm>
            <a:off x="979115" y="1842053"/>
            <a:ext cx="4096380" cy="3430035"/>
          </a:xfrm>
          <a:prstGeom prst="rect">
            <a:avLst/>
          </a:prstGeom>
          <a:noFill/>
          <a:ln w="38100">
            <a:solidFill>
              <a:schemeClr val="tx1"/>
            </a:solidFill>
            <a:miter lim="800000"/>
          </a:ln>
          <a:effectLst>
            <a:outerShdw dist="127000" dir="2700000" algn="ctr" rotWithShape="0">
              <a:schemeClr val="tx1"/>
            </a:outerShdw>
          </a:effectLst>
        </p:spPr>
      </p:pic>
      <p:pic>
        <p:nvPicPr>
          <p:cNvPr id="4" name="Google Shape;310;p31">
            <a:extLst>
              <a:ext uri="{FF2B5EF4-FFF2-40B4-BE49-F238E27FC236}">
                <a16:creationId xmlns:a16="http://schemas.microsoft.com/office/drawing/2014/main" id="{6D96F3A4-B0C1-09E3-6787-1ABBD201CF42}"/>
              </a:ext>
            </a:extLst>
          </p:cNvPr>
          <p:cNvPicPr preferRelativeResize="0">
            <a:picLocks/>
          </p:cNvPicPr>
          <p:nvPr/>
        </p:nvPicPr>
        <p:blipFill rotWithShape="1">
          <a:blip r:embed="rId3">
            <a:alphaModFix/>
          </a:blip>
          <a:srcRect/>
          <a:stretch/>
        </p:blipFill>
        <p:spPr>
          <a:xfrm>
            <a:off x="6769061" y="1842052"/>
            <a:ext cx="4833037" cy="3430035"/>
          </a:xfrm>
          <a:prstGeom prst="rect">
            <a:avLst/>
          </a:prstGeom>
          <a:noFill/>
          <a:ln w="38100">
            <a:solidFill>
              <a:schemeClr val="tx1"/>
            </a:solidFill>
            <a:miter lim="800000"/>
          </a:ln>
          <a:effectLst>
            <a:outerShdw dist="127000" dir="2700000" algn="ctr" rotWithShape="0">
              <a:schemeClr val="tx1"/>
            </a:outerShdw>
          </a:effectLst>
        </p:spPr>
      </p:pic>
      <p:sp>
        <p:nvSpPr>
          <p:cNvPr id="5" name="Not Equal 4">
            <a:extLst>
              <a:ext uri="{FF2B5EF4-FFF2-40B4-BE49-F238E27FC236}">
                <a16:creationId xmlns:a16="http://schemas.microsoft.com/office/drawing/2014/main" id="{F7F7ABCE-4CB3-9452-3AFD-C145F08D1351}"/>
              </a:ext>
            </a:extLst>
          </p:cNvPr>
          <p:cNvSpPr/>
          <p:nvPr/>
        </p:nvSpPr>
        <p:spPr>
          <a:xfrm>
            <a:off x="5381735" y="3002238"/>
            <a:ext cx="1138237" cy="1138237"/>
          </a:xfrm>
          <a:prstGeom prst="mathNotEqual">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Google Shape;311;p31">
            <a:extLst>
              <a:ext uri="{FF2B5EF4-FFF2-40B4-BE49-F238E27FC236}">
                <a16:creationId xmlns:a16="http://schemas.microsoft.com/office/drawing/2014/main" id="{2C97B48D-01B5-C3B6-2A59-BA8B4B7ED406}"/>
              </a:ext>
            </a:extLst>
          </p:cNvPr>
          <p:cNvSpPr txBox="1"/>
          <p:nvPr/>
        </p:nvSpPr>
        <p:spPr>
          <a:xfrm>
            <a:off x="6769061" y="5411497"/>
            <a:ext cx="1626704" cy="250106"/>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(You, 2025)</a:t>
            </a:r>
            <a:endParaRPr sz="1000">
              <a:latin typeface="Arial" panose="020B0604020202020204" pitchFamily="34" charset="0"/>
              <a:cs typeface="Arial" panose="020B0604020202020204" pitchFamily="34" charset="0"/>
            </a:endParaRPr>
          </a:p>
        </p:txBody>
      </p:sp>
      <p:sp>
        <p:nvSpPr>
          <p:cNvPr id="7" name="Google Shape;312;p31">
            <a:extLst>
              <a:ext uri="{FF2B5EF4-FFF2-40B4-BE49-F238E27FC236}">
                <a16:creationId xmlns:a16="http://schemas.microsoft.com/office/drawing/2014/main" id="{204C3639-AE01-2C39-7F7F-C0D2495FB55F}"/>
              </a:ext>
            </a:extLst>
          </p:cNvPr>
          <p:cNvSpPr txBox="1"/>
          <p:nvPr/>
        </p:nvSpPr>
        <p:spPr>
          <a:xfrm>
            <a:off x="979115" y="5411497"/>
            <a:ext cx="1142055" cy="250106"/>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fr-CA" sz="1000">
                <a:solidFill>
                  <a:srgbClr val="000000"/>
                </a:solidFill>
                <a:latin typeface="Arial" panose="020B0604020202020204" pitchFamily="34" charset="0"/>
                <a:ea typeface="Avenir"/>
                <a:cs typeface="Arial" panose="020B0604020202020204" pitchFamily="34" charset="0"/>
                <a:sym typeface="Avenir"/>
              </a:rPr>
              <a:t>(Chen, 2025)</a:t>
            </a:r>
            <a:endParaRPr sz="10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42D85E2-4598-2F67-6E98-9DFA0D97EA2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50B78B11-C874-ED67-9A30-6B272F5B01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47740" y="1116631"/>
            <a:ext cx="2696520" cy="2311303"/>
          </a:xfrm>
          <a:prstGeom prst="rect">
            <a:avLst/>
          </a:prstGeom>
        </p:spPr>
      </p:pic>
      <p:sp>
        <p:nvSpPr>
          <p:cNvPr id="10" name="Rectangle: Rounded Corners 9">
            <a:extLst>
              <a:ext uri="{FF2B5EF4-FFF2-40B4-BE49-F238E27FC236}">
                <a16:creationId xmlns:a16="http://schemas.microsoft.com/office/drawing/2014/main" id="{E6309ECE-857F-DC7C-9EB5-C5B8149BFFF6}"/>
              </a:ext>
            </a:extLst>
          </p:cNvPr>
          <p:cNvSpPr/>
          <p:nvPr/>
        </p:nvSpPr>
        <p:spPr>
          <a:xfrm>
            <a:off x="2245489" y="3762598"/>
            <a:ext cx="7639291" cy="12523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lvl="0" algn="ctr"/>
            <a:r>
              <a:rPr lang="fr-CA" sz="2000" b="1">
                <a:solidFill>
                  <a:schemeClr val="tx1"/>
                </a:solidFill>
                <a:latin typeface="Arial"/>
                <a:ea typeface="Arial"/>
                <a:cs typeface="Arial"/>
                <a:sym typeface="Arial"/>
              </a:rPr>
              <a:t>L’IA consomme de l’énergie… mais elle n’est qu’une partie de l’empreinte plus large du numérique. </a:t>
            </a:r>
            <a:br>
              <a:rPr lang="fr-CA" sz="2000" b="1">
                <a:solidFill>
                  <a:schemeClr val="tx1"/>
                </a:solidFill>
                <a:latin typeface="Arial"/>
                <a:ea typeface="Arial"/>
                <a:cs typeface="Arial"/>
                <a:sym typeface="Arial"/>
              </a:rPr>
            </a:br>
            <a:r>
              <a:rPr lang="fr-CA" sz="2000" b="1">
                <a:solidFill>
                  <a:schemeClr val="tx1"/>
                </a:solidFill>
                <a:latin typeface="Arial"/>
                <a:ea typeface="Arial"/>
                <a:cs typeface="Arial"/>
                <a:sym typeface="Arial"/>
              </a:rPr>
              <a:t>Une bonne occasion de réfléchir à… tous tes usages.</a:t>
            </a:r>
            <a:endParaRPr lang="fr-CA" sz="2000">
              <a:solidFill>
                <a:schemeClr val="tx1"/>
              </a:solidFill>
              <a:latin typeface="Arial"/>
              <a:ea typeface="Arial"/>
              <a:cs typeface="Arial"/>
              <a:sym typeface="Arial"/>
            </a:endParaRPr>
          </a:p>
        </p:txBody>
      </p:sp>
    </p:spTree>
    <p:extLst>
      <p:ext uri="{BB962C8B-B14F-4D97-AF65-F5344CB8AC3E}">
        <p14:creationId xmlns:p14="http://schemas.microsoft.com/office/powerpoint/2010/main" val="353474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64" presetClass="path" presetSubtype="0" accel="50000" decel="50000" fill="hold" grpId="1" nodeType="withEffect">
                                  <p:stCondLst>
                                    <p:cond delay="0"/>
                                  </p:stCondLst>
                                  <p:childTnLst>
                                    <p:animMotion origin="layout" path="M 4.16667E-6 -4.81481E-6 L 4.16667E-6 -0.10671 " pathEditMode="relative" rAng="0" ptsTypes="AA">
                                      <p:cBhvr>
                                        <p:cTn id="14" dur="1000" spd="-100000" fill="hold"/>
                                        <p:tgtEl>
                                          <p:spTgt spid="10"/>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2E7DD43-357F-F5A1-D98B-5CC880A9B246}"/>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FA5468C-3FA7-EBA3-8CEA-DA13B42DAA36}"/>
              </a:ext>
            </a:extLst>
          </p:cNvPr>
          <p:cNvSpPr/>
          <p:nvPr/>
        </p:nvSpPr>
        <p:spPr>
          <a:xfrm>
            <a:off x="3715762" y="3135439"/>
            <a:ext cx="7891129" cy="1195706"/>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Faire fonctionner des centres de données et autres infrastructures nécessaires à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Entraîner les modèles ;</a:t>
            </a:r>
          </a:p>
          <a:p>
            <a:pPr marL="285750" indent="-28575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Utiliser les modèles, ce qu’on appelle la phase d’inférence (requêtes + réponses).</a:t>
            </a:r>
          </a:p>
        </p:txBody>
      </p:sp>
      <p:sp>
        <p:nvSpPr>
          <p:cNvPr id="5" name="TextBox 4">
            <a:extLst>
              <a:ext uri="{FF2B5EF4-FFF2-40B4-BE49-F238E27FC236}">
                <a16:creationId xmlns:a16="http://schemas.microsoft.com/office/drawing/2014/main" id="{58190A5F-E181-3108-6D9C-F91BF0F138C0}"/>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impacts environnementaux directs de l’IAg ?</a:t>
            </a:r>
          </a:p>
        </p:txBody>
      </p:sp>
      <p:pic>
        <p:nvPicPr>
          <p:cNvPr id="2" name="Graphic 1">
            <a:extLst>
              <a:ext uri="{FF2B5EF4-FFF2-40B4-BE49-F238E27FC236}">
                <a16:creationId xmlns:a16="http://schemas.microsoft.com/office/drawing/2014/main" id="{44AAF228-5A13-3437-2875-F424B96A02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622396"/>
            <a:ext cx="3610401" cy="3094629"/>
          </a:xfrm>
          <a:prstGeom prst="rect">
            <a:avLst/>
          </a:prstGeom>
        </p:spPr>
      </p:pic>
      <p:sp>
        <p:nvSpPr>
          <p:cNvPr id="11" name="Rectangle: Rounded Corners 10">
            <a:extLst>
              <a:ext uri="{FF2B5EF4-FFF2-40B4-BE49-F238E27FC236}">
                <a16:creationId xmlns:a16="http://schemas.microsoft.com/office/drawing/2014/main" id="{75134492-011E-1E38-B325-94B23F11D819}"/>
              </a:ext>
            </a:extLst>
          </p:cNvPr>
          <p:cNvSpPr/>
          <p:nvPr/>
        </p:nvSpPr>
        <p:spPr>
          <a:xfrm>
            <a:off x="3715763" y="1790898"/>
            <a:ext cx="7891130" cy="771480"/>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Fabrication des composants physiques des infrastructures numériques à partir de l’extraction de ressources naturelles (non renouvelables + minerais critiques).</a:t>
            </a:r>
          </a:p>
        </p:txBody>
      </p:sp>
      <p:sp>
        <p:nvSpPr>
          <p:cNvPr id="12" name="Rectangle: Rounded Corners 11">
            <a:extLst>
              <a:ext uri="{FF2B5EF4-FFF2-40B4-BE49-F238E27FC236}">
                <a16:creationId xmlns:a16="http://schemas.microsoft.com/office/drawing/2014/main" id="{7C4B4696-0880-3764-CD0F-CDCEB01113BE}"/>
              </a:ext>
            </a:extLst>
          </p:cNvPr>
          <p:cNvSpPr/>
          <p:nvPr/>
        </p:nvSpPr>
        <p:spPr>
          <a:xfrm>
            <a:off x="3715762" y="2717164"/>
            <a:ext cx="7891129" cy="700568"/>
          </a:xfrm>
          <a:prstGeom prst="roundRect">
            <a:avLst>
              <a:gd name="adj" fmla="val 5924"/>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Consommation d’énergie importante (avec par ex. la réouverture de centrale au charbon) pour  :</a:t>
            </a:r>
          </a:p>
        </p:txBody>
      </p:sp>
      <p:sp>
        <p:nvSpPr>
          <p:cNvPr id="13" name="Rectangle: Rounded Corners 12">
            <a:extLst>
              <a:ext uri="{FF2B5EF4-FFF2-40B4-BE49-F238E27FC236}">
                <a16:creationId xmlns:a16="http://schemas.microsoft.com/office/drawing/2014/main" id="{681697C0-0BC9-7FEB-72CA-D7F6325741DB}"/>
              </a:ext>
            </a:extLst>
          </p:cNvPr>
          <p:cNvSpPr/>
          <p:nvPr/>
        </p:nvSpPr>
        <p:spPr>
          <a:xfrm>
            <a:off x="3715762" y="4457943"/>
            <a:ext cx="7891129" cy="614362"/>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Consommation d’eau importante pour refroidir les centres de données (parfois installés dans des déserts).</a:t>
            </a:r>
          </a:p>
        </p:txBody>
      </p:sp>
      <p:sp>
        <p:nvSpPr>
          <p:cNvPr id="14" name="Rectangle: Rounded Corners 13">
            <a:extLst>
              <a:ext uri="{FF2B5EF4-FFF2-40B4-BE49-F238E27FC236}">
                <a16:creationId xmlns:a16="http://schemas.microsoft.com/office/drawing/2014/main" id="{6D275BCE-0CB9-4383-C11C-A20FC19E1064}"/>
              </a:ext>
            </a:extLst>
          </p:cNvPr>
          <p:cNvSpPr/>
          <p:nvPr/>
        </p:nvSpPr>
        <p:spPr>
          <a:xfrm>
            <a:off x="3715762" y="5201158"/>
            <a:ext cx="7891129" cy="689066"/>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Production en surabondance de déchets d’équipements électriques ou électroniques. </a:t>
            </a:r>
          </a:p>
        </p:txBody>
      </p:sp>
      <p:sp>
        <p:nvSpPr>
          <p:cNvPr id="15" name="Rectangle: Rounded Corners 14">
            <a:extLst>
              <a:ext uri="{FF2B5EF4-FFF2-40B4-BE49-F238E27FC236}">
                <a16:creationId xmlns:a16="http://schemas.microsoft.com/office/drawing/2014/main" id="{426BF98E-367B-F367-AD8D-7F7C59A4BDB4}"/>
              </a:ext>
            </a:extLst>
          </p:cNvPr>
          <p:cNvSpPr/>
          <p:nvPr/>
        </p:nvSpPr>
        <p:spPr>
          <a:xfrm>
            <a:off x="3715762" y="6019077"/>
            <a:ext cx="7891129" cy="498621"/>
          </a:xfrm>
          <a:prstGeom prst="roundRect">
            <a:avLst>
              <a:gd name="adj" fmla="val 8911"/>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1500" b="1">
                <a:solidFill>
                  <a:srgbClr val="158189"/>
                </a:solidFill>
                <a:latin typeface="Arial" panose="020B0604020202020204" pitchFamily="34" charset="0"/>
                <a:cs typeface="Arial" panose="020B0604020202020204" pitchFamily="34" charset="0"/>
              </a:rPr>
              <a:t>Augmentation des gaz à effet de serre.</a:t>
            </a:r>
          </a:p>
        </p:txBody>
      </p:sp>
      <p:sp>
        <p:nvSpPr>
          <p:cNvPr id="4" name="ZoneTexte 3">
            <a:extLst>
              <a:ext uri="{FF2B5EF4-FFF2-40B4-BE49-F238E27FC236}">
                <a16:creationId xmlns:a16="http://schemas.microsoft.com/office/drawing/2014/main" id="{A6294D16-57DD-15F8-091C-CB133893AC76}"/>
              </a:ext>
            </a:extLst>
          </p:cNvPr>
          <p:cNvSpPr txBox="1"/>
          <p:nvPr/>
        </p:nvSpPr>
        <p:spPr>
          <a:xfrm>
            <a:off x="3715762" y="6611779"/>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2025)</a:t>
            </a:r>
          </a:p>
        </p:txBody>
      </p:sp>
    </p:spTree>
    <p:extLst>
      <p:ext uri="{BB962C8B-B14F-4D97-AF65-F5344CB8AC3E}">
        <p14:creationId xmlns:p14="http://schemas.microsoft.com/office/powerpoint/2010/main" val="178368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64" presetClass="path" presetSubtype="0" accel="50000" decel="50000" fill="hold" grpId="1" nodeType="withEffect">
                                  <p:stCondLst>
                                    <p:cond delay="750"/>
                                  </p:stCondLst>
                                  <p:childTnLst>
                                    <p:animMotion origin="layout" path="M 4.58333E-6 -2.96296E-6 L 4.58333E-6 -0.05162 " pathEditMode="relative" rAng="0" ptsTypes="AA">
                                      <p:cBhvr>
                                        <p:cTn id="18" dur="1000" spd="-100000" fill="hold"/>
                                        <p:tgtEl>
                                          <p:spTgt spid="6"/>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144B7DA-3939-017E-DEC9-CA7991706C35}"/>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61ED93D-ED78-74AE-C363-B1655ABA314F}"/>
              </a:ext>
            </a:extLst>
          </p:cNvPr>
          <p:cNvSpPr/>
          <p:nvPr/>
        </p:nvSpPr>
        <p:spPr>
          <a:xfrm>
            <a:off x="4019551" y="4320294"/>
            <a:ext cx="7424737" cy="7703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 ⬆ empreinte environnementale </a:t>
            </a:r>
          </a:p>
        </p:txBody>
      </p:sp>
      <p:sp>
        <p:nvSpPr>
          <p:cNvPr id="5" name="TextBox 4">
            <a:extLst>
              <a:ext uri="{FF2B5EF4-FFF2-40B4-BE49-F238E27FC236}">
                <a16:creationId xmlns:a16="http://schemas.microsoft.com/office/drawing/2014/main" id="{8039A6B0-A248-8131-E7E3-FBFD2ACB79C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Quels sont les impacts environnementaux indirects de 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700605C7-8AB2-762F-8D0C-EF1B50A5BA3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6854" y="1954593"/>
            <a:ext cx="4111226" cy="3523909"/>
          </a:xfrm>
          <a:prstGeom prst="rect">
            <a:avLst/>
          </a:prstGeom>
        </p:spPr>
      </p:pic>
      <p:sp>
        <p:nvSpPr>
          <p:cNvPr id="12" name="Rectangle: Rounded Corners 11">
            <a:extLst>
              <a:ext uri="{FF2B5EF4-FFF2-40B4-BE49-F238E27FC236}">
                <a16:creationId xmlns:a16="http://schemas.microsoft.com/office/drawing/2014/main" id="{E8BB36EC-726D-AF4A-5018-DB7FACDCCB2F}"/>
              </a:ext>
            </a:extLst>
          </p:cNvPr>
          <p:cNvSpPr/>
          <p:nvPr/>
        </p:nvSpPr>
        <p:spPr>
          <a:xfrm>
            <a:off x="4019551" y="1923603"/>
            <a:ext cx="7424737" cy="130804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Même si les processus s’améliorent et les outils (ex. : puces) sont moins coûteux énergétiquement, il faut considérer l’effet rebond : </a:t>
            </a:r>
          </a:p>
        </p:txBody>
      </p:sp>
      <p:sp>
        <p:nvSpPr>
          <p:cNvPr id="14" name="Rectangle: Rounded Corners 13">
            <a:extLst>
              <a:ext uri="{FF2B5EF4-FFF2-40B4-BE49-F238E27FC236}">
                <a16:creationId xmlns:a16="http://schemas.microsoft.com/office/drawing/2014/main" id="{219819C9-1D95-0DDD-3958-FE69B37627C2}"/>
              </a:ext>
            </a:extLst>
          </p:cNvPr>
          <p:cNvSpPr/>
          <p:nvPr/>
        </p:nvSpPr>
        <p:spPr>
          <a:xfrm>
            <a:off x="4019551" y="3915045"/>
            <a:ext cx="7424737" cy="69029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600">
                <a:solidFill>
                  <a:schemeClr val="tx1">
                    <a:lumMod val="95000"/>
                    <a:lumOff val="5000"/>
                  </a:schemeClr>
                </a:solidFill>
                <a:latin typeface="Arial" panose="020B0604020202020204" pitchFamily="34" charset="0"/>
                <a:cs typeface="Arial" panose="020B0604020202020204" pitchFamily="34" charset="0"/>
              </a:rPr>
              <a:t>= ⬆ d’utilisation des outils</a:t>
            </a:r>
            <a:endParaRPr lang="fr-FR" sz="150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DEF8D401-C3F6-22B5-54C3-D9835DE6C610}"/>
              </a:ext>
            </a:extLst>
          </p:cNvPr>
          <p:cNvSpPr/>
          <p:nvPr/>
        </p:nvSpPr>
        <p:spPr>
          <a:xfrm>
            <a:off x="4019551" y="3573736"/>
            <a:ext cx="742473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 accessibilité des outils</a:t>
            </a:r>
          </a:p>
        </p:txBody>
      </p:sp>
      <p:sp>
        <p:nvSpPr>
          <p:cNvPr id="7" name="ZoneTexte 6">
            <a:extLst>
              <a:ext uri="{FF2B5EF4-FFF2-40B4-BE49-F238E27FC236}">
                <a16:creationId xmlns:a16="http://schemas.microsoft.com/office/drawing/2014/main" id="{8BF2FE8D-6F1B-FB60-827B-398E2B71CEBD}"/>
              </a:ext>
            </a:extLst>
          </p:cNvPr>
          <p:cNvSpPr txBox="1"/>
          <p:nvPr/>
        </p:nvSpPr>
        <p:spPr>
          <a:xfrm>
            <a:off x="4019551" y="5290285"/>
            <a:ext cx="965329"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(CEST, 2021)</a:t>
            </a:r>
          </a:p>
        </p:txBody>
      </p:sp>
    </p:spTree>
    <p:extLst>
      <p:ext uri="{BB962C8B-B14F-4D97-AF65-F5344CB8AC3E}">
        <p14:creationId xmlns:p14="http://schemas.microsoft.com/office/powerpoint/2010/main" val="624419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42" presetClass="path" presetSubtype="0" accel="50000" decel="50000" fill="hold" nodeType="withEffect">
                                  <p:stCondLst>
                                    <p:cond delay="250"/>
                                  </p:stCondLst>
                                  <p:childTnLst>
                                    <p:animMotion origin="layout" path="M -2.29167E-6 1.85185E-6 L -2.29167E-6 0.25 " pathEditMode="relative" rAng="0" ptsTypes="AA">
                                      <p:cBhvr>
                                        <p:cTn id="12" dur="1000" spd="-100000" fill="hold"/>
                                        <p:tgtEl>
                                          <p:spTgt spid="2"/>
                                        </p:tgtEl>
                                        <p:attrNameLst>
                                          <p:attrName>ppt_x</p:attrName>
                                          <p:attrName>ppt_y</p:attrName>
                                        </p:attrNameLst>
                                      </p:cBhvr>
                                      <p:rCtr x="0" y="12500"/>
                                    </p:animMotion>
                                  </p:childTnLst>
                                </p:cTn>
                              </p:par>
                              <p:par>
                                <p:cTn id="13" presetID="10" presetClass="entr" presetSubtype="0" fill="hold" grpId="0" nodeType="with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17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childTnLst>
                                </p:cTn>
                              </p:par>
                              <p:par>
                                <p:cTn id="22" presetID="64" presetClass="path" presetSubtype="0" accel="50000" decel="50000" fill="hold" grpId="1" nodeType="withEffect">
                                  <p:stCondLst>
                                    <p:cond delay="1750"/>
                                  </p:stCondLst>
                                  <p:childTnLst>
                                    <p:animMotion origin="layout" path="M -4.58333E-6 -4.81481E-6 L -4.58333E-6 -0.05162 " pathEditMode="relative" rAng="0" ptsTypes="AA">
                                      <p:cBhvr>
                                        <p:cTn id="23" dur="1000" spd="-100000" fill="hold"/>
                                        <p:tgtEl>
                                          <p:spTgt spid="14"/>
                                        </p:tgtEl>
                                        <p:attrNameLst>
                                          <p:attrName>ppt_x</p:attrName>
                                          <p:attrName>ppt_y</p:attrName>
                                        </p:attrNameLst>
                                      </p:cBhvr>
                                      <p:rCtr x="0" y="-2593"/>
                                    </p:animMotion>
                                  </p:childTnLst>
                                </p:cTn>
                              </p:par>
                              <p:par>
                                <p:cTn id="24" presetID="10" presetClass="entr" presetSubtype="0" fill="hold" grpId="0" nodeType="withEffect">
                                  <p:stCondLst>
                                    <p:cond delay="2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64" presetClass="path" presetSubtype="0" accel="50000" decel="50000" fill="hold" grpId="1" nodeType="withEffect">
                                  <p:stCondLst>
                                    <p:cond delay="2250"/>
                                  </p:stCondLst>
                                  <p:childTnLst>
                                    <p:animMotion origin="layout" path="M -4.58333E-6 -1.11111E-6 L -4.58333E-6 -0.05162 " pathEditMode="relative" rAng="0" ptsTypes="AA">
                                      <p:cBhvr>
                                        <p:cTn id="28" dur="1000" spd="-100000" fill="hold"/>
                                        <p:tgtEl>
                                          <p:spTgt spid="16"/>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 grpId="0"/>
      <p:bldP spid="12" grpId="0" animBg="1"/>
      <p:bldP spid="14" grpId="0" animBg="1"/>
      <p:bldP spid="14" grpId="1"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CBC00DB-59D9-6DDF-EA47-BE5EB9041FF0}"/>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5A32810A-0E96-3FC0-CC75-7454276F199A}"/>
              </a:ext>
            </a:extLst>
          </p:cNvPr>
          <p:cNvSpPr/>
          <p:nvPr/>
        </p:nvSpPr>
        <p:spPr>
          <a:xfrm>
            <a:off x="551037" y="2925910"/>
            <a:ext cx="5290758" cy="731738"/>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Impacts indirects</a:t>
            </a:r>
          </a:p>
        </p:txBody>
      </p:sp>
      <p:sp>
        <p:nvSpPr>
          <p:cNvPr id="20" name="Rectangle: Rounded Corners 19">
            <a:extLst>
              <a:ext uri="{FF2B5EF4-FFF2-40B4-BE49-F238E27FC236}">
                <a16:creationId xmlns:a16="http://schemas.microsoft.com/office/drawing/2014/main" id="{8EC70D58-CE59-61D8-90BD-5290D65C28EC}"/>
              </a:ext>
            </a:extLst>
          </p:cNvPr>
          <p:cNvSpPr/>
          <p:nvPr/>
        </p:nvSpPr>
        <p:spPr>
          <a:xfrm>
            <a:off x="551038" y="2177208"/>
            <a:ext cx="5290758" cy="1008195"/>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Impacts directs</a:t>
            </a:r>
          </a:p>
        </p:txBody>
      </p:sp>
      <p:sp>
        <p:nvSpPr>
          <p:cNvPr id="3" name="TextBox 2">
            <a:extLst>
              <a:ext uri="{FF2B5EF4-FFF2-40B4-BE49-F238E27FC236}">
                <a16:creationId xmlns:a16="http://schemas.microsoft.com/office/drawing/2014/main" id="{F4D79D86-0173-962E-F8F8-C19E310CCA16}"/>
              </a:ext>
            </a:extLst>
          </p:cNvPr>
          <p:cNvSpPr txBox="1"/>
          <p:nvPr/>
        </p:nvSpPr>
        <p:spPr>
          <a:xfrm>
            <a:off x="1" y="0"/>
            <a:ext cx="12192000" cy="1923604"/>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SOBRE NUMÉRIQUEMENT</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FD3F9DD-380B-79CD-F100-0582BF0A58A7}"/>
              </a:ext>
            </a:extLst>
          </p:cNvPr>
          <p:cNvSpPr/>
          <p:nvPr/>
        </p:nvSpPr>
        <p:spPr>
          <a:xfrm>
            <a:off x="6055704" y="4293216"/>
            <a:ext cx="5290758" cy="102710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CA" sz="1500">
                <a:solidFill>
                  <a:schemeClr val="dk1"/>
                </a:solidFill>
                <a:latin typeface="Arial"/>
                <a:ea typeface="Arial"/>
                <a:cs typeface="Arial"/>
                <a:sym typeface="Arial"/>
              </a:rPr>
              <a:t>J’utilise un outil d’</a:t>
            </a:r>
            <a:r>
              <a:rPr lang="fr-CA" sz="1500" err="1">
                <a:solidFill>
                  <a:schemeClr val="dk1"/>
                </a:solidFill>
                <a:latin typeface="Arial"/>
                <a:ea typeface="Arial"/>
                <a:cs typeface="Arial"/>
                <a:sym typeface="Arial"/>
              </a:rPr>
              <a:t>IAg</a:t>
            </a:r>
            <a:r>
              <a:rPr lang="fr-CA" sz="1500">
                <a:solidFill>
                  <a:schemeClr val="dk1"/>
                </a:solidFill>
                <a:latin typeface="Arial"/>
                <a:ea typeface="Arial"/>
                <a:cs typeface="Arial"/>
                <a:sym typeface="Arial"/>
              </a:rPr>
              <a:t> approprié pour ma tâche plutôt que de me tourner vers un outil généraliste.</a:t>
            </a:r>
            <a:endParaRPr lang="fr-FR" sz="1500">
              <a:solidFill>
                <a:schemeClr val="tx1">
                  <a:lumMod val="95000"/>
                  <a:lumOff val="5000"/>
                </a:schemeClr>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F0F1C2E-C55A-B888-E5A2-2D10D76F9036}"/>
              </a:ext>
            </a:extLst>
          </p:cNvPr>
          <p:cNvSpPr/>
          <p:nvPr/>
        </p:nvSpPr>
        <p:spPr>
          <a:xfrm>
            <a:off x="6055704" y="3946267"/>
            <a:ext cx="5290758" cy="60934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J’évite de diviser ma requête en plusieurs morceaux.</a:t>
            </a:r>
            <a:endParaRPr lang="fr-CA" sz="1500"/>
          </a:p>
        </p:txBody>
      </p:sp>
      <p:sp>
        <p:nvSpPr>
          <p:cNvPr id="9" name="Rectangle: Rounded Corners 8">
            <a:extLst>
              <a:ext uri="{FF2B5EF4-FFF2-40B4-BE49-F238E27FC236}">
                <a16:creationId xmlns:a16="http://schemas.microsoft.com/office/drawing/2014/main" id="{CFCA760F-3249-EA95-C74A-F016B803CDA4}"/>
              </a:ext>
            </a:extLst>
          </p:cNvPr>
          <p:cNvSpPr/>
          <p:nvPr/>
        </p:nvSpPr>
        <p:spPr>
          <a:xfrm>
            <a:off x="6055705" y="3310742"/>
            <a:ext cx="5290757" cy="73173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Je formule une requête concise, je la révise avant l’envoi.</a:t>
            </a:r>
          </a:p>
        </p:txBody>
      </p:sp>
      <p:sp>
        <p:nvSpPr>
          <p:cNvPr id="10" name="Rectangle: Rounded Corners 9">
            <a:extLst>
              <a:ext uri="{FF2B5EF4-FFF2-40B4-BE49-F238E27FC236}">
                <a16:creationId xmlns:a16="http://schemas.microsoft.com/office/drawing/2014/main" id="{92662DDF-264C-3566-2257-50C8A4DD9678}"/>
              </a:ext>
            </a:extLst>
          </p:cNvPr>
          <p:cNvSpPr/>
          <p:nvPr/>
        </p:nvSpPr>
        <p:spPr>
          <a:xfrm>
            <a:off x="6055706" y="2386076"/>
            <a:ext cx="5290758" cy="11939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CA" sz="1500">
                <a:solidFill>
                  <a:schemeClr val="dk1"/>
                </a:solidFill>
                <a:latin typeface="Arial"/>
                <a:ea typeface="Arial"/>
                <a:cs typeface="Arial"/>
                <a:sym typeface="Arial"/>
              </a:rPr>
              <a:t>J’utilise un outil d’</a:t>
            </a:r>
            <a:r>
              <a:rPr lang="fr-CA" sz="1500" err="1">
                <a:solidFill>
                  <a:schemeClr val="dk1"/>
                </a:solidFill>
                <a:latin typeface="Arial"/>
                <a:ea typeface="Arial"/>
                <a:cs typeface="Arial"/>
                <a:sym typeface="Arial"/>
              </a:rPr>
              <a:t>IAg</a:t>
            </a:r>
            <a:r>
              <a:rPr lang="fr-CA" sz="1500">
                <a:solidFill>
                  <a:schemeClr val="dk1"/>
                </a:solidFill>
                <a:latin typeface="Arial"/>
                <a:ea typeface="Arial"/>
                <a:cs typeface="Arial"/>
                <a:sym typeface="Arial"/>
              </a:rPr>
              <a:t> seulement s’il apporte une réelle valeur ajoutée par rapport à d’autres outils (qu’ils soient numériques ou non).</a:t>
            </a:r>
            <a:endParaRPr lang="fr-CA" sz="1500"/>
          </a:p>
        </p:txBody>
      </p:sp>
      <p:sp>
        <p:nvSpPr>
          <p:cNvPr id="11" name="Rectangle: Rounded Corners 10">
            <a:extLst>
              <a:ext uri="{FF2B5EF4-FFF2-40B4-BE49-F238E27FC236}">
                <a16:creationId xmlns:a16="http://schemas.microsoft.com/office/drawing/2014/main" id="{5E6003B9-0DA0-40BF-A787-00A907D0B43E}"/>
              </a:ext>
            </a:extLst>
          </p:cNvPr>
          <p:cNvSpPr/>
          <p:nvPr/>
        </p:nvSpPr>
        <p:spPr>
          <a:xfrm>
            <a:off x="6055705" y="2062961"/>
            <a:ext cx="5290758" cy="609345"/>
          </a:xfrm>
          <a:prstGeom prst="roundRect">
            <a:avLst>
              <a:gd name="adj" fmla="val 20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2" name="Rectangle: Rounded Corners 11">
            <a:extLst>
              <a:ext uri="{FF2B5EF4-FFF2-40B4-BE49-F238E27FC236}">
                <a16:creationId xmlns:a16="http://schemas.microsoft.com/office/drawing/2014/main" id="{20730C64-8F7B-62D1-8FFA-53E4DE05A02C}"/>
              </a:ext>
            </a:extLst>
          </p:cNvPr>
          <p:cNvSpPr/>
          <p:nvPr/>
        </p:nvSpPr>
        <p:spPr>
          <a:xfrm>
            <a:off x="549862" y="2062961"/>
            <a:ext cx="5290758" cy="609345"/>
          </a:xfrm>
          <a:prstGeom prst="roundRect">
            <a:avLst>
              <a:gd name="adj" fmla="val 2078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grpSp>
        <p:nvGrpSpPr>
          <p:cNvPr id="4" name="Group 3">
            <a:extLst>
              <a:ext uri="{FF2B5EF4-FFF2-40B4-BE49-F238E27FC236}">
                <a16:creationId xmlns:a16="http://schemas.microsoft.com/office/drawing/2014/main" id="{DAC4D97A-26B8-6ACE-4C99-22CE23C8B776}"/>
              </a:ext>
            </a:extLst>
          </p:cNvPr>
          <p:cNvGrpSpPr/>
          <p:nvPr/>
        </p:nvGrpSpPr>
        <p:grpSpPr>
          <a:xfrm>
            <a:off x="969580" y="333392"/>
            <a:ext cx="1179595" cy="1638283"/>
            <a:chOff x="969580" y="333392"/>
            <a:chExt cx="1179595" cy="1638283"/>
          </a:xfrm>
        </p:grpSpPr>
        <p:sp>
          <p:nvSpPr>
            <p:cNvPr id="6" name="Oval 5">
              <a:extLst>
                <a:ext uri="{FF2B5EF4-FFF2-40B4-BE49-F238E27FC236}">
                  <a16:creationId xmlns:a16="http://schemas.microsoft.com/office/drawing/2014/main" id="{BEB5C1FE-EE15-D190-ED2F-5599AFECF822}"/>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CCAB24C6-3A76-E364-CBE3-C4EA1D035FDA}"/>
                </a:ext>
              </a:extLst>
            </p:cNvPr>
            <p:cNvPicPr>
              <a:picLocks noChangeAspect="1"/>
            </p:cNvPicPr>
            <p:nvPr/>
          </p:nvPicPr>
          <p:blipFill>
            <a:blip r:embed="rId3">
              <a:extLst>
                <a:ext uri="{96DAC541-7B7A-43D3-8B79-37D633B846F1}">
                  <asvg:svgBlip xmlns:asvg="http://schemas.microsoft.com/office/drawing/2016/SVG/main" r:embed="rId4"/>
                </a:ext>
              </a:extLst>
            </a:blip>
            <a:srcRect l="46740" r="41771"/>
            <a:stretch>
              <a:fillRect/>
            </a:stretch>
          </p:blipFill>
          <p:spPr>
            <a:xfrm>
              <a:off x="1308404" y="333392"/>
              <a:ext cx="501945" cy="1638283"/>
            </a:xfrm>
            <a:prstGeom prst="rect">
              <a:avLst/>
            </a:prstGeom>
          </p:spPr>
        </p:pic>
      </p:grpSp>
      <p:sp>
        <p:nvSpPr>
          <p:cNvPr id="17" name="L-Shape 16">
            <a:extLst>
              <a:ext uri="{FF2B5EF4-FFF2-40B4-BE49-F238E27FC236}">
                <a16:creationId xmlns:a16="http://schemas.microsoft.com/office/drawing/2014/main" id="{5A6D2BAB-0A40-B00D-0EF0-8339759EA056}"/>
              </a:ext>
            </a:extLst>
          </p:cNvPr>
          <p:cNvSpPr/>
          <p:nvPr/>
        </p:nvSpPr>
        <p:spPr>
          <a:xfrm rot="18000000">
            <a:off x="6130232" y="2224456"/>
            <a:ext cx="430243" cy="20171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97FEECBC-757A-5BCB-4A15-BDBEE74C2B52}"/>
              </a:ext>
            </a:extLst>
          </p:cNvPr>
          <p:cNvSpPr/>
          <p:nvPr/>
        </p:nvSpPr>
        <p:spPr>
          <a:xfrm>
            <a:off x="568911" y="2062960"/>
            <a:ext cx="609346" cy="609346"/>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99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64" presetClass="path" presetSubtype="0" accel="50000" decel="50000" fill="hold" grpId="1" nodeType="withEffect">
                                  <p:stCondLst>
                                    <p:cond delay="0"/>
                                  </p:stCondLst>
                                  <p:childTnLst>
                                    <p:animMotion origin="layout" path="M 6.25E-7 -2.22222E-6 L 6.25E-7 -0.04537 " pathEditMode="relative" rAng="0" ptsTypes="AA">
                                      <p:cBhvr>
                                        <p:cTn id="21" dur="1000" spd="-100000" fill="hold"/>
                                        <p:tgtEl>
                                          <p:spTgt spid="20"/>
                                        </p:tgtEl>
                                        <p:attrNameLst>
                                          <p:attrName>ppt_x</p:attrName>
                                          <p:attrName>ppt_y</p:attrName>
                                        </p:attrNameLst>
                                      </p:cBhvr>
                                      <p:rCtr x="0" y="-2269"/>
                                    </p:animMotion>
                                  </p:childTnLst>
                                </p:cTn>
                              </p:par>
                              <p:par>
                                <p:cTn id="22" presetID="10" presetClass="entr" presetSubtype="0" fill="hold" grpId="0" nodeType="with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childTnLst>
                                </p:cTn>
                              </p:par>
                              <p:par>
                                <p:cTn id="25" presetID="64" presetClass="path" presetSubtype="0" accel="50000" decel="50000" fill="hold" grpId="1" nodeType="withEffect">
                                  <p:stCondLst>
                                    <p:cond delay="500"/>
                                  </p:stCondLst>
                                  <p:childTnLst>
                                    <p:animMotion origin="layout" path="M 6.25E-7 -1.11111E-6 L 6.25E-7 -0.05532 " pathEditMode="relative" rAng="0" ptsTypes="AA">
                                      <p:cBhvr>
                                        <p:cTn id="26" dur="1000" spd="-100000" fill="hold"/>
                                        <p:tgtEl>
                                          <p:spTgt spid="19"/>
                                        </p:tgtEl>
                                        <p:attrNameLst>
                                          <p:attrName>ppt_x</p:attrName>
                                          <p:attrName>ppt_y</p:attrName>
                                        </p:attrNameLst>
                                      </p:cBhvr>
                                      <p:rCtr x="0" y="-2778"/>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64" presetClass="path" presetSubtype="0" accel="50000" decel="50000" fill="hold" grpId="1" nodeType="withEffect">
                                  <p:stCondLst>
                                    <p:cond delay="500"/>
                                  </p:stCondLst>
                                  <p:childTnLst>
                                    <p:animMotion origin="layout" path="M -1.875E-6 -3.7037E-6 L -1.875E-6 -0.04583 " pathEditMode="relative" rAng="0" ptsTypes="AA">
                                      <p:cBhvr>
                                        <p:cTn id="39" dur="1000" spd="-100000" fill="hold"/>
                                        <p:tgtEl>
                                          <p:spTgt spid="10"/>
                                        </p:tgtEl>
                                        <p:attrNameLst>
                                          <p:attrName>ppt_x</p:attrName>
                                          <p:attrName>ppt_y</p:attrName>
                                        </p:attrNameLst>
                                      </p:cBhvr>
                                      <p:rCtr x="0" y="-2292"/>
                                    </p:animMotion>
                                  </p:childTnLst>
                                </p:cTn>
                              </p:par>
                              <p:par>
                                <p:cTn id="40" presetID="10" presetClass="entr" presetSubtype="0" fill="hold" grpId="0" nodeType="withEffect">
                                  <p:stCondLst>
                                    <p:cond delay="10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par>
                                <p:cTn id="43" presetID="64" presetClass="path" presetSubtype="0" accel="50000" decel="50000" fill="hold" grpId="1" nodeType="withEffect">
                                  <p:stCondLst>
                                    <p:cond delay="1000"/>
                                  </p:stCondLst>
                                  <p:childTnLst>
                                    <p:animMotion origin="layout" path="M -1.875E-6 -1.11111E-6 L -1.875E-6 -0.10139 " pathEditMode="relative" rAng="0" ptsTypes="AA">
                                      <p:cBhvr>
                                        <p:cTn id="44" dur="1000" spd="-100000" fill="hold"/>
                                        <p:tgtEl>
                                          <p:spTgt spid="9"/>
                                        </p:tgtEl>
                                        <p:attrNameLst>
                                          <p:attrName>ppt_x</p:attrName>
                                          <p:attrName>ppt_y</p:attrName>
                                        </p:attrNameLst>
                                      </p:cBhvr>
                                      <p:rCtr x="0" y="-5069"/>
                                    </p:animMotion>
                                  </p:childTnLst>
                                </p:cTn>
                              </p:par>
                              <p:par>
                                <p:cTn id="45" presetID="10" presetClass="entr" presetSubtype="0" fill="hold" grpId="0" nodeType="withEffect">
                                  <p:stCondLst>
                                    <p:cond delay="15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childTnLst>
                                </p:cTn>
                              </p:par>
                              <p:par>
                                <p:cTn id="48" presetID="64" presetClass="path" presetSubtype="0" accel="50000" decel="50000" fill="hold" grpId="1" nodeType="withEffect">
                                  <p:stCondLst>
                                    <p:cond delay="1500"/>
                                  </p:stCondLst>
                                  <p:childTnLst>
                                    <p:animMotion origin="layout" path="M -1.875E-6 2.59259E-6 L -1.875E-6 -0.05533 " pathEditMode="relative" rAng="0" ptsTypes="AA">
                                      <p:cBhvr>
                                        <p:cTn id="49" dur="1000" spd="-100000" fill="hold"/>
                                        <p:tgtEl>
                                          <p:spTgt spid="8"/>
                                        </p:tgtEl>
                                        <p:attrNameLst>
                                          <p:attrName>ppt_x</p:attrName>
                                          <p:attrName>ppt_y</p:attrName>
                                        </p:attrNameLst>
                                      </p:cBhvr>
                                      <p:rCtr x="0" y="-2778"/>
                                    </p:animMotion>
                                  </p:childTnLst>
                                </p:cTn>
                              </p:par>
                              <p:par>
                                <p:cTn id="50" presetID="10" presetClass="entr" presetSubtype="0" fill="hold" grpId="0" nodeType="withEffect">
                                  <p:stCondLst>
                                    <p:cond delay="200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childTnLst>
                                </p:cTn>
                              </p:par>
                              <p:par>
                                <p:cTn id="53" presetID="64" presetClass="path" presetSubtype="0" accel="50000" decel="50000" fill="hold" grpId="1" nodeType="withEffect">
                                  <p:stCondLst>
                                    <p:cond delay="2000"/>
                                  </p:stCondLst>
                                  <p:childTnLst>
                                    <p:animMotion origin="layout" path="M -1.875E-6 -4.44444E-6 L -1.875E-6 -0.04722 " pathEditMode="relative" rAng="0" ptsTypes="AA">
                                      <p:cBhvr>
                                        <p:cTn id="54" dur="1000" spd="-100000" fill="hold"/>
                                        <p:tgtEl>
                                          <p:spTgt spid="7"/>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3" grpId="0"/>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9DFEA77-7C65-80BE-2F5D-19A8BC6E59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A970A1-2387-0469-5A41-205717FEC9E1}"/>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contenus générés par une </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sont-ils ma propriété intellectuelle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6D4E4CB-01F8-CCF3-168F-43D9F7F50D97}"/>
              </a:ext>
            </a:extLst>
          </p:cNvPr>
          <p:cNvSpPr txBox="1"/>
          <p:nvPr/>
        </p:nvSpPr>
        <p:spPr>
          <a:xfrm>
            <a:off x="-2" y="1923604"/>
            <a:ext cx="12192002" cy="330859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Pour qu’une création soit protégée, trois conditions doivent être remplies selon la Loi canadienne sur le droit d’auteur :</a:t>
            </a: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EA8493C-A1AE-3AEF-3C2D-472EB18B3834}"/>
              </a:ext>
            </a:extLst>
          </p:cNvPr>
          <p:cNvSpPr/>
          <p:nvPr/>
        </p:nvSpPr>
        <p:spPr>
          <a:xfrm>
            <a:off x="916868" y="2686180"/>
            <a:ext cx="10351207" cy="99135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personne qui crée doit faire des choix, utiliser ses connaissances et son jugement. </a:t>
            </a:r>
          </a:p>
        </p:txBody>
      </p:sp>
      <p:sp>
        <p:nvSpPr>
          <p:cNvPr id="5" name="Rectangle: Rounded Corners 4">
            <a:extLst>
              <a:ext uri="{FF2B5EF4-FFF2-40B4-BE49-F238E27FC236}">
                <a16:creationId xmlns:a16="http://schemas.microsoft.com/office/drawing/2014/main" id="{D5A808A1-EEFA-B599-7E9F-3C3EB915E365}"/>
              </a:ext>
            </a:extLst>
          </p:cNvPr>
          <p:cNvSpPr/>
          <p:nvPr/>
        </p:nvSpPr>
        <p:spPr>
          <a:xfrm>
            <a:off x="916868" y="265829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Originalité</a:t>
            </a:r>
            <a:endParaRPr lang="fr-CA" sz="2000" b="1">
              <a:solidFill>
                <a:srgbClr val="158189"/>
              </a:solidFill>
            </a:endParaRPr>
          </a:p>
        </p:txBody>
      </p:sp>
      <p:sp>
        <p:nvSpPr>
          <p:cNvPr id="6" name="Rectangle: Rounded Corners 5">
            <a:extLst>
              <a:ext uri="{FF2B5EF4-FFF2-40B4-BE49-F238E27FC236}">
                <a16:creationId xmlns:a16="http://schemas.microsoft.com/office/drawing/2014/main" id="{81275667-526B-5BF1-B756-E5E585EB689A}"/>
              </a:ext>
            </a:extLst>
          </p:cNvPr>
          <p:cNvSpPr/>
          <p:nvPr/>
        </p:nvSpPr>
        <p:spPr>
          <a:xfrm>
            <a:off x="916868" y="3967812"/>
            <a:ext cx="10351207" cy="121751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L’œuvre doit être enregistrée ou « fixée » sur un support (papier, fichier, etc.). </a:t>
            </a:r>
            <a:br>
              <a:rPr lang="fr-FR" sz="1500">
                <a:solidFill>
                  <a:schemeClr val="tx1"/>
                </a:solidFill>
                <a:latin typeface="Arial" panose="020B0604020202020204" pitchFamily="34" charset="0"/>
                <a:cs typeface="Arial" panose="020B0604020202020204" pitchFamily="34" charset="0"/>
              </a:rPr>
            </a:br>
            <a:r>
              <a:rPr lang="fr-FR" sz="1500">
                <a:solidFill>
                  <a:schemeClr val="tx1"/>
                </a:solidFill>
                <a:latin typeface="Arial" panose="020B0604020202020204" pitchFamily="34" charset="0"/>
                <a:cs typeface="Arial" panose="020B0604020202020204" pitchFamily="34" charset="0"/>
              </a:rPr>
              <a:t>Ce n’est pas l’idée qui est protégée, mais la manière dont elle est exprimée.</a:t>
            </a:r>
          </a:p>
        </p:txBody>
      </p:sp>
      <p:sp>
        <p:nvSpPr>
          <p:cNvPr id="7" name="Rectangle: Rounded Corners 6">
            <a:extLst>
              <a:ext uri="{FF2B5EF4-FFF2-40B4-BE49-F238E27FC236}">
                <a16:creationId xmlns:a16="http://schemas.microsoft.com/office/drawing/2014/main" id="{4AAD62B0-2BB2-64B1-3704-B9F21528897D}"/>
              </a:ext>
            </a:extLst>
          </p:cNvPr>
          <p:cNvSpPr/>
          <p:nvPr/>
        </p:nvSpPr>
        <p:spPr>
          <a:xfrm>
            <a:off x="916868" y="3939926"/>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Fixation</a:t>
            </a:r>
            <a:endParaRPr lang="fr-CA" sz="2000" b="1">
              <a:solidFill>
                <a:srgbClr val="158189"/>
              </a:solidFill>
            </a:endParaRPr>
          </a:p>
        </p:txBody>
      </p:sp>
      <p:sp>
        <p:nvSpPr>
          <p:cNvPr id="8" name="Rectangle: Rounded Corners 7">
            <a:extLst>
              <a:ext uri="{FF2B5EF4-FFF2-40B4-BE49-F238E27FC236}">
                <a16:creationId xmlns:a16="http://schemas.microsoft.com/office/drawing/2014/main" id="{F9A0EFA0-430A-D2CB-FDE4-11304D877E8F}"/>
              </a:ext>
            </a:extLst>
          </p:cNvPr>
          <p:cNvSpPr/>
          <p:nvPr/>
        </p:nvSpPr>
        <p:spPr>
          <a:xfrm>
            <a:off x="923925" y="5487199"/>
            <a:ext cx="10344150" cy="10055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Seule une personne (pas une machine) peut être reconnue comme autrice d’une œuvre selon la loi canadienne.</a:t>
            </a:r>
          </a:p>
        </p:txBody>
      </p:sp>
      <p:sp>
        <p:nvSpPr>
          <p:cNvPr id="9" name="Rectangle: Rounded Corners 8">
            <a:extLst>
              <a:ext uri="{FF2B5EF4-FFF2-40B4-BE49-F238E27FC236}">
                <a16:creationId xmlns:a16="http://schemas.microsoft.com/office/drawing/2014/main" id="{271456FE-F4BE-97A7-1AEE-E4217FE89E2A}"/>
              </a:ext>
            </a:extLst>
          </p:cNvPr>
          <p:cNvSpPr/>
          <p:nvPr/>
        </p:nvSpPr>
        <p:spPr>
          <a:xfrm>
            <a:off x="916868" y="545931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Personne humaine</a:t>
            </a:r>
            <a:endParaRPr lang="fr-CA" sz="2000" b="1">
              <a:solidFill>
                <a:srgbClr val="158189"/>
              </a:solidFill>
            </a:endParaRPr>
          </a:p>
        </p:txBody>
      </p:sp>
      <p:sp>
        <p:nvSpPr>
          <p:cNvPr id="10" name="ZoneTexte 9">
            <a:extLst>
              <a:ext uri="{FF2B5EF4-FFF2-40B4-BE49-F238E27FC236}">
                <a16:creationId xmlns:a16="http://schemas.microsoft.com/office/drawing/2014/main" id="{74A23A7E-7520-3DE5-558E-C9A7453A35FF}"/>
              </a:ext>
            </a:extLst>
          </p:cNvPr>
          <p:cNvSpPr txBox="1"/>
          <p:nvPr/>
        </p:nvSpPr>
        <p:spPr>
          <a:xfrm>
            <a:off x="916868"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Tree>
    <p:extLst>
      <p:ext uri="{BB962C8B-B14F-4D97-AF65-F5344CB8AC3E}">
        <p14:creationId xmlns:p14="http://schemas.microsoft.com/office/powerpoint/2010/main" val="11092779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1000"/>
                                  </p:stCondLst>
                                  <p:childTnLst>
                                    <p:animMotion origin="layout" path="M 4.16667E-7 1.11111E-6 L 4.16667E-7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64" presetClass="path" presetSubtype="0" accel="50000" decel="50000" fill="hold" grpId="1" nodeType="withEffect">
                                  <p:stCondLst>
                                    <p:cond delay="2000"/>
                                  </p:stCondLst>
                                  <p:childTnLst>
                                    <p:animMotion origin="layout" path="M 4.16667E-7 3.7037E-7 L 4.16667E-7 -0.05162 " pathEditMode="relative" rAng="0" ptsTypes="AA">
                                      <p:cBhvr>
                                        <p:cTn id="26" dur="1000" spd="-100000" fill="hold"/>
                                        <p:tgtEl>
                                          <p:spTgt spid="6"/>
                                        </p:tgtEl>
                                        <p:attrNameLst>
                                          <p:attrName>ppt_x</p:attrName>
                                          <p:attrName>ppt_y</p:attrName>
                                        </p:attrNameLst>
                                      </p:cBhvr>
                                      <p:rCtr x="0" y="-2593"/>
                                    </p:animMotion>
                                  </p:childTnLst>
                                </p:cTn>
                              </p:par>
                              <p:par>
                                <p:cTn id="27" presetID="10" presetClass="entr" presetSubtype="0" fill="hold" grpId="0" nodeType="withEffect">
                                  <p:stCondLst>
                                    <p:cond delay="2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par>
                                <p:cTn id="33" presetID="64" presetClass="path" presetSubtype="0" accel="50000" decel="50000" fill="hold" grpId="1" nodeType="withEffect">
                                  <p:stCondLst>
                                    <p:cond delay="3000"/>
                                  </p:stCondLst>
                                  <p:childTnLst>
                                    <p:animMotion origin="layout" path="M 0 3.7037E-7 L 0 -0.05162 " pathEditMode="relative" rAng="0" ptsTypes="AA">
                                      <p:cBhvr>
                                        <p:cTn id="34" dur="1000" spd="-100000" fill="hold"/>
                                        <p:tgtEl>
                                          <p:spTgt spid="8"/>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5" grpId="0" animBg="1"/>
      <p:bldP spid="6" grpId="0" animBg="1"/>
      <p:bldP spid="6" grpId="1" animBg="1"/>
      <p:bldP spid="7" grpId="0" animBg="1"/>
      <p:bldP spid="8" grpId="0" animBg="1"/>
      <p:bldP spid="8" grpId="1"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4DD744C-8521-43AA-23E5-BCE4E163DF0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C35477-6B32-4BD2-7A6B-3AB2AB98F5A3}"/>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Les contenus générés par une </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sont-ils ma propriété intellectuelle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1D4F3F6-316B-E566-81E2-8CF2ACD9E169}"/>
              </a:ext>
            </a:extLst>
          </p:cNvPr>
          <p:cNvSpPr txBox="1"/>
          <p:nvPr/>
        </p:nvSpPr>
        <p:spPr>
          <a:xfrm>
            <a:off x="-2" y="1923604"/>
            <a:ext cx="12192002" cy="330859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Pour qu’une création soit protégée, trois conditions doivent être remplies selon la Loi canadienne sur le droit d’auteur :</a:t>
            </a: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a:p>
            <a:endParaRPr lang="fr-FR" sz="2000">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4C76CB7-9E58-8C97-04DD-EAAA47A9BF17}"/>
              </a:ext>
            </a:extLst>
          </p:cNvPr>
          <p:cNvSpPr/>
          <p:nvPr/>
        </p:nvSpPr>
        <p:spPr>
          <a:xfrm>
            <a:off x="916868" y="2686180"/>
            <a:ext cx="10351207" cy="99135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personne qui crée doit faire des choix, utiliser ses connaissances et son jugement. </a:t>
            </a:r>
          </a:p>
        </p:txBody>
      </p:sp>
      <p:sp>
        <p:nvSpPr>
          <p:cNvPr id="5" name="Rectangle: Rounded Corners 4">
            <a:extLst>
              <a:ext uri="{FF2B5EF4-FFF2-40B4-BE49-F238E27FC236}">
                <a16:creationId xmlns:a16="http://schemas.microsoft.com/office/drawing/2014/main" id="{3E23F4A4-D59E-01FC-AE88-855F74B46E71}"/>
              </a:ext>
            </a:extLst>
          </p:cNvPr>
          <p:cNvSpPr/>
          <p:nvPr/>
        </p:nvSpPr>
        <p:spPr>
          <a:xfrm>
            <a:off x="916868" y="265829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Originalité</a:t>
            </a:r>
            <a:endParaRPr lang="fr-CA" sz="2000" b="1">
              <a:solidFill>
                <a:srgbClr val="158189"/>
              </a:solidFill>
            </a:endParaRPr>
          </a:p>
        </p:txBody>
      </p:sp>
      <p:sp>
        <p:nvSpPr>
          <p:cNvPr id="6" name="Rectangle: Rounded Corners 5">
            <a:extLst>
              <a:ext uri="{FF2B5EF4-FFF2-40B4-BE49-F238E27FC236}">
                <a16:creationId xmlns:a16="http://schemas.microsoft.com/office/drawing/2014/main" id="{82FEB4FB-52C4-C6A0-BCB7-281544224743}"/>
              </a:ext>
            </a:extLst>
          </p:cNvPr>
          <p:cNvSpPr/>
          <p:nvPr/>
        </p:nvSpPr>
        <p:spPr>
          <a:xfrm>
            <a:off x="916868" y="3967812"/>
            <a:ext cx="10351207" cy="121751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L’œuvre doit être enregistrée ou « fixée » sur un support (papier, fichier, etc.). </a:t>
            </a:r>
            <a:br>
              <a:rPr lang="fr-FR" sz="1500">
                <a:solidFill>
                  <a:schemeClr val="tx1"/>
                </a:solidFill>
                <a:latin typeface="Arial" panose="020B0604020202020204" pitchFamily="34" charset="0"/>
                <a:cs typeface="Arial" panose="020B0604020202020204" pitchFamily="34" charset="0"/>
              </a:rPr>
            </a:br>
            <a:r>
              <a:rPr lang="fr-FR" sz="1500">
                <a:solidFill>
                  <a:schemeClr val="tx1"/>
                </a:solidFill>
                <a:latin typeface="Arial" panose="020B0604020202020204" pitchFamily="34" charset="0"/>
                <a:cs typeface="Arial" panose="020B0604020202020204" pitchFamily="34" charset="0"/>
              </a:rPr>
              <a:t>Ce n’est pas l’idée qui est protégée, mais la manière dont elle est exprimée.</a:t>
            </a:r>
          </a:p>
        </p:txBody>
      </p:sp>
      <p:sp>
        <p:nvSpPr>
          <p:cNvPr id="7" name="Rectangle: Rounded Corners 6">
            <a:extLst>
              <a:ext uri="{FF2B5EF4-FFF2-40B4-BE49-F238E27FC236}">
                <a16:creationId xmlns:a16="http://schemas.microsoft.com/office/drawing/2014/main" id="{023640B1-D291-6CA6-15F2-70BC6BD58876}"/>
              </a:ext>
            </a:extLst>
          </p:cNvPr>
          <p:cNvSpPr/>
          <p:nvPr/>
        </p:nvSpPr>
        <p:spPr>
          <a:xfrm>
            <a:off x="916868" y="3939926"/>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Fixation</a:t>
            </a:r>
            <a:endParaRPr lang="fr-CA" sz="2000" b="1">
              <a:solidFill>
                <a:srgbClr val="158189"/>
              </a:solidFill>
            </a:endParaRPr>
          </a:p>
        </p:txBody>
      </p:sp>
      <p:sp>
        <p:nvSpPr>
          <p:cNvPr id="8" name="Rectangle: Rounded Corners 7">
            <a:extLst>
              <a:ext uri="{FF2B5EF4-FFF2-40B4-BE49-F238E27FC236}">
                <a16:creationId xmlns:a16="http://schemas.microsoft.com/office/drawing/2014/main" id="{D56E019D-A197-FF14-65F8-C6424614209F}"/>
              </a:ext>
            </a:extLst>
          </p:cNvPr>
          <p:cNvSpPr/>
          <p:nvPr/>
        </p:nvSpPr>
        <p:spPr>
          <a:xfrm>
            <a:off x="923925" y="5487199"/>
            <a:ext cx="10344150" cy="100557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Seule une personne (pas une machine) peut être reconnue comme autrice d’une œuvre selon la loi canadienne.</a:t>
            </a:r>
          </a:p>
        </p:txBody>
      </p:sp>
      <p:sp>
        <p:nvSpPr>
          <p:cNvPr id="9" name="Rectangle: Rounded Corners 8">
            <a:extLst>
              <a:ext uri="{FF2B5EF4-FFF2-40B4-BE49-F238E27FC236}">
                <a16:creationId xmlns:a16="http://schemas.microsoft.com/office/drawing/2014/main" id="{F6B97D92-400A-01BE-946D-EE6167C9C2DE}"/>
              </a:ext>
            </a:extLst>
          </p:cNvPr>
          <p:cNvSpPr/>
          <p:nvPr/>
        </p:nvSpPr>
        <p:spPr>
          <a:xfrm>
            <a:off x="916868" y="5459313"/>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CA" sz="2000" b="1">
                <a:solidFill>
                  <a:srgbClr val="158189"/>
                </a:solidFill>
                <a:latin typeface="Arial" panose="020B0604020202020204" pitchFamily="34" charset="0"/>
                <a:ea typeface="Helvetica Neue"/>
                <a:cs typeface="Arial" panose="020B0604020202020204" pitchFamily="34" charset="0"/>
                <a:sym typeface="Helvetica Neue"/>
              </a:rPr>
              <a:t>Personne humaine</a:t>
            </a:r>
            <a:endParaRPr lang="fr-CA" sz="2000" b="1">
              <a:solidFill>
                <a:srgbClr val="158189"/>
              </a:solidFill>
            </a:endParaRPr>
          </a:p>
        </p:txBody>
      </p:sp>
      <p:sp>
        <p:nvSpPr>
          <p:cNvPr id="10" name="ZoneTexte 9">
            <a:extLst>
              <a:ext uri="{FF2B5EF4-FFF2-40B4-BE49-F238E27FC236}">
                <a16:creationId xmlns:a16="http://schemas.microsoft.com/office/drawing/2014/main" id="{79B0EAED-F1D7-E3B5-5716-AEEC805BE864}"/>
              </a:ext>
            </a:extLst>
          </p:cNvPr>
          <p:cNvSpPr txBox="1"/>
          <p:nvPr/>
        </p:nvSpPr>
        <p:spPr>
          <a:xfrm>
            <a:off x="52386"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11" name="Rectangle 10">
            <a:extLst>
              <a:ext uri="{FF2B5EF4-FFF2-40B4-BE49-F238E27FC236}">
                <a16:creationId xmlns:a16="http://schemas.microsoft.com/office/drawing/2014/main" id="{FE679BB5-90FE-5027-4C60-5DD6B8B46D1A}"/>
              </a:ext>
            </a:extLst>
          </p:cNvPr>
          <p:cNvSpPr/>
          <p:nvPr/>
        </p:nvSpPr>
        <p:spPr>
          <a:xfrm>
            <a:off x="0" y="22302"/>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130E9F4E-5FFA-19C9-2169-CD716D7C54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893934"/>
            <a:ext cx="2696520" cy="2311303"/>
          </a:xfrm>
          <a:prstGeom prst="rect">
            <a:avLst/>
          </a:prstGeom>
        </p:spPr>
      </p:pic>
      <p:sp>
        <p:nvSpPr>
          <p:cNvPr id="14" name="Rectangle: Rounded Corners 13">
            <a:extLst>
              <a:ext uri="{FF2B5EF4-FFF2-40B4-BE49-F238E27FC236}">
                <a16:creationId xmlns:a16="http://schemas.microsoft.com/office/drawing/2014/main" id="{0D6DE6F9-9976-8943-1AE2-8E6FA5A554DA}"/>
              </a:ext>
            </a:extLst>
          </p:cNvPr>
          <p:cNvSpPr/>
          <p:nvPr/>
        </p:nvSpPr>
        <p:spPr>
          <a:xfrm>
            <a:off x="3026876" y="4428368"/>
            <a:ext cx="6131189" cy="12904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b" anchorCtr="0"/>
          <a:lstStyle/>
          <a:p>
            <a:pPr algn="ctr"/>
            <a:r>
              <a:rPr lang="fr-FR" sz="2000" b="1">
                <a:solidFill>
                  <a:schemeClr val="tx1"/>
                </a:solidFill>
                <a:latin typeface="Arial" panose="020B0604020202020204" pitchFamily="34" charset="0"/>
                <a:cs typeface="Arial" panose="020B0604020202020204" pitchFamily="34" charset="0"/>
              </a:rPr>
              <a:t>Au sens de la loi actuelle, une IA n’est ni autrice ni titulaire de droit d’auteur.</a:t>
            </a:r>
          </a:p>
        </p:txBody>
      </p:sp>
      <p:sp>
        <p:nvSpPr>
          <p:cNvPr id="13" name="Rectangle: Rounded Corners 12">
            <a:extLst>
              <a:ext uri="{FF2B5EF4-FFF2-40B4-BE49-F238E27FC236}">
                <a16:creationId xmlns:a16="http://schemas.microsoft.com/office/drawing/2014/main" id="{AF5C193C-6CEA-AF15-03AE-1A705E1290A6}"/>
              </a:ext>
            </a:extLst>
          </p:cNvPr>
          <p:cNvSpPr/>
          <p:nvPr/>
        </p:nvSpPr>
        <p:spPr>
          <a:xfrm>
            <a:off x="3030406" y="3539901"/>
            <a:ext cx="6131189" cy="129041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Ainsi, tout contenu généré par une </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tombe dans la catégorie du domaine public et peut être réutilisé par quiconque.</a:t>
            </a:r>
          </a:p>
        </p:txBody>
      </p:sp>
    </p:spTree>
    <p:extLst>
      <p:ext uri="{BB962C8B-B14F-4D97-AF65-F5344CB8AC3E}">
        <p14:creationId xmlns:p14="http://schemas.microsoft.com/office/powerpoint/2010/main" val="237642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accel="50000" decel="50000" fill="hold" nodeType="withEffect">
                                  <p:stCondLst>
                                    <p:cond delay="0"/>
                                  </p:stCondLst>
                                  <p:childTnLst>
                                    <p:animMotion origin="layout" path="M 0 -2.59259E-6 L 0 0.09491 " pathEditMode="relative" rAng="0" ptsTypes="AA">
                                      <p:cBhvr>
                                        <p:cTn id="9" dur="1000" spd="-100000" fill="hold"/>
                                        <p:tgtEl>
                                          <p:spTgt spid="12"/>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64" presetClass="path" presetSubtype="0" accel="50000" decel="50000" fill="hold" grpId="1" nodeType="withEffect">
                                  <p:stCondLst>
                                    <p:cond delay="0"/>
                                  </p:stCondLst>
                                  <p:childTnLst>
                                    <p:animMotion origin="layout" path="M 0 4.81481E-6 L 0 -0.10672 " pathEditMode="relative" rAng="0" ptsTypes="AA">
                                      <p:cBhvr>
                                        <p:cTn id="14" dur="1000" spd="-100000" fill="hold"/>
                                        <p:tgtEl>
                                          <p:spTgt spid="13"/>
                                        </p:tgtEl>
                                        <p:attrNameLst>
                                          <p:attrName>ppt_x</p:attrName>
                                          <p:attrName>ppt_y</p:attrName>
                                        </p:attrNameLst>
                                      </p:cBhvr>
                                      <p:rCtr x="0" y="-5347"/>
                                    </p:animMotion>
                                  </p:childTnLst>
                                </p:cTn>
                              </p:par>
                              <p:par>
                                <p:cTn id="15" presetID="10"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par>
                                <p:cTn id="18" presetID="64" presetClass="path" presetSubtype="0" accel="50000" decel="50000" fill="hold" grpId="1" nodeType="withEffect">
                                  <p:stCondLst>
                                    <p:cond delay="1000"/>
                                  </p:stCondLst>
                                  <p:childTnLst>
                                    <p:animMotion origin="layout" path="M 4.16667E-7 -4.81481E-6 L 4.16667E-7 -0.10671 " pathEditMode="relative" rAng="0" ptsTypes="AA">
                                      <p:cBhvr>
                                        <p:cTn id="19" dur="1000" spd="-100000" fill="hold"/>
                                        <p:tgtEl>
                                          <p:spTgt spid="14"/>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F51193B-1D14-8BE8-5D99-21337C2EC0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EDBCCA-CE69-BC2E-3BC0-85AA18D9DDAF}"/>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Ai-je besoin de déclarer mon utilisation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F06468DB-34F9-767B-BD10-B775153AB0DB}"/>
              </a:ext>
            </a:extLst>
          </p:cNvPr>
          <p:cNvSpPr txBox="1"/>
          <p:nvPr/>
        </p:nvSpPr>
        <p:spPr>
          <a:xfrm>
            <a:off x="916867" y="629881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5" name="Rectangle: Rounded Corners 4">
            <a:extLst>
              <a:ext uri="{FF2B5EF4-FFF2-40B4-BE49-F238E27FC236}">
                <a16:creationId xmlns:a16="http://schemas.microsoft.com/office/drawing/2014/main" id="{44656335-E3D6-5BCE-1AC2-14491E27347B}"/>
              </a:ext>
            </a:extLst>
          </p:cNvPr>
          <p:cNvSpPr/>
          <p:nvPr/>
        </p:nvSpPr>
        <p:spPr>
          <a:xfrm>
            <a:off x="916868" y="2136352"/>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Les outils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sont entraînés à partir de contenus existants,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souvent protégés par le droit d’auteur.</a:t>
            </a:r>
          </a:p>
        </p:txBody>
      </p:sp>
      <p:sp>
        <p:nvSpPr>
          <p:cNvPr id="6" name="Rectangle: Rounded Corners 5">
            <a:extLst>
              <a:ext uri="{FF2B5EF4-FFF2-40B4-BE49-F238E27FC236}">
                <a16:creationId xmlns:a16="http://schemas.microsoft.com/office/drawing/2014/main" id="{CD9C3F82-EC09-EF0C-6688-B28CEAE203A2}"/>
              </a:ext>
            </a:extLst>
          </p:cNvPr>
          <p:cNvSpPr/>
          <p:nvPr/>
        </p:nvSpPr>
        <p:spPr>
          <a:xfrm>
            <a:off x="916868" y="3288207"/>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Avant d’alimenter un outil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avec un document, il est essentiel de se demander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si le contenu est protégé, car une fois intégré, </a:t>
            </a:r>
            <a:r>
              <a:rPr lang="fr-FR" sz="2000" b="1">
                <a:solidFill>
                  <a:srgbClr val="158189"/>
                </a:solidFill>
                <a:latin typeface="Arial" panose="020B0604020202020204" pitchFamily="34" charset="0"/>
                <a:ea typeface="Helvetica Neue"/>
                <a:cs typeface="Arial" panose="020B0604020202020204" pitchFamily="34" charset="0"/>
                <a:sym typeface="Helvetica Neue"/>
              </a:rPr>
              <a:t>il ne peut plus être retiré</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7" name="Rectangle: Rounded Corners 6">
            <a:extLst>
              <a:ext uri="{FF2B5EF4-FFF2-40B4-BE49-F238E27FC236}">
                <a16:creationId xmlns:a16="http://schemas.microsoft.com/office/drawing/2014/main" id="{A078CD71-2FE1-7794-956D-2D05166232B3}"/>
              </a:ext>
            </a:extLst>
          </p:cNvPr>
          <p:cNvSpPr/>
          <p:nvPr/>
        </p:nvSpPr>
        <p:spPr>
          <a:xfrm>
            <a:off x="916868" y="4440062"/>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Tout usage d’un outil d’</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déclaré </a:t>
            </a:r>
            <a:r>
              <a:rPr lang="fr-FR" sz="2000">
                <a:solidFill>
                  <a:srgbClr val="158189"/>
                </a:solidFill>
                <a:latin typeface="Arial" panose="020B0604020202020204" pitchFamily="34" charset="0"/>
                <a:ea typeface="Helvetica Neue"/>
                <a:cs typeface="Arial" panose="020B0604020202020204" pitchFamily="34" charset="0"/>
                <a:sym typeface="Helvetica Neue"/>
              </a:rPr>
              <a:t>dans le processus de rédaction.</a:t>
            </a:r>
          </a:p>
        </p:txBody>
      </p:sp>
      <p:sp>
        <p:nvSpPr>
          <p:cNvPr id="8" name="Rectangle: Rounded Corners 7">
            <a:extLst>
              <a:ext uri="{FF2B5EF4-FFF2-40B4-BE49-F238E27FC236}">
                <a16:creationId xmlns:a16="http://schemas.microsoft.com/office/drawing/2014/main" id="{425764DB-273F-493B-D7A5-50F71504ED7C}"/>
              </a:ext>
            </a:extLst>
          </p:cNvPr>
          <p:cNvSpPr/>
          <p:nvPr/>
        </p:nvSpPr>
        <p:spPr>
          <a:xfrm>
            <a:off x="916867" y="5270076"/>
            <a:ext cx="10351207" cy="86878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Chaque institution détermine ses règles de déclaration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(ex. : ajout d’une mention au format </a:t>
            </a:r>
            <a:r>
              <a:rPr lang="fr-FR" sz="2000">
                <a:solidFill>
                  <a:srgbClr val="158189"/>
                </a:solidFill>
                <a:latin typeface="Arial" panose="020B0604020202020204" pitchFamily="34" charset="0"/>
                <a:ea typeface="Helvetica Neue"/>
                <a:cs typeface="Arial" panose="020B0604020202020204" pitchFamily="34" charset="0"/>
                <a:sym typeface="Helvetica Neue"/>
                <a:hlinkClick r:id="rId3"/>
              </a:rPr>
              <a:t>APA</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Tree>
    <p:extLst>
      <p:ext uri="{BB962C8B-B14F-4D97-AF65-F5344CB8AC3E}">
        <p14:creationId xmlns:p14="http://schemas.microsoft.com/office/powerpoint/2010/main" val="2008083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8EADA99-15F5-57A4-0DF7-4F1FD06C3B9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20308B-FE47-CD46-01FF-0C116346DD55}"/>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Ai-je besoin de déclarer mon utilisation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2B500456-4036-E6EA-8748-86573CF49202}"/>
              </a:ext>
            </a:extLst>
          </p:cNvPr>
          <p:cNvSpPr txBox="1"/>
          <p:nvPr/>
        </p:nvSpPr>
        <p:spPr>
          <a:xfrm>
            <a:off x="52386" y="6611779"/>
            <a:ext cx="198964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a:t>
            </a:r>
          </a:p>
        </p:txBody>
      </p:sp>
      <p:sp>
        <p:nvSpPr>
          <p:cNvPr id="5" name="Rectangle: Rounded Corners 4">
            <a:extLst>
              <a:ext uri="{FF2B5EF4-FFF2-40B4-BE49-F238E27FC236}">
                <a16:creationId xmlns:a16="http://schemas.microsoft.com/office/drawing/2014/main" id="{F1022D8D-2E9D-C6F1-E264-110CF1FE23CE}"/>
              </a:ext>
            </a:extLst>
          </p:cNvPr>
          <p:cNvSpPr/>
          <p:nvPr/>
        </p:nvSpPr>
        <p:spPr>
          <a:xfrm>
            <a:off x="916868" y="2136352"/>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Les outils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sont entraînés à partir de contenus existants,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souvent protégés par le droit d’auteur.</a:t>
            </a:r>
          </a:p>
        </p:txBody>
      </p:sp>
      <p:sp>
        <p:nvSpPr>
          <p:cNvPr id="6" name="Rectangle: Rounded Corners 5">
            <a:extLst>
              <a:ext uri="{FF2B5EF4-FFF2-40B4-BE49-F238E27FC236}">
                <a16:creationId xmlns:a16="http://schemas.microsoft.com/office/drawing/2014/main" id="{93018340-AE4F-CB6E-2AEA-FABB9F734440}"/>
              </a:ext>
            </a:extLst>
          </p:cNvPr>
          <p:cNvSpPr/>
          <p:nvPr/>
        </p:nvSpPr>
        <p:spPr>
          <a:xfrm>
            <a:off x="916868" y="3288207"/>
            <a:ext cx="10351207" cy="868785"/>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Avant d’alimenter un outil d’</a:t>
            </a:r>
            <a:r>
              <a:rPr lang="fr-FR" sz="2000"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a:solidFill>
                  <a:srgbClr val="158189"/>
                </a:solidFill>
                <a:latin typeface="Arial" panose="020B0604020202020204" pitchFamily="34" charset="0"/>
                <a:ea typeface="Helvetica Neue"/>
                <a:cs typeface="Arial" panose="020B0604020202020204" pitchFamily="34" charset="0"/>
                <a:sym typeface="Helvetica Neue"/>
              </a:rPr>
              <a:t> avec un document, il est essentiel de se demander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si le contenu est protégé, car une fois intégré, </a:t>
            </a:r>
            <a:r>
              <a:rPr lang="fr-FR" sz="2000" b="1">
                <a:solidFill>
                  <a:srgbClr val="158189"/>
                </a:solidFill>
                <a:latin typeface="Arial" panose="020B0604020202020204" pitchFamily="34" charset="0"/>
                <a:ea typeface="Helvetica Neue"/>
                <a:cs typeface="Arial" panose="020B0604020202020204" pitchFamily="34" charset="0"/>
                <a:sym typeface="Helvetica Neue"/>
              </a:rPr>
              <a:t>il ne peut plus être retiré</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7" name="Rectangle: Rounded Corners 6">
            <a:extLst>
              <a:ext uri="{FF2B5EF4-FFF2-40B4-BE49-F238E27FC236}">
                <a16:creationId xmlns:a16="http://schemas.microsoft.com/office/drawing/2014/main" id="{DC630514-BA29-28E4-7707-FFB30B4A074C}"/>
              </a:ext>
            </a:extLst>
          </p:cNvPr>
          <p:cNvSpPr/>
          <p:nvPr/>
        </p:nvSpPr>
        <p:spPr>
          <a:xfrm>
            <a:off x="916868" y="4440062"/>
            <a:ext cx="10351207" cy="54694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b="1">
                <a:solidFill>
                  <a:srgbClr val="158189"/>
                </a:solidFill>
                <a:latin typeface="Arial" panose="020B0604020202020204" pitchFamily="34" charset="0"/>
                <a:ea typeface="Helvetica Neue"/>
                <a:cs typeface="Arial" panose="020B0604020202020204" pitchFamily="34" charset="0"/>
                <a:sym typeface="Helvetica Neue"/>
              </a:rPr>
              <a:t>Tout usage d’un outil d’</a:t>
            </a:r>
            <a:r>
              <a:rPr lang="fr-FR" sz="2000" b="1" err="1">
                <a:solidFill>
                  <a:srgbClr val="158189"/>
                </a:solidFill>
                <a:latin typeface="Arial" panose="020B0604020202020204" pitchFamily="34" charset="0"/>
                <a:ea typeface="Helvetica Neue"/>
                <a:cs typeface="Arial" panose="020B0604020202020204" pitchFamily="34" charset="0"/>
                <a:sym typeface="Helvetica Neue"/>
              </a:rPr>
              <a:t>IAg</a:t>
            </a:r>
            <a:r>
              <a:rPr lang="fr-FR" sz="2000" b="1">
                <a:solidFill>
                  <a:srgbClr val="158189"/>
                </a:solidFill>
                <a:latin typeface="Arial" panose="020B0604020202020204" pitchFamily="34" charset="0"/>
                <a:ea typeface="Helvetica Neue"/>
                <a:cs typeface="Arial" panose="020B0604020202020204" pitchFamily="34" charset="0"/>
                <a:sym typeface="Helvetica Neue"/>
              </a:rPr>
              <a:t> doit être déclaré </a:t>
            </a:r>
            <a:r>
              <a:rPr lang="fr-FR" sz="2000">
                <a:solidFill>
                  <a:srgbClr val="158189"/>
                </a:solidFill>
                <a:latin typeface="Arial" panose="020B0604020202020204" pitchFamily="34" charset="0"/>
                <a:ea typeface="Helvetica Neue"/>
                <a:cs typeface="Arial" panose="020B0604020202020204" pitchFamily="34" charset="0"/>
                <a:sym typeface="Helvetica Neue"/>
              </a:rPr>
              <a:t>dans le processus de rédaction.</a:t>
            </a:r>
          </a:p>
        </p:txBody>
      </p:sp>
      <p:sp>
        <p:nvSpPr>
          <p:cNvPr id="8" name="Rectangle: Rounded Corners 7">
            <a:extLst>
              <a:ext uri="{FF2B5EF4-FFF2-40B4-BE49-F238E27FC236}">
                <a16:creationId xmlns:a16="http://schemas.microsoft.com/office/drawing/2014/main" id="{FEEC2E3C-EA91-7490-5B73-3676B299C4FB}"/>
              </a:ext>
            </a:extLst>
          </p:cNvPr>
          <p:cNvSpPr/>
          <p:nvPr/>
        </p:nvSpPr>
        <p:spPr>
          <a:xfrm>
            <a:off x="916867" y="5270076"/>
            <a:ext cx="10351207" cy="86878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158189"/>
                </a:solidFill>
                <a:latin typeface="Arial" panose="020B0604020202020204" pitchFamily="34" charset="0"/>
                <a:ea typeface="Helvetica Neue"/>
                <a:cs typeface="Arial" panose="020B0604020202020204" pitchFamily="34" charset="0"/>
                <a:sym typeface="Helvetica Neue"/>
              </a:rPr>
              <a:t>Chaque institution détermine ses règles de déclaration </a:t>
            </a:r>
            <a:br>
              <a:rPr lang="fr-FR" sz="2000">
                <a:solidFill>
                  <a:srgbClr val="158189"/>
                </a:solidFill>
                <a:latin typeface="Arial" panose="020B0604020202020204" pitchFamily="34" charset="0"/>
                <a:ea typeface="Helvetica Neue"/>
                <a:cs typeface="Arial" panose="020B0604020202020204" pitchFamily="34" charset="0"/>
                <a:sym typeface="Helvetica Neue"/>
              </a:rPr>
            </a:br>
            <a:r>
              <a:rPr lang="fr-FR" sz="2000">
                <a:solidFill>
                  <a:srgbClr val="158189"/>
                </a:solidFill>
                <a:latin typeface="Arial" panose="020B0604020202020204" pitchFamily="34" charset="0"/>
                <a:ea typeface="Helvetica Neue"/>
                <a:cs typeface="Arial" panose="020B0604020202020204" pitchFamily="34" charset="0"/>
                <a:sym typeface="Helvetica Neue"/>
              </a:rPr>
              <a:t>(ex. : ajout d’une mention au format </a:t>
            </a:r>
            <a:r>
              <a:rPr lang="fr-FR" sz="2000">
                <a:solidFill>
                  <a:srgbClr val="158189"/>
                </a:solidFill>
                <a:latin typeface="Arial" panose="020B0604020202020204" pitchFamily="34" charset="0"/>
                <a:ea typeface="Helvetica Neue"/>
                <a:cs typeface="Arial" panose="020B0604020202020204" pitchFamily="34" charset="0"/>
                <a:sym typeface="Helvetica Neue"/>
                <a:hlinkClick r:id="rId2"/>
              </a:rPr>
              <a:t>APA</a:t>
            </a:r>
            <a:r>
              <a:rPr lang="fr-FR" sz="2000">
                <a:solidFill>
                  <a:srgbClr val="158189"/>
                </a:solidFill>
                <a:latin typeface="Arial" panose="020B0604020202020204" pitchFamily="34" charset="0"/>
                <a:ea typeface="Helvetica Neue"/>
                <a:cs typeface="Arial" panose="020B0604020202020204" pitchFamily="34" charset="0"/>
                <a:sym typeface="Helvetica Neue"/>
              </a:rPr>
              <a:t>).</a:t>
            </a:r>
          </a:p>
        </p:txBody>
      </p:sp>
      <p:sp>
        <p:nvSpPr>
          <p:cNvPr id="3" name="Rectangle 2">
            <a:extLst>
              <a:ext uri="{FF2B5EF4-FFF2-40B4-BE49-F238E27FC236}">
                <a16:creationId xmlns:a16="http://schemas.microsoft.com/office/drawing/2014/main" id="{F92EF7FE-D608-EAB5-0CC6-7BC62521D62B}"/>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E5414A3-5470-4FF4-F280-769AE11B3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7740" y="1116631"/>
            <a:ext cx="2696520" cy="2311303"/>
          </a:xfrm>
          <a:prstGeom prst="rect">
            <a:avLst/>
          </a:prstGeom>
        </p:spPr>
      </p:pic>
      <p:sp>
        <p:nvSpPr>
          <p:cNvPr id="10" name="Rectangle: Rounded Corners 9">
            <a:extLst>
              <a:ext uri="{FF2B5EF4-FFF2-40B4-BE49-F238E27FC236}">
                <a16:creationId xmlns:a16="http://schemas.microsoft.com/office/drawing/2014/main" id="{9E3E0C6D-3B99-0CBF-F9A5-1CCC187A2F7A}"/>
              </a:ext>
            </a:extLst>
          </p:cNvPr>
          <p:cNvSpPr/>
          <p:nvPr/>
        </p:nvSpPr>
        <p:spPr>
          <a:xfrm>
            <a:off x="1958658" y="3679467"/>
            <a:ext cx="8274682" cy="1504727"/>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En fin de compte, c’est toi, l’humain,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qui est toujours imputable d’un manquement éthique d’une </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a:t>
            </a:r>
            <a:br>
              <a:rPr lang="fr-FR" sz="2000" b="1">
                <a:solidFill>
                  <a:schemeClr val="tx1"/>
                </a:solidFill>
                <a:latin typeface="Arial" panose="020B0604020202020204" pitchFamily="34" charset="0"/>
                <a:cs typeface="Arial" panose="020B0604020202020204" pitchFamily="34" charset="0"/>
              </a:rPr>
            </a:br>
            <a:r>
              <a:rPr lang="fr-FR" sz="2000" b="1">
                <a:solidFill>
                  <a:schemeClr val="tx1"/>
                </a:solidFill>
                <a:latin typeface="Arial" panose="020B0604020202020204" pitchFamily="34" charset="0"/>
                <a:cs typeface="Arial" panose="020B0604020202020204" pitchFamily="34" charset="0"/>
              </a:rPr>
              <a:t>(absence de source, reproduction interdite, etc.).</a:t>
            </a:r>
          </a:p>
        </p:txBody>
      </p:sp>
    </p:spTree>
    <p:extLst>
      <p:ext uri="{BB962C8B-B14F-4D97-AF65-F5344CB8AC3E}">
        <p14:creationId xmlns:p14="http://schemas.microsoft.com/office/powerpoint/2010/main" val="318922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9"/>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10"/>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66EAEE-00B0-4634-9213-B101186992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34F264-A640-39BF-DF5D-FC276633922B}"/>
              </a:ext>
            </a:extLst>
          </p:cNvPr>
          <p:cNvSpPr txBox="1"/>
          <p:nvPr/>
        </p:nvSpPr>
        <p:spPr>
          <a:xfrm>
            <a:off x="0" y="309392"/>
            <a:ext cx="12192000" cy="3616375"/>
          </a:xfrm>
          <a:prstGeom prst="rect">
            <a:avLst/>
          </a:prstGeom>
          <a:noFill/>
        </p:spPr>
        <p:txBody>
          <a:bodyPr wrap="square" lIns="914400" tIns="914400" rIns="914400" bIns="228600" rtlCol="0">
            <a:spAutoFit/>
          </a:bodyPr>
          <a:lstStyle/>
          <a:p>
            <a:pPr algn="ctr"/>
            <a:r>
              <a:rPr lang="fr-CA" sz="2000">
                <a:latin typeface="Arial" panose="020B0604020202020204" pitchFamily="34" charset="0"/>
                <a:ea typeface="Calibri" panose="020F0502020204030204" pitchFamily="34" charset="0"/>
                <a:cs typeface="Arial" panose="020B0604020202020204" pitchFamily="34" charset="0"/>
              </a:rPr>
              <a:t>Une collaboration du</a:t>
            </a:r>
          </a:p>
          <a:p>
            <a:pPr algn="ctr"/>
            <a:r>
              <a:rPr lang="fr-CA" sz="4000" b="1">
                <a:solidFill>
                  <a:srgbClr val="00AAE7"/>
                </a:solidFill>
                <a:latin typeface="Arial" panose="020B0604020202020204" pitchFamily="34" charset="0"/>
                <a:ea typeface="Calibri" panose="020F0502020204030204" pitchFamily="34" charset="0"/>
                <a:cs typeface="Arial" panose="020B0604020202020204" pitchFamily="34" charset="0"/>
              </a:rPr>
              <a:t>Cégep de Saint-Laurent</a:t>
            </a:r>
          </a:p>
          <a:p>
            <a:pPr algn="ctr"/>
            <a:r>
              <a:rPr lang="fr-CA" sz="2000">
                <a:latin typeface="Arial" panose="020B0604020202020204" pitchFamily="34" charset="0"/>
                <a:ea typeface="Calibri" panose="020F0502020204030204" pitchFamily="34" charset="0"/>
                <a:cs typeface="Arial" panose="020B0604020202020204" pitchFamily="34" charset="0"/>
              </a:rPr>
              <a:t>et du</a:t>
            </a:r>
          </a:p>
          <a:p>
            <a:pPr algn="ctr"/>
            <a:r>
              <a:rPr lang="fr-CA" sz="4000" b="1">
                <a:solidFill>
                  <a:srgbClr val="0079BE"/>
                </a:solidFill>
                <a:latin typeface="Arial" panose="020B0604020202020204" pitchFamily="34" charset="0"/>
                <a:ea typeface="Calibri" panose="020F0502020204030204" pitchFamily="34" charset="0"/>
                <a:cs typeface="Arial" panose="020B0604020202020204" pitchFamily="34" charset="0"/>
              </a:rPr>
              <a:t>Carrefour d’innovation et de pédagogie universitaire de l’UQAM</a:t>
            </a:r>
          </a:p>
        </p:txBody>
      </p:sp>
      <p:pic>
        <p:nvPicPr>
          <p:cNvPr id="3" name="Graphic 2">
            <a:hlinkClick r:id="rId2"/>
            <a:extLst>
              <a:ext uri="{FF2B5EF4-FFF2-40B4-BE49-F238E27FC236}">
                <a16:creationId xmlns:a16="http://schemas.microsoft.com/office/drawing/2014/main" id="{AE9DA354-B3CA-AF27-DAEB-51C8579B5B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9745" y="5468445"/>
            <a:ext cx="2192511" cy="767379"/>
          </a:xfrm>
          <a:prstGeom prst="rect">
            <a:avLst/>
          </a:prstGeom>
          <a:effectLst/>
        </p:spPr>
      </p:pic>
      <p:sp>
        <p:nvSpPr>
          <p:cNvPr id="4" name="TextBox 3">
            <a:extLst>
              <a:ext uri="{FF2B5EF4-FFF2-40B4-BE49-F238E27FC236}">
                <a16:creationId xmlns:a16="http://schemas.microsoft.com/office/drawing/2014/main" id="{29D9B902-A66B-FD10-415E-44BDFA9D7635}"/>
              </a:ext>
            </a:extLst>
          </p:cNvPr>
          <p:cNvSpPr txBox="1"/>
          <p:nvPr/>
        </p:nvSpPr>
        <p:spPr>
          <a:xfrm>
            <a:off x="0" y="4755683"/>
            <a:ext cx="12192000" cy="769441"/>
          </a:xfrm>
          <a:prstGeom prst="rect">
            <a:avLst/>
          </a:prstGeom>
          <a:noFill/>
        </p:spPr>
        <p:txBody>
          <a:bodyPr wrap="square" lIns="914400" tIns="228600" rIns="914400" bIns="228600" rtlCol="0">
            <a:spAutoFit/>
          </a:bodyPr>
          <a:lstStyle/>
          <a:p>
            <a:pPr algn="ctr"/>
            <a:r>
              <a:rPr lang="fr-CA" sz="2000" b="1">
                <a:latin typeface="Aptos (Body)"/>
                <a:ea typeface="Calibri" panose="020F0502020204030204" pitchFamily="34" charset="0"/>
                <a:cs typeface="Calibri" panose="020F0502020204030204" pitchFamily="34" charset="0"/>
              </a:rPr>
              <a:t>Sous </a:t>
            </a:r>
            <a:r>
              <a:rPr lang="fr-CA" sz="2000" b="1">
                <a:latin typeface="Arial" panose="020B0604020202020204" pitchFamily="34" charset="0"/>
                <a:ea typeface="Calibri" panose="020F0502020204030204" pitchFamily="34" charset="0"/>
                <a:cs typeface="Arial" panose="020B0604020202020204" pitchFamily="34" charset="0"/>
              </a:rPr>
              <a:t>licence</a:t>
            </a:r>
            <a:endParaRPr lang="en-US" sz="2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33705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12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48C00C5-03A0-B9F3-2F7B-E36B5DF9D07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93029A-8C35-CDE1-6E4D-390E83953CC6}"/>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TRANSPARENT.E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A95D281B-81A6-C6C5-3B48-EC79351533C8}"/>
              </a:ext>
            </a:extLst>
          </p:cNvPr>
          <p:cNvSpPr/>
          <p:nvPr/>
        </p:nvSpPr>
        <p:spPr>
          <a:xfrm>
            <a:off x="5841390" y="4877942"/>
            <a:ext cx="5290758" cy="112856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m’engage à respecter le droit des auteurs </a:t>
            </a:r>
          </a:p>
          <a:p>
            <a:pPr lvl="0"/>
            <a:r>
              <a:rPr lang="fr-FR" sz="1500">
                <a:solidFill>
                  <a:schemeClr val="dk1"/>
                </a:solidFill>
                <a:latin typeface="Arial"/>
                <a:ea typeface="Arial"/>
                <a:cs typeface="Arial"/>
                <a:sym typeface="Arial"/>
              </a:rPr>
              <a:t>et des autrices en ne téléversant pas leurs contenus protégés sans leur accord. </a:t>
            </a:r>
            <a:endParaRPr lang="fr-FR" sz="1500"/>
          </a:p>
        </p:txBody>
      </p:sp>
      <p:sp>
        <p:nvSpPr>
          <p:cNvPr id="5" name="Rectangle: Rounded Corners 4">
            <a:extLst>
              <a:ext uri="{FF2B5EF4-FFF2-40B4-BE49-F238E27FC236}">
                <a16:creationId xmlns:a16="http://schemas.microsoft.com/office/drawing/2014/main" id="{B13FACA7-F5BC-BB18-00E2-23D960C78BBC}"/>
              </a:ext>
            </a:extLst>
          </p:cNvPr>
          <p:cNvSpPr/>
          <p:nvPr/>
        </p:nvSpPr>
        <p:spPr>
          <a:xfrm>
            <a:off x="5841389" y="4402028"/>
            <a:ext cx="5290759" cy="635108"/>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suis la personne autrice de mon contenu. </a:t>
            </a:r>
          </a:p>
        </p:txBody>
      </p:sp>
      <p:sp>
        <p:nvSpPr>
          <p:cNvPr id="6" name="Rectangle: Rounded Corners 5">
            <a:extLst>
              <a:ext uri="{FF2B5EF4-FFF2-40B4-BE49-F238E27FC236}">
                <a16:creationId xmlns:a16="http://schemas.microsoft.com/office/drawing/2014/main" id="{941AE344-329A-5EB9-FC7D-B7C54CDAC3BC}"/>
              </a:ext>
            </a:extLst>
          </p:cNvPr>
          <p:cNvSpPr/>
          <p:nvPr/>
        </p:nvSpPr>
        <p:spPr>
          <a:xfrm>
            <a:off x="335548" y="3705334"/>
            <a:ext cx="5290757" cy="9302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Inquiétudes quant à la protection des droits des créateurs et à leur juste rémunération. </a:t>
            </a:r>
          </a:p>
        </p:txBody>
      </p:sp>
      <p:sp>
        <p:nvSpPr>
          <p:cNvPr id="7" name="Rectangle: Rounded Corners 6">
            <a:extLst>
              <a:ext uri="{FF2B5EF4-FFF2-40B4-BE49-F238E27FC236}">
                <a16:creationId xmlns:a16="http://schemas.microsoft.com/office/drawing/2014/main" id="{EC367443-C36A-40E7-8370-ED40E543F471}"/>
              </a:ext>
            </a:extLst>
          </p:cNvPr>
          <p:cNvSpPr/>
          <p:nvPr/>
        </p:nvSpPr>
        <p:spPr>
          <a:xfrm>
            <a:off x="335549" y="2867448"/>
            <a:ext cx="5290758" cy="1032406"/>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Violation des droits d'auteur et conséquences juridiques possibles. </a:t>
            </a:r>
          </a:p>
        </p:txBody>
      </p:sp>
      <p:sp>
        <p:nvSpPr>
          <p:cNvPr id="11" name="Rectangle: Rounded Corners 10">
            <a:extLst>
              <a:ext uri="{FF2B5EF4-FFF2-40B4-BE49-F238E27FC236}">
                <a16:creationId xmlns:a16="http://schemas.microsoft.com/office/drawing/2014/main" id="{E0F8B275-C1F1-94E9-78C0-C685B7D497F1}"/>
              </a:ext>
            </a:extLst>
          </p:cNvPr>
          <p:cNvSpPr/>
          <p:nvPr/>
        </p:nvSpPr>
        <p:spPr>
          <a:xfrm>
            <a:off x="335550" y="2137400"/>
            <a:ext cx="5290758" cy="1032406"/>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à déterminer la propriété intellectuelle et le caractère original de la multitude de contenus générée. </a:t>
            </a:r>
          </a:p>
        </p:txBody>
      </p:sp>
      <p:sp>
        <p:nvSpPr>
          <p:cNvPr id="12" name="Rectangle: Rounded Corners 11">
            <a:extLst>
              <a:ext uri="{FF2B5EF4-FFF2-40B4-BE49-F238E27FC236}">
                <a16:creationId xmlns:a16="http://schemas.microsoft.com/office/drawing/2014/main" id="{37B52746-A50B-181D-206C-3CBE09FB624F}"/>
              </a:ext>
            </a:extLst>
          </p:cNvPr>
          <p:cNvSpPr/>
          <p:nvPr/>
        </p:nvSpPr>
        <p:spPr>
          <a:xfrm>
            <a:off x="335550" y="1776008"/>
            <a:ext cx="5290758" cy="629647"/>
          </a:xfrm>
          <a:prstGeom prst="roundRect">
            <a:avLst>
              <a:gd name="adj" fmla="val 2820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3" name="Rectangle: Rounded Corners 12">
            <a:extLst>
              <a:ext uri="{FF2B5EF4-FFF2-40B4-BE49-F238E27FC236}">
                <a16:creationId xmlns:a16="http://schemas.microsoft.com/office/drawing/2014/main" id="{53CAA268-E6B9-3665-B972-C5F6C96554FB}"/>
              </a:ext>
            </a:extLst>
          </p:cNvPr>
          <p:cNvSpPr/>
          <p:nvPr/>
        </p:nvSpPr>
        <p:spPr>
          <a:xfrm>
            <a:off x="5841388" y="3770894"/>
            <a:ext cx="5290761" cy="7636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considère pas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comme auteure du contenu.</a:t>
            </a:r>
          </a:p>
        </p:txBody>
      </p:sp>
      <p:sp>
        <p:nvSpPr>
          <p:cNvPr id="14" name="Rectangle: Rounded Corners 13">
            <a:extLst>
              <a:ext uri="{FF2B5EF4-FFF2-40B4-BE49-F238E27FC236}">
                <a16:creationId xmlns:a16="http://schemas.microsoft.com/office/drawing/2014/main" id="{1F45EA19-4E40-9D44-5FA6-747675356C9E}"/>
              </a:ext>
            </a:extLst>
          </p:cNvPr>
          <p:cNvSpPr/>
          <p:nvPr/>
        </p:nvSpPr>
        <p:spPr>
          <a:xfrm>
            <a:off x="5841387" y="2837983"/>
            <a:ext cx="5290764" cy="119393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distingue le contenu généré par un outil d’</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et le mien et je conserve des traces de ma démarche pour le démontrer au besoin.</a:t>
            </a:r>
          </a:p>
        </p:txBody>
      </p:sp>
      <p:sp>
        <p:nvSpPr>
          <p:cNvPr id="15" name="Rectangle: Rounded Corners 14">
            <a:extLst>
              <a:ext uri="{FF2B5EF4-FFF2-40B4-BE49-F238E27FC236}">
                <a16:creationId xmlns:a16="http://schemas.microsoft.com/office/drawing/2014/main" id="{08356A2F-3C58-636B-EA5C-B142E0C1F5B6}"/>
              </a:ext>
            </a:extLst>
          </p:cNvPr>
          <p:cNvSpPr/>
          <p:nvPr/>
        </p:nvSpPr>
        <p:spPr>
          <a:xfrm>
            <a:off x="5841386" y="2119425"/>
            <a:ext cx="5290765" cy="987824"/>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J’identifie clairement l’usage de l’</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dans mes réalisations et selon les règles indiquées.</a:t>
            </a:r>
          </a:p>
        </p:txBody>
      </p:sp>
      <p:sp>
        <p:nvSpPr>
          <p:cNvPr id="16" name="Rectangle: Rounded Corners 15">
            <a:extLst>
              <a:ext uri="{FF2B5EF4-FFF2-40B4-BE49-F238E27FC236}">
                <a16:creationId xmlns:a16="http://schemas.microsoft.com/office/drawing/2014/main" id="{0C06168F-3DB8-90FF-257C-258D15A9DA6A}"/>
              </a:ext>
            </a:extLst>
          </p:cNvPr>
          <p:cNvSpPr/>
          <p:nvPr/>
        </p:nvSpPr>
        <p:spPr>
          <a:xfrm>
            <a:off x="5841393" y="1776008"/>
            <a:ext cx="5290758" cy="629647"/>
          </a:xfrm>
          <a:prstGeom prst="roundRect">
            <a:avLst>
              <a:gd name="adj" fmla="val 16783"/>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grpSp>
        <p:nvGrpSpPr>
          <p:cNvPr id="8" name="Group 7">
            <a:extLst>
              <a:ext uri="{FF2B5EF4-FFF2-40B4-BE49-F238E27FC236}">
                <a16:creationId xmlns:a16="http://schemas.microsoft.com/office/drawing/2014/main" id="{E16DBA18-3ACF-0E96-114D-09B5E7675D5A}"/>
              </a:ext>
            </a:extLst>
          </p:cNvPr>
          <p:cNvGrpSpPr/>
          <p:nvPr/>
        </p:nvGrpSpPr>
        <p:grpSpPr>
          <a:xfrm>
            <a:off x="9853735" y="0"/>
            <a:ext cx="2859708" cy="6858000"/>
            <a:chOff x="9853735" y="0"/>
            <a:chExt cx="2859708" cy="6858000"/>
          </a:xfrm>
        </p:grpSpPr>
        <p:sp>
          <p:nvSpPr>
            <p:cNvPr id="9" name="Right Triangle 8">
              <a:extLst>
                <a:ext uri="{FF2B5EF4-FFF2-40B4-BE49-F238E27FC236}">
                  <a16:creationId xmlns:a16="http://schemas.microsoft.com/office/drawing/2014/main" id="{0E649937-5CEE-A2ED-3BB1-F98504A6BC3A}"/>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D231563-3D55-11D4-9DA9-EB41CCC44A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853735" y="4170475"/>
              <a:ext cx="2859708" cy="2451176"/>
            </a:xfrm>
            <a:prstGeom prst="rect">
              <a:avLst/>
            </a:prstGeom>
          </p:spPr>
        </p:pic>
      </p:grpSp>
      <p:sp>
        <p:nvSpPr>
          <p:cNvPr id="17" name="ZoneTexte 16">
            <a:extLst>
              <a:ext uri="{FF2B5EF4-FFF2-40B4-BE49-F238E27FC236}">
                <a16:creationId xmlns:a16="http://schemas.microsoft.com/office/drawing/2014/main" id="{681BC3F3-F3AB-6042-8098-4B34C8300AD6}"/>
              </a:ext>
            </a:extLst>
          </p:cNvPr>
          <p:cNvSpPr txBox="1"/>
          <p:nvPr/>
        </p:nvSpPr>
        <p:spPr>
          <a:xfrm>
            <a:off x="52386" y="6611779"/>
            <a:ext cx="365837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(Bureau du droit d’auteur, 2025 ;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a:t>
            </a:r>
          </a:p>
        </p:txBody>
      </p:sp>
      <p:grpSp>
        <p:nvGrpSpPr>
          <p:cNvPr id="18" name="Group 17">
            <a:extLst>
              <a:ext uri="{FF2B5EF4-FFF2-40B4-BE49-F238E27FC236}">
                <a16:creationId xmlns:a16="http://schemas.microsoft.com/office/drawing/2014/main" id="{15F5F049-6E62-D39F-056C-23BF3CF77A7A}"/>
              </a:ext>
            </a:extLst>
          </p:cNvPr>
          <p:cNvGrpSpPr/>
          <p:nvPr/>
        </p:nvGrpSpPr>
        <p:grpSpPr>
          <a:xfrm>
            <a:off x="969580" y="-26170"/>
            <a:ext cx="1179595" cy="1638283"/>
            <a:chOff x="969580" y="333392"/>
            <a:chExt cx="1179595" cy="1638283"/>
          </a:xfrm>
        </p:grpSpPr>
        <p:sp>
          <p:nvSpPr>
            <p:cNvPr id="19" name="Oval 18">
              <a:extLst>
                <a:ext uri="{FF2B5EF4-FFF2-40B4-BE49-F238E27FC236}">
                  <a16:creationId xmlns:a16="http://schemas.microsoft.com/office/drawing/2014/main" id="{0F5B4049-C64C-EC83-488C-4001224930E4}"/>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CAF3FF63-3C93-43B1-5126-A8D8F1ED6620}"/>
                </a:ext>
              </a:extLst>
            </p:cNvPr>
            <p:cNvPicPr>
              <a:picLocks noChangeAspect="1"/>
            </p:cNvPicPr>
            <p:nvPr/>
          </p:nvPicPr>
          <p:blipFill>
            <a:blip r:embed="rId5">
              <a:extLst>
                <a:ext uri="{96DAC541-7B7A-43D3-8B79-37D633B846F1}">
                  <asvg:svgBlip xmlns:asvg="http://schemas.microsoft.com/office/drawing/2016/SVG/main" r:embed="rId6"/>
                </a:ext>
              </a:extLst>
            </a:blip>
            <a:srcRect l="58083" r="30314"/>
            <a:stretch>
              <a:fillRect/>
            </a:stretch>
          </p:blipFill>
          <p:spPr>
            <a:xfrm>
              <a:off x="1325806" y="333392"/>
              <a:ext cx="506896" cy="1638283"/>
            </a:xfrm>
            <a:prstGeom prst="rect">
              <a:avLst/>
            </a:prstGeom>
          </p:spPr>
        </p:pic>
      </p:grpSp>
      <p:sp>
        <p:nvSpPr>
          <p:cNvPr id="26" name="L-Shape 25">
            <a:extLst>
              <a:ext uri="{FF2B5EF4-FFF2-40B4-BE49-F238E27FC236}">
                <a16:creationId xmlns:a16="http://schemas.microsoft.com/office/drawing/2014/main" id="{47A2827D-FEE7-685C-2CC3-E98DEBFAA9FF}"/>
              </a:ext>
            </a:extLst>
          </p:cNvPr>
          <p:cNvSpPr/>
          <p:nvPr/>
        </p:nvSpPr>
        <p:spPr>
          <a:xfrm rot="18000000">
            <a:off x="5892650" y="1933928"/>
            <a:ext cx="500055" cy="23444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3AB1E1FF-8DF2-4DFF-7B29-56B0B4DC0EA4}"/>
              </a:ext>
            </a:extLst>
          </p:cNvPr>
          <p:cNvSpPr/>
          <p:nvPr/>
        </p:nvSpPr>
        <p:spPr>
          <a:xfrm>
            <a:off x="335548" y="1732477"/>
            <a:ext cx="698694" cy="69869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6348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64" presetClass="path" presetSubtype="0" accel="50000" decel="50000" fill="hold" grpId="1" nodeType="withEffect">
                                  <p:stCondLst>
                                    <p:cond delay="500"/>
                                  </p:stCondLst>
                                  <p:childTnLst>
                                    <p:animMotion origin="layout" path="M -1.04167E-6 4.44444E-6 L -1.04167E-6 -0.04537 " pathEditMode="relative" rAng="0" ptsTypes="AA">
                                      <p:cBhvr>
                                        <p:cTn id="21" dur="1000" spd="-100000" fill="hold"/>
                                        <p:tgtEl>
                                          <p:spTgt spid="11"/>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000"/>
                                  </p:stCondLst>
                                  <p:childTnLst>
                                    <p:animMotion origin="layout" path="M -1.04167E-6 2.96296E-6 L -1.04167E-6 -0.05533 " pathEditMode="relative" rAng="0" ptsTypes="AA">
                                      <p:cBhvr>
                                        <p:cTn id="26" dur="1000" spd="-100000" fill="hold"/>
                                        <p:tgtEl>
                                          <p:spTgt spid="7"/>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64" presetClass="path" presetSubtype="0" accel="50000" decel="50000" fill="hold" grpId="1" nodeType="withEffect">
                                  <p:stCondLst>
                                    <p:cond delay="1500"/>
                                  </p:stCondLst>
                                  <p:childTnLst>
                                    <p:animMotion origin="layout" path="M -1.04167E-6 -1.85185E-6 L -1.04167E-6 -0.06898 " pathEditMode="relative" rAng="0" ptsTypes="AA">
                                      <p:cBhvr>
                                        <p:cTn id="31" dur="1000" spd="-100000" fill="hold"/>
                                        <p:tgtEl>
                                          <p:spTgt spid="6"/>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par>
                                <p:cTn id="43" presetID="64" presetClass="path" presetSubtype="0" accel="50000" decel="50000" fill="hold" grpId="1" nodeType="withEffect">
                                  <p:stCondLst>
                                    <p:cond delay="0"/>
                                  </p:stCondLst>
                                  <p:childTnLst>
                                    <p:animMotion origin="layout" path="M -3.75E-6 1.48148E-6 L -3.75E-6 -0.04583 " pathEditMode="relative" rAng="0" ptsTypes="AA">
                                      <p:cBhvr>
                                        <p:cTn id="44" dur="1000" spd="-100000" fill="hold"/>
                                        <p:tgtEl>
                                          <p:spTgt spid="15"/>
                                        </p:tgtEl>
                                        <p:attrNameLst>
                                          <p:attrName>ppt_x</p:attrName>
                                          <p:attrName>ppt_y</p:attrName>
                                        </p:attrNameLst>
                                      </p:cBhvr>
                                      <p:rCtr x="0" y="-2292"/>
                                    </p:animMotion>
                                  </p:childTnLst>
                                </p:cTn>
                              </p:par>
                              <p:par>
                                <p:cTn id="45" presetID="10" presetClass="entr" presetSubtype="0" fill="hold" grpId="0" nodeType="withEffect">
                                  <p:stCondLst>
                                    <p:cond delay="5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childTnLst>
                                </p:cTn>
                              </p:par>
                              <p:par>
                                <p:cTn id="48" presetID="64" presetClass="path" presetSubtype="0" accel="50000" decel="50000" fill="hold" grpId="1" nodeType="withEffect">
                                  <p:stCondLst>
                                    <p:cond delay="500"/>
                                  </p:stCondLst>
                                  <p:childTnLst>
                                    <p:animMotion origin="layout" path="M -3.75E-6 4.07407E-6 L -3.75E-6 -0.10139 " pathEditMode="relative" rAng="0" ptsTypes="AA">
                                      <p:cBhvr>
                                        <p:cTn id="49" dur="1000" spd="-100000" fill="hold"/>
                                        <p:tgtEl>
                                          <p:spTgt spid="14"/>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childTnLst>
                                </p:cTn>
                              </p:par>
                              <p:par>
                                <p:cTn id="53" presetID="64" presetClass="path" presetSubtype="0" accel="50000" decel="50000" fill="hold" grpId="1" nodeType="withEffect">
                                  <p:stCondLst>
                                    <p:cond delay="1500"/>
                                  </p:stCondLst>
                                  <p:childTnLst>
                                    <p:animMotion origin="layout" path="M -3.75E-6 -4.07407E-6 L -3.75E-6 -0.05532 " pathEditMode="relative" rAng="0" ptsTypes="AA">
                                      <p:cBhvr>
                                        <p:cTn id="54" dur="1000" spd="-100000" fill="hold"/>
                                        <p:tgtEl>
                                          <p:spTgt spid="13"/>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childTnLst>
                                </p:cTn>
                              </p:par>
                              <p:par>
                                <p:cTn id="58" presetID="64" presetClass="path" presetSubtype="0" accel="50000" decel="50000" fill="hold" grpId="1" nodeType="withEffect">
                                  <p:stCondLst>
                                    <p:cond delay="2000"/>
                                  </p:stCondLst>
                                  <p:childTnLst>
                                    <p:animMotion origin="layout" path="M -3.75E-6 -4.44444E-6 L -3.75E-6 -0.04722 " pathEditMode="relative" rAng="0" ptsTypes="AA">
                                      <p:cBhvr>
                                        <p:cTn id="59" dur="1000" spd="-100000" fill="hold"/>
                                        <p:tgtEl>
                                          <p:spTgt spid="5"/>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childTnLst>
                                </p:cTn>
                              </p:par>
                              <p:par>
                                <p:cTn id="63" presetID="64" presetClass="path" presetSubtype="0" accel="50000" decel="50000" fill="hold" grpId="1" nodeType="withEffect">
                                  <p:stCondLst>
                                    <p:cond delay="2500"/>
                                  </p:stCondLst>
                                  <p:childTnLst>
                                    <p:animMotion origin="layout" path="M -3.75E-6 1.48148E-6 L -3.75E-6 -0.05116 " pathEditMode="relative" rAng="0" ptsTypes="AA">
                                      <p:cBhvr>
                                        <p:cTn id="64" dur="1000" spd="-100000" fill="hold"/>
                                        <p:tgtEl>
                                          <p:spTgt spid="4"/>
                                        </p:tgtEl>
                                        <p:attrNameLst>
                                          <p:attrName>ppt_x</p:attrName>
                                          <p:attrName>ppt_y</p:attrName>
                                        </p:attrNameLst>
                                      </p:cBhvr>
                                      <p:rCtr x="0" y="-2569"/>
                                    </p:animMotion>
                                  </p:childTnLst>
                                </p:cTn>
                              </p:par>
                              <p:par>
                                <p:cTn id="65" presetID="10" presetClass="entr" presetSubtype="0" fill="hold" nodeType="withEffect">
                                  <p:stCondLst>
                                    <p:cond delay="30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childTnLst>
                                </p:cTn>
                              </p:par>
                              <p:par>
                                <p:cTn id="68" presetID="63" presetClass="path" presetSubtype="0" accel="50000" decel="50000" fill="hold" nodeType="withEffect">
                                  <p:stCondLst>
                                    <p:cond delay="3000"/>
                                  </p:stCondLst>
                                  <p:childTnLst>
                                    <p:animMotion origin="layout" path="M -6.25E-7 0 L 0.25 0 " pathEditMode="relative" rAng="0" ptsTypes="AA">
                                      <p:cBhvr>
                                        <p:cTn id="69" dur="1000" spd="-100000" fill="hold"/>
                                        <p:tgtEl>
                                          <p:spTgt spid="8"/>
                                        </p:tgtEl>
                                        <p:attrNameLst>
                                          <p:attrName>ppt_x</p:attrName>
                                          <p:attrName>ppt_y</p:attrName>
                                        </p:attrNameLst>
                                      </p:cBhvr>
                                      <p:rCtr x="12500" y="0"/>
                                    </p:animMotion>
                                  </p:childTnLst>
                                </p:cTn>
                              </p:par>
                              <p:par>
                                <p:cTn id="70" presetID="10" presetClass="entr" presetSubtype="0" fill="hold" grpId="0" nodeType="withEffect">
                                  <p:stCondLst>
                                    <p:cond delay="400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4" grpId="1" animBg="1"/>
      <p:bldP spid="5" grpId="0" animBg="1"/>
      <p:bldP spid="5" grpId="1" animBg="1"/>
      <p:bldP spid="6" grpId="0" animBg="1"/>
      <p:bldP spid="6" grpId="1" animBg="1"/>
      <p:bldP spid="7" grpId="0" animBg="1"/>
      <p:bldP spid="7" grpId="1" animBg="1"/>
      <p:bldP spid="11" grpId="0" animBg="1"/>
      <p:bldP spid="11" grpId="1" animBg="1"/>
      <p:bldP spid="12" grpId="0" animBg="1"/>
      <p:bldP spid="13" grpId="0" animBg="1"/>
      <p:bldP spid="13" grpId="1" animBg="1"/>
      <p:bldP spid="14" grpId="0" animBg="1"/>
      <p:bldP spid="14" grpId="1" animBg="1"/>
      <p:bldP spid="15" grpId="0" animBg="1"/>
      <p:bldP spid="15" grpId="1" animBg="1"/>
      <p:bldP spid="16" grpId="0" animBg="1"/>
      <p:bldP spid="17" grpId="0"/>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96606D7-99A8-1408-A4C6-5C83AD4BAC48}"/>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407D3F85-8A71-61D4-2CFF-15D7BFCFFFA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Rectangle: Rounded Corners 4">
            <a:extLst>
              <a:ext uri="{FF2B5EF4-FFF2-40B4-BE49-F238E27FC236}">
                <a16:creationId xmlns:a16="http://schemas.microsoft.com/office/drawing/2014/main" id="{9E5716E3-54D6-34BA-49B3-075BB53A2A61}"/>
              </a:ext>
            </a:extLst>
          </p:cNvPr>
          <p:cNvSpPr/>
          <p:nvPr/>
        </p:nvSpPr>
        <p:spPr>
          <a:xfrm>
            <a:off x="912037" y="2427678"/>
            <a:ext cx="8074869"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Suivez les consignes qui vous sont remises. </a:t>
            </a:r>
          </a:p>
        </p:txBody>
      </p:sp>
      <p:sp>
        <p:nvSpPr>
          <p:cNvPr id="2" name="TextBox 1">
            <a:extLst>
              <a:ext uri="{FF2B5EF4-FFF2-40B4-BE49-F238E27FC236}">
                <a16:creationId xmlns:a16="http://schemas.microsoft.com/office/drawing/2014/main" id="{A4DC72AF-3603-9144-9F43-C6831A190397}"/>
              </a:ext>
            </a:extLst>
          </p:cNvPr>
          <p:cNvSpPr txBox="1"/>
          <p:nvPr/>
        </p:nvSpPr>
        <p:spPr>
          <a:xfrm>
            <a:off x="1" y="0"/>
            <a:ext cx="12192000" cy="1923604"/>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agents conversationnels reprenaient nos subtilités humaines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F3923344-F387-6551-803E-FE92775026E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499337" y="2414580"/>
            <a:ext cx="2443910" cy="3383874"/>
          </a:xfrm>
          <a:prstGeom prst="rect">
            <a:avLst/>
          </a:prstGeom>
        </p:spPr>
      </p:pic>
      <p:sp>
        <p:nvSpPr>
          <p:cNvPr id="8" name="Rectangle: Rounded Corners 7">
            <a:extLst>
              <a:ext uri="{FF2B5EF4-FFF2-40B4-BE49-F238E27FC236}">
                <a16:creationId xmlns:a16="http://schemas.microsoft.com/office/drawing/2014/main" id="{DE71F935-641C-BDA0-A15B-53335FD23CAD}"/>
              </a:ext>
            </a:extLst>
          </p:cNvPr>
          <p:cNvSpPr/>
          <p:nvPr/>
        </p:nvSpPr>
        <p:spPr>
          <a:xfrm>
            <a:off x="916870" y="2414580"/>
            <a:ext cx="8070036" cy="5715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Regroupez-vous en équipe de 2-3 personnes.</a:t>
            </a:r>
          </a:p>
        </p:txBody>
      </p:sp>
      <p:sp>
        <p:nvSpPr>
          <p:cNvPr id="9" name="Rectangle: Rounded Corners 8">
            <a:extLst>
              <a:ext uri="{FF2B5EF4-FFF2-40B4-BE49-F238E27FC236}">
                <a16:creationId xmlns:a16="http://schemas.microsoft.com/office/drawing/2014/main" id="{142174A4-7711-1F62-BD89-4DE83C33D6E2}"/>
              </a:ext>
            </a:extLst>
          </p:cNvPr>
          <p:cNvSpPr/>
          <p:nvPr/>
        </p:nvSpPr>
        <p:spPr>
          <a:xfrm>
            <a:off x="912175" y="3826297"/>
            <a:ext cx="8074731" cy="83047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000000"/>
                </a:solidFill>
                <a:latin typeface="Arial" panose="020B0604020202020204" pitchFamily="34" charset="0"/>
                <a:ea typeface="Helvetica Neue"/>
                <a:cs typeface="Arial" panose="020B0604020202020204" pitchFamily="34" charset="0"/>
                <a:sym typeface="Helvetica Neue"/>
              </a:rPr>
              <a:t>Entrez la question principale et les questions de relance dans l’outil d’</a:t>
            </a:r>
            <a:r>
              <a:rPr lang="fr-FR" sz="2000" err="1">
                <a:solidFill>
                  <a:srgbClr val="000000"/>
                </a:solidFill>
                <a:latin typeface="Arial" panose="020B0604020202020204" pitchFamily="34" charset="0"/>
                <a:ea typeface="Helvetica Neue"/>
                <a:cs typeface="Arial" panose="020B0604020202020204" pitchFamily="34" charset="0"/>
                <a:sym typeface="Helvetica Neue"/>
              </a:rPr>
              <a:t>IAg</a:t>
            </a:r>
            <a:r>
              <a:rPr lang="fr-FR" sz="2000">
                <a:solidFill>
                  <a:srgbClr val="000000"/>
                </a:solidFill>
                <a:latin typeface="Arial" panose="020B0604020202020204" pitchFamily="34" charset="0"/>
                <a:ea typeface="Helvetica Neue"/>
                <a:cs typeface="Arial" panose="020B0604020202020204" pitchFamily="34" charset="0"/>
                <a:sym typeface="Helvetica Neue"/>
              </a:rPr>
              <a:t> de votre choix.</a:t>
            </a:r>
          </a:p>
        </p:txBody>
      </p:sp>
      <p:sp>
        <p:nvSpPr>
          <p:cNvPr id="6" name="Rectangle: Rounded Corners 5">
            <a:extLst>
              <a:ext uri="{FF2B5EF4-FFF2-40B4-BE49-F238E27FC236}">
                <a16:creationId xmlns:a16="http://schemas.microsoft.com/office/drawing/2014/main" id="{D4D348DA-8F88-ED95-5B21-BC8714E3698B}"/>
              </a:ext>
            </a:extLst>
          </p:cNvPr>
          <p:cNvSpPr/>
          <p:nvPr/>
        </p:nvSpPr>
        <p:spPr>
          <a:xfrm>
            <a:off x="912175" y="4926912"/>
            <a:ext cx="8074731" cy="830472"/>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buClr>
                <a:srgbClr val="000000"/>
              </a:buClr>
              <a:buSzPts val="2800"/>
            </a:pPr>
            <a:r>
              <a:rPr lang="fr-FR" sz="2000">
                <a:solidFill>
                  <a:srgbClr val="000000"/>
                </a:solidFill>
                <a:latin typeface="Arial" panose="020B0604020202020204" pitchFamily="34" charset="0"/>
                <a:ea typeface="Helvetica Neue"/>
                <a:cs typeface="Arial" panose="020B0604020202020204" pitchFamily="34" charset="0"/>
                <a:sym typeface="Helvetica Neue"/>
              </a:rPr>
              <a:t>Partez à la recherche des signes d’imitation du comportement humain.</a:t>
            </a:r>
          </a:p>
        </p:txBody>
      </p:sp>
    </p:spTree>
    <p:extLst>
      <p:ext uri="{BB962C8B-B14F-4D97-AF65-F5344CB8AC3E}">
        <p14:creationId xmlns:p14="http://schemas.microsoft.com/office/powerpoint/2010/main" val="42661616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64" presetClass="path" presetSubtype="0" accel="50000" decel="50000" fill="hold" grpId="1" nodeType="withEffect">
                                  <p:stCondLst>
                                    <p:cond delay="500"/>
                                  </p:stCondLst>
                                  <p:childTnLst>
                                    <p:animMotion origin="layout" path="M 4.16667E-7 3.7037E-7 L 4.16667E-7 -0.05162 " pathEditMode="relative" rAng="0" ptsTypes="AA">
                                      <p:cBhvr>
                                        <p:cTn id="15" dur="1000" spd="-100000" fill="hold"/>
                                        <p:tgtEl>
                                          <p:spTgt spid="5"/>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1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42" presetClass="path" presetSubtype="0" accel="50000" decel="50000" fill="hold" nodeType="withEffect">
                                  <p:stCondLst>
                                    <p:cond delay="1250"/>
                                  </p:stCondLst>
                                  <p:childTnLst>
                                    <p:animMotion origin="layout" path="M 3.125E-6 -2.59259E-6 L 3.125E-6 0.1051 " pathEditMode="relative" rAng="0" ptsTypes="AA">
                                      <p:cBhvr>
                                        <p:cTn id="26" dur="1000" spd="-100000" fill="hold"/>
                                        <p:tgtEl>
                                          <p:spTgt spid="7"/>
                                        </p:tgtEl>
                                        <p:attrNameLst>
                                          <p:attrName>ppt_x</p:attrName>
                                          <p:attrName>ppt_y</p:attrName>
                                        </p:attrNameLst>
                                      </p:cBhvr>
                                      <p:rCtr x="0" y="5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 grpId="0"/>
      <p:bldP spid="8" grpId="0" animBg="1"/>
      <p:bldP spid="9"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7711AE6C-5FF7-8139-7AA1-712CE3AD4DF7}"/>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0515CF14-6AAD-2464-7E08-46877B8421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4" name="Rectangle: Rounded Corners 13">
            <a:extLst>
              <a:ext uri="{FF2B5EF4-FFF2-40B4-BE49-F238E27FC236}">
                <a16:creationId xmlns:a16="http://schemas.microsoft.com/office/drawing/2014/main" id="{6C91E25B-CABC-BE97-194B-C73CBAF26367}"/>
              </a:ext>
            </a:extLst>
          </p:cNvPr>
          <p:cNvSpPr/>
          <p:nvPr/>
        </p:nvSpPr>
        <p:spPr>
          <a:xfrm>
            <a:off x="2233984" y="2060111"/>
            <a:ext cx="9189123"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Qu’est-ce que ça vous a fait ressentir ou penser ?</a:t>
            </a:r>
          </a:p>
        </p:txBody>
      </p:sp>
      <p:pic>
        <p:nvPicPr>
          <p:cNvPr id="5" name="Graphic 4">
            <a:extLst>
              <a:ext uri="{FF2B5EF4-FFF2-40B4-BE49-F238E27FC236}">
                <a16:creationId xmlns:a16="http://schemas.microsoft.com/office/drawing/2014/main" id="{C9CF04E6-4AC3-DCCE-2F45-C8B441EFEF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793979" y="4468467"/>
            <a:ext cx="3884795" cy="3329824"/>
          </a:xfrm>
          <a:prstGeom prst="rect">
            <a:avLst/>
          </a:prstGeom>
        </p:spPr>
      </p:pic>
      <p:pic>
        <p:nvPicPr>
          <p:cNvPr id="6" name="Graphic 5">
            <a:extLst>
              <a:ext uri="{FF2B5EF4-FFF2-40B4-BE49-F238E27FC236}">
                <a16:creationId xmlns:a16="http://schemas.microsoft.com/office/drawing/2014/main" id="{585B888C-A68D-3673-B2DE-722CA67FAAF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736377" y="4468467"/>
            <a:ext cx="3884793" cy="3329824"/>
          </a:xfrm>
          <a:prstGeom prst="rect">
            <a:avLst/>
          </a:prstGeom>
        </p:spPr>
      </p:pic>
      <p:sp>
        <p:nvSpPr>
          <p:cNvPr id="7" name="TextBox 6">
            <a:extLst>
              <a:ext uri="{FF2B5EF4-FFF2-40B4-BE49-F238E27FC236}">
                <a16:creationId xmlns:a16="http://schemas.microsoft.com/office/drawing/2014/main" id="{50B9A3FE-729C-4144-431D-DB9E4F06E55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4981F3F-DA8C-1643-AFCB-78D1F6C931F1}"/>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779C63C8-DA83-AEF0-45C3-F93E637CD59D}"/>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48C1DA12-79DC-D58C-93CC-35508A4C308A}"/>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cxnSp>
        <p:nvCxnSpPr>
          <p:cNvPr id="11" name="Straight Connector 10">
            <a:extLst>
              <a:ext uri="{FF2B5EF4-FFF2-40B4-BE49-F238E27FC236}">
                <a16:creationId xmlns:a16="http://schemas.microsoft.com/office/drawing/2014/main" id="{BCE6B19E-0E07-D31A-23DD-6A030B781CDB}"/>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2" name="Rectangle: Rounded Corners 11">
            <a:extLst>
              <a:ext uri="{FF2B5EF4-FFF2-40B4-BE49-F238E27FC236}">
                <a16:creationId xmlns:a16="http://schemas.microsoft.com/office/drawing/2014/main" id="{2996099E-B78B-0912-C5A5-3AB723AEF76C}"/>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À quel moment avez-vous eu l’impression que l’agent conversationnel « parlait comme un humain » ?</a:t>
            </a:r>
          </a:p>
        </p:txBody>
      </p:sp>
      <p:sp>
        <p:nvSpPr>
          <p:cNvPr id="13" name="Rectangle: Rounded Corners 12">
            <a:extLst>
              <a:ext uri="{FF2B5EF4-FFF2-40B4-BE49-F238E27FC236}">
                <a16:creationId xmlns:a16="http://schemas.microsoft.com/office/drawing/2014/main" id="{918860BA-B2A5-FBCF-A761-09F967B735C7}"/>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Pourquoi est-il important de reconnaître ces marques d’imitation dans le contexte scolaire ou professionnel ?</a:t>
            </a:r>
          </a:p>
        </p:txBody>
      </p:sp>
    </p:spTree>
    <p:extLst>
      <p:ext uri="{BB962C8B-B14F-4D97-AF65-F5344CB8AC3E}">
        <p14:creationId xmlns:p14="http://schemas.microsoft.com/office/powerpoint/2010/main" val="3944099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42" presetClass="path" presetSubtype="0" accel="50000" decel="50000" fill="hold" nodeType="withEffect">
                                  <p:stCondLst>
                                    <p:cond delay="500"/>
                                  </p:stCondLst>
                                  <p:childTnLst>
                                    <p:animMotion origin="layout" path="M 3.54167E-6 -2.96296E-6 L 3.54167E-6 0.1051 " pathEditMode="relative" rAng="0" ptsTypes="AA">
                                      <p:cBhvr>
                                        <p:cTn id="9" dur="1000" spd="-100000" fill="hold"/>
                                        <p:tgtEl>
                                          <p:spTgt spid="5"/>
                                        </p:tgtEl>
                                        <p:attrNameLst>
                                          <p:attrName>ppt_x</p:attrName>
                                          <p:attrName>ppt_y</p:attrName>
                                        </p:attrNameLst>
                                      </p:cBhvr>
                                      <p:rCtr x="0" y="5255"/>
                                    </p:animMotion>
                                  </p:childTnLst>
                                </p:cTn>
                              </p:par>
                              <p:par>
                                <p:cTn id="10" presetID="10" presetClass="entr" presetSubtype="0" fill="hold"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42" presetClass="path" presetSubtype="0" accel="50000" decel="50000" fill="hold" nodeType="withEffect">
                                  <p:stCondLst>
                                    <p:cond delay="750"/>
                                  </p:stCondLst>
                                  <p:childTnLst>
                                    <p:animMotion origin="layout" path="M -1.25E-6 -2.96296E-6 L -1.25E-6 0.1051 " pathEditMode="relative" rAng="0" ptsTypes="AA">
                                      <p:cBhvr>
                                        <p:cTn id="14" dur="1000" spd="-100000" fill="hold"/>
                                        <p:tgtEl>
                                          <p:spTgt spid="6"/>
                                        </p:tgtEl>
                                        <p:attrNameLst>
                                          <p:attrName>ppt_x</p:attrName>
                                          <p:attrName>ppt_y</p:attrName>
                                        </p:attrNameLst>
                                      </p:cBhvr>
                                      <p:rCtr x="0" y="5255"/>
                                    </p:animMotion>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53" presetClass="entr" presetSubtype="16"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par>
                                <p:cTn id="23" presetID="10" presetClass="entr" presetSubtype="0" fill="hold" grpId="1"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childTnLst>
                                </p:cTn>
                              </p:par>
                              <p:par>
                                <p:cTn id="32" presetID="64" presetClass="path" presetSubtype="0" accel="50000" decel="50000" fill="hold" grpId="1" nodeType="withEffect">
                                  <p:stCondLst>
                                    <p:cond delay="500"/>
                                  </p:stCondLst>
                                  <p:childTnLst>
                                    <p:animMotion origin="layout" path="M 3.95833E-6 2.59259E-6 L 3.95833E-6 -0.05162 " pathEditMode="relative" rAng="0" ptsTypes="AA">
                                      <p:cBhvr>
                                        <p:cTn id="33" dur="1000" spd="-100000" fill="hold"/>
                                        <p:tgtEl>
                                          <p:spTgt spid="14"/>
                                        </p:tgtEl>
                                        <p:attrNameLst>
                                          <p:attrName>ppt_x</p:attrName>
                                          <p:attrName>ppt_y</p:attrName>
                                        </p:attrNameLst>
                                      </p:cBhvr>
                                      <p:rCtr x="0" y="-2593"/>
                                    </p:animMotion>
                                  </p:childTnLst>
                                </p:cTn>
                              </p:par>
                              <p:par>
                                <p:cTn id="34" presetID="22" presetClass="entr" presetSubtype="1" fill="hold" nodeType="withEffect">
                                  <p:stCondLst>
                                    <p:cond delay="75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par>
                                <p:cTn id="37" presetID="22" presetClass="entr" presetSubtype="1" fill="hold" nodeType="withEffect">
                                  <p:stCondLst>
                                    <p:cond delay="75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10" presetClass="entr" presetSubtype="0" fill="hold" grpId="1" nodeType="withEffect">
                                  <p:stCondLst>
                                    <p:cond delay="125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p:bldP spid="9" grpId="0" animBg="1"/>
      <p:bldP spid="9" grpId="1" animBg="1"/>
      <p:bldP spid="10" grpId="0" animBg="1"/>
      <p:bldP spid="10" grpId="1"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7160952-E744-E5C3-6C67-60F933A1E89D}"/>
            </a:ext>
          </a:extLst>
        </p:cNvPr>
        <p:cNvGrpSpPr/>
        <p:nvPr/>
      </p:nvGrpSpPr>
      <p:grpSpPr>
        <a:xfrm>
          <a:off x="0" y="0"/>
          <a:ext cx="0" cy="0"/>
          <a:chOff x="0" y="0"/>
          <a:chExt cx="0" cy="0"/>
        </a:xfrm>
      </p:grpSpPr>
      <p:sp>
        <p:nvSpPr>
          <p:cNvPr id="2" name="Right Triangle 1">
            <a:extLst>
              <a:ext uri="{FF2B5EF4-FFF2-40B4-BE49-F238E27FC236}">
                <a16:creationId xmlns:a16="http://schemas.microsoft.com/office/drawing/2014/main" id="{4C96B047-798B-C9C8-9060-C3CB752CB045}"/>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7D7CBD-4B46-4FE1-AD3D-8ED75511B10E}"/>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Anthropomor</a:t>
            </a:r>
            <a:r>
              <a:rPr lang="fr-FR" sz="4000" b="1">
                <a:latin typeface="Arial" panose="020B0604020202020204" pitchFamily="34" charset="0"/>
                <a:ea typeface="Calibri" panose="020F0502020204030204" pitchFamily="34" charset="0"/>
                <a:cs typeface="Arial" panose="020B0604020202020204" pitchFamily="34" charset="0"/>
              </a:rPr>
              <a:t>… quoi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73A4CAE0-03E1-EF74-3425-A6E1D694DB5C}"/>
              </a:ext>
            </a:extLst>
          </p:cNvPr>
          <p:cNvSpPr/>
          <p:nvPr/>
        </p:nvSpPr>
        <p:spPr>
          <a:xfrm>
            <a:off x="851399" y="1308050"/>
            <a:ext cx="7202902" cy="859941"/>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Les robots conversationnels génératifs imitent le langage humain grâce au traitement du langage naturel. </a:t>
            </a:r>
          </a:p>
        </p:txBody>
      </p:sp>
      <p:sp>
        <p:nvSpPr>
          <p:cNvPr id="6" name="Rectangle: Rounded Corners 5">
            <a:extLst>
              <a:ext uri="{FF2B5EF4-FFF2-40B4-BE49-F238E27FC236}">
                <a16:creationId xmlns:a16="http://schemas.microsoft.com/office/drawing/2014/main" id="{0BD5EB0B-DBE9-937C-E7CE-8F547749E2A0}"/>
              </a:ext>
            </a:extLst>
          </p:cNvPr>
          <p:cNvSpPr/>
          <p:nvPr/>
        </p:nvSpPr>
        <p:spPr>
          <a:xfrm>
            <a:off x="851399" y="2480301"/>
            <a:ext cx="7202902" cy="541298"/>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Leur interface permet une interaction fluide et naturelle. </a:t>
            </a:r>
          </a:p>
        </p:txBody>
      </p:sp>
      <p:sp>
        <p:nvSpPr>
          <p:cNvPr id="7" name="Rectangle: Rounded Corners 6">
            <a:extLst>
              <a:ext uri="{FF2B5EF4-FFF2-40B4-BE49-F238E27FC236}">
                <a16:creationId xmlns:a16="http://schemas.microsoft.com/office/drawing/2014/main" id="{4A53E0C6-B4D4-965D-4C8C-7B40B5C3C85C}"/>
              </a:ext>
            </a:extLst>
          </p:cNvPr>
          <p:cNvSpPr/>
          <p:nvPr/>
        </p:nvSpPr>
        <p:spPr>
          <a:xfrm>
            <a:off x="851399" y="3339245"/>
            <a:ext cx="7202902" cy="81912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Lorsqu’un objet adopte des comportements humains visibles (ex. : langage), il peut sembler avoir des qualités humaines.</a:t>
            </a:r>
          </a:p>
        </p:txBody>
      </p:sp>
      <p:sp>
        <p:nvSpPr>
          <p:cNvPr id="8" name="Rectangle: Rounded Corners 7">
            <a:extLst>
              <a:ext uri="{FF2B5EF4-FFF2-40B4-BE49-F238E27FC236}">
                <a16:creationId xmlns:a16="http://schemas.microsoft.com/office/drawing/2014/main" id="{C92CF12B-48B0-E4A3-67C4-EE682BF16938}"/>
              </a:ext>
            </a:extLst>
          </p:cNvPr>
          <p:cNvSpPr/>
          <p:nvPr/>
        </p:nvSpPr>
        <p:spPr>
          <a:xfrm>
            <a:off x="851399" y="4488668"/>
            <a:ext cx="7202902" cy="819124"/>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r>
              <a:rPr lang="fr-FR" sz="2000">
                <a:solidFill>
                  <a:srgbClr val="158189"/>
                </a:solidFill>
                <a:latin typeface="Arial" panose="020B0604020202020204" pitchFamily="34" charset="0"/>
                <a:cs typeface="Arial" panose="020B0604020202020204" pitchFamily="34" charset="0"/>
              </a:rPr>
              <a:t>C’est de l’</a:t>
            </a:r>
            <a:r>
              <a:rPr lang="fr-FR" sz="2000" b="1">
                <a:solidFill>
                  <a:srgbClr val="158189"/>
                </a:solidFill>
                <a:latin typeface="Arial" panose="020B0604020202020204" pitchFamily="34" charset="0"/>
                <a:cs typeface="Arial" panose="020B0604020202020204" pitchFamily="34" charset="0"/>
              </a:rPr>
              <a:t>anthropomorphisme</a:t>
            </a:r>
            <a:r>
              <a:rPr lang="fr-FR" sz="2000">
                <a:solidFill>
                  <a:srgbClr val="158189"/>
                </a:solidFill>
                <a:latin typeface="Arial" panose="020B0604020202020204" pitchFamily="34" charset="0"/>
                <a:cs typeface="Arial" panose="020B0604020202020204" pitchFamily="34" charset="0"/>
              </a:rPr>
              <a:t> : attribuer à un agent non humain des intentions, des émotions ou une conscience. </a:t>
            </a:r>
          </a:p>
        </p:txBody>
      </p:sp>
      <p:sp>
        <p:nvSpPr>
          <p:cNvPr id="4" name="ZoneTexte 3">
            <a:extLst>
              <a:ext uri="{FF2B5EF4-FFF2-40B4-BE49-F238E27FC236}">
                <a16:creationId xmlns:a16="http://schemas.microsoft.com/office/drawing/2014/main" id="{8FC59453-ADF1-776B-3FCF-1EE868B91EDA}"/>
              </a:ext>
            </a:extLst>
          </p:cNvPr>
          <p:cNvSpPr txBox="1"/>
          <p:nvPr/>
        </p:nvSpPr>
        <p:spPr>
          <a:xfrm>
            <a:off x="851399" y="5514980"/>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pic>
        <p:nvPicPr>
          <p:cNvPr id="11" name="Graphic 10">
            <a:extLst>
              <a:ext uri="{FF2B5EF4-FFF2-40B4-BE49-F238E27FC236}">
                <a16:creationId xmlns:a16="http://schemas.microsoft.com/office/drawing/2014/main" id="{D77DDE44-2789-EC0C-9CA1-033A69D8DE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504712" y="1408474"/>
            <a:ext cx="5332599" cy="4570800"/>
          </a:xfrm>
          <a:prstGeom prst="rect">
            <a:avLst/>
          </a:prstGeom>
        </p:spPr>
      </p:pic>
    </p:spTree>
    <p:extLst>
      <p:ext uri="{BB962C8B-B14F-4D97-AF65-F5344CB8AC3E}">
        <p14:creationId xmlns:p14="http://schemas.microsoft.com/office/powerpoint/2010/main" val="41473871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2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par>
                                <p:cTn id="26" presetID="64" presetClass="path" presetSubtype="0" accel="50000" decel="50000" fill="hold" nodeType="withEffect">
                                  <p:stCondLst>
                                    <p:cond delay="2500"/>
                                  </p:stCondLst>
                                  <p:childTnLst>
                                    <p:animMotion origin="layout" path="M -4.58333E-6 4.07407E-6 L -4.58333E-6 -0.1007 " pathEditMode="relative" rAng="0" ptsTypes="AA">
                                      <p:cBhvr>
                                        <p:cTn id="27" dur="1000" spd="-100000" fill="hold"/>
                                        <p:tgtEl>
                                          <p:spTgt spid="11"/>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EA4AEE0-9306-49A1-8E31-93FD013F2A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BD6ADD-4B5E-89C9-80AC-96AABD89E5B4}"/>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Quelles caractéristiques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nous font croire qu’ils sont humains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BCED8806-F4D9-CA3C-C70D-2A1F39230B13}"/>
              </a:ext>
            </a:extLst>
          </p:cNvPr>
          <p:cNvSpPr txBox="1"/>
          <p:nvPr/>
        </p:nvSpPr>
        <p:spPr>
          <a:xfrm>
            <a:off x="52386" y="6611779"/>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sp>
        <p:nvSpPr>
          <p:cNvPr id="5" name="Rectangle: Rounded Corners 4">
            <a:extLst>
              <a:ext uri="{FF2B5EF4-FFF2-40B4-BE49-F238E27FC236}">
                <a16:creationId xmlns:a16="http://schemas.microsoft.com/office/drawing/2014/main" id="{B7D545A6-2D01-429D-3677-17EA61793ABA}"/>
              </a:ext>
            </a:extLst>
          </p:cNvPr>
          <p:cNvSpPr/>
          <p:nvPr/>
        </p:nvSpPr>
        <p:spPr>
          <a:xfrm>
            <a:off x="2464941" y="17570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Représentation visuelle humaine</a:t>
            </a:r>
          </a:p>
        </p:txBody>
      </p:sp>
      <p:sp>
        <p:nvSpPr>
          <p:cNvPr id="6" name="Rectangle: Rounded Corners 5">
            <a:extLst>
              <a:ext uri="{FF2B5EF4-FFF2-40B4-BE49-F238E27FC236}">
                <a16:creationId xmlns:a16="http://schemas.microsoft.com/office/drawing/2014/main" id="{3588C5C4-0415-31D1-93D1-B4B23B4BD530}"/>
              </a:ext>
            </a:extLst>
          </p:cNvPr>
          <p:cNvSpPr/>
          <p:nvPr/>
        </p:nvSpPr>
        <p:spPr>
          <a:xfrm>
            <a:off x="308097" y="1757019"/>
            <a:ext cx="1269598" cy="857901"/>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Identité humaine</a:t>
            </a:r>
          </a:p>
        </p:txBody>
      </p:sp>
      <p:sp>
        <p:nvSpPr>
          <p:cNvPr id="8" name="Rectangle: Rounded Corners 7">
            <a:extLst>
              <a:ext uri="{FF2B5EF4-FFF2-40B4-BE49-F238E27FC236}">
                <a16:creationId xmlns:a16="http://schemas.microsoft.com/office/drawing/2014/main" id="{3187F293-70D0-51E0-05EB-06B616F558B9}"/>
              </a:ext>
            </a:extLst>
          </p:cNvPr>
          <p:cNvSpPr/>
          <p:nvPr/>
        </p:nvSpPr>
        <p:spPr>
          <a:xfrm>
            <a:off x="308097" y="2919334"/>
            <a:ext cx="1269598" cy="1869784"/>
          </a:xfrm>
          <a:prstGeom prst="roundRect">
            <a:avLst>
              <a:gd name="adj" fmla="val 629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latin typeface="Arial" panose="020B0604020202020204" pitchFamily="34" charset="0"/>
                <a:cs typeface="Arial" panose="020B0604020202020204" pitchFamily="34" charset="0"/>
              </a:rPr>
              <a:t>Verbal</a:t>
            </a:r>
          </a:p>
        </p:txBody>
      </p:sp>
      <p:sp>
        <p:nvSpPr>
          <p:cNvPr id="10" name="Rectangle: Rounded Corners 9">
            <a:extLst>
              <a:ext uri="{FF2B5EF4-FFF2-40B4-BE49-F238E27FC236}">
                <a16:creationId xmlns:a16="http://schemas.microsoft.com/office/drawing/2014/main" id="{E0F7E701-56C5-ACAD-CBB1-7AD6F9172C05}"/>
              </a:ext>
            </a:extLst>
          </p:cNvPr>
          <p:cNvSpPr/>
          <p:nvPr/>
        </p:nvSpPr>
        <p:spPr>
          <a:xfrm>
            <a:off x="308097" y="5093532"/>
            <a:ext cx="1269598" cy="1365602"/>
          </a:xfrm>
          <a:prstGeom prst="roundRect">
            <a:avLst>
              <a:gd name="adj" fmla="val 7079"/>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Non verbal</a:t>
            </a:r>
            <a:endParaRPr lang="en-US" sz="1500" b="1">
              <a:solidFill>
                <a:srgbClr val="158189"/>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87A1FE3E-CFDB-B0E7-4263-7DD9FD57942E}"/>
              </a:ext>
            </a:extLst>
          </p:cNvPr>
          <p:cNvSpPr/>
          <p:nvPr/>
        </p:nvSpPr>
        <p:spPr>
          <a:xfrm>
            <a:off x="2464941" y="2264724"/>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Informations démographiques</a:t>
            </a:r>
          </a:p>
        </p:txBody>
      </p:sp>
      <p:sp>
        <p:nvSpPr>
          <p:cNvPr id="21" name="Rectangle: Rounded Corners 20">
            <a:extLst>
              <a:ext uri="{FF2B5EF4-FFF2-40B4-BE49-F238E27FC236}">
                <a16:creationId xmlns:a16="http://schemas.microsoft.com/office/drawing/2014/main" id="{83C6313F-C4C0-108B-34D5-C22BDC615682}"/>
              </a:ext>
            </a:extLst>
          </p:cNvPr>
          <p:cNvSpPr/>
          <p:nvPr/>
        </p:nvSpPr>
        <p:spPr>
          <a:xfrm>
            <a:off x="2464941" y="2919333"/>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Dialogue social</a:t>
            </a:r>
          </a:p>
        </p:txBody>
      </p:sp>
      <p:sp>
        <p:nvSpPr>
          <p:cNvPr id="22" name="Rectangle: Rounded Corners 21">
            <a:extLst>
              <a:ext uri="{FF2B5EF4-FFF2-40B4-BE49-F238E27FC236}">
                <a16:creationId xmlns:a16="http://schemas.microsoft.com/office/drawing/2014/main" id="{CB9C2CB6-8862-C248-38FE-6B02A5352485}"/>
              </a:ext>
            </a:extLst>
          </p:cNvPr>
          <p:cNvSpPr/>
          <p:nvPr/>
        </p:nvSpPr>
        <p:spPr>
          <a:xfrm>
            <a:off x="2464941" y="3427036"/>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Expressions émotionnelles</a:t>
            </a:r>
          </a:p>
        </p:txBody>
      </p:sp>
      <p:sp>
        <p:nvSpPr>
          <p:cNvPr id="23" name="Rectangle: Rounded Corners 22">
            <a:extLst>
              <a:ext uri="{FF2B5EF4-FFF2-40B4-BE49-F238E27FC236}">
                <a16:creationId xmlns:a16="http://schemas.microsoft.com/office/drawing/2014/main" id="{6E59DEE6-0CAD-B884-BE5A-9F408E4A47F6}"/>
              </a:ext>
            </a:extLst>
          </p:cNvPr>
          <p:cNvSpPr/>
          <p:nvPr/>
        </p:nvSpPr>
        <p:spPr>
          <a:xfrm>
            <a:off x="2464941" y="393121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Style verbal</a:t>
            </a:r>
          </a:p>
        </p:txBody>
      </p:sp>
      <p:sp>
        <p:nvSpPr>
          <p:cNvPr id="24" name="Rectangle: Rounded Corners 23">
            <a:extLst>
              <a:ext uri="{FF2B5EF4-FFF2-40B4-BE49-F238E27FC236}">
                <a16:creationId xmlns:a16="http://schemas.microsoft.com/office/drawing/2014/main" id="{A7994C0E-C990-6C3E-8584-04B34F71CCC4}"/>
              </a:ext>
            </a:extLst>
          </p:cNvPr>
          <p:cNvSpPr/>
          <p:nvPr/>
        </p:nvSpPr>
        <p:spPr>
          <a:xfrm>
            <a:off x="2464941" y="44389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Réponses sensibles au contexte</a:t>
            </a:r>
          </a:p>
        </p:txBody>
      </p:sp>
      <p:sp>
        <p:nvSpPr>
          <p:cNvPr id="26" name="Rectangle: Rounded Corners 25">
            <a:extLst>
              <a:ext uri="{FF2B5EF4-FFF2-40B4-BE49-F238E27FC236}">
                <a16:creationId xmlns:a16="http://schemas.microsoft.com/office/drawing/2014/main" id="{1033C6CF-0A46-7BA5-54AD-0ED1308D04DE}"/>
              </a:ext>
            </a:extLst>
          </p:cNvPr>
          <p:cNvSpPr/>
          <p:nvPr/>
        </p:nvSpPr>
        <p:spPr>
          <a:xfrm>
            <a:off x="2464941" y="5093532"/>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Émoticônes</a:t>
            </a:r>
          </a:p>
        </p:txBody>
      </p:sp>
      <p:sp>
        <p:nvSpPr>
          <p:cNvPr id="27" name="Rectangle: Rounded Corners 26">
            <a:extLst>
              <a:ext uri="{FF2B5EF4-FFF2-40B4-BE49-F238E27FC236}">
                <a16:creationId xmlns:a16="http://schemas.microsoft.com/office/drawing/2014/main" id="{A7F4112D-0AE5-1281-5887-8D4E72FAEDEC}"/>
              </a:ext>
            </a:extLst>
          </p:cNvPr>
          <p:cNvSpPr/>
          <p:nvPr/>
        </p:nvSpPr>
        <p:spPr>
          <a:xfrm>
            <a:off x="2464941" y="5601235"/>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Indices temporels</a:t>
            </a:r>
          </a:p>
        </p:txBody>
      </p:sp>
      <p:sp>
        <p:nvSpPr>
          <p:cNvPr id="28" name="Rectangle: Rounded Corners 27">
            <a:extLst>
              <a:ext uri="{FF2B5EF4-FFF2-40B4-BE49-F238E27FC236}">
                <a16:creationId xmlns:a16="http://schemas.microsoft.com/office/drawing/2014/main" id="{3A4EA5C8-A9A1-2CC6-8E6D-1E3DC02B1C25}"/>
              </a:ext>
            </a:extLst>
          </p:cNvPr>
          <p:cNvSpPr/>
          <p:nvPr/>
        </p:nvSpPr>
        <p:spPr>
          <a:xfrm>
            <a:off x="2464940" y="610893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Gestes de prise de tour</a:t>
            </a:r>
          </a:p>
        </p:txBody>
      </p:sp>
      <p:sp>
        <p:nvSpPr>
          <p:cNvPr id="59" name="Rectangle: Rounded Corners 58">
            <a:extLst>
              <a:ext uri="{FF2B5EF4-FFF2-40B4-BE49-F238E27FC236}">
                <a16:creationId xmlns:a16="http://schemas.microsoft.com/office/drawing/2014/main" id="{7B386167-B032-E953-33B1-E085F2608983}"/>
              </a:ext>
            </a:extLst>
          </p:cNvPr>
          <p:cNvSpPr/>
          <p:nvPr/>
        </p:nvSpPr>
        <p:spPr>
          <a:xfrm>
            <a:off x="6230238" y="17570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Avatars à apparence humaine, visages humains réels</a:t>
            </a:r>
          </a:p>
        </p:txBody>
      </p:sp>
      <p:sp>
        <p:nvSpPr>
          <p:cNvPr id="60" name="Rectangle: Rounded Corners 59">
            <a:extLst>
              <a:ext uri="{FF2B5EF4-FFF2-40B4-BE49-F238E27FC236}">
                <a16:creationId xmlns:a16="http://schemas.microsoft.com/office/drawing/2014/main" id="{DA5A6866-EC65-1D69-B90F-F63AA4BCDEC3}"/>
              </a:ext>
            </a:extLst>
          </p:cNvPr>
          <p:cNvSpPr/>
          <p:nvPr/>
        </p:nvSpPr>
        <p:spPr>
          <a:xfrm>
            <a:off x="6230238" y="2264724"/>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Genre, âge, nom, origine ethnique</a:t>
            </a:r>
          </a:p>
        </p:txBody>
      </p:sp>
      <p:sp>
        <p:nvSpPr>
          <p:cNvPr id="61" name="Rectangle: Rounded Corners 60">
            <a:extLst>
              <a:ext uri="{FF2B5EF4-FFF2-40B4-BE49-F238E27FC236}">
                <a16:creationId xmlns:a16="http://schemas.microsoft.com/office/drawing/2014/main" id="{539B872F-314D-1690-DE2A-EAB7F011120B}"/>
              </a:ext>
            </a:extLst>
          </p:cNvPr>
          <p:cNvSpPr/>
          <p:nvPr/>
        </p:nvSpPr>
        <p:spPr>
          <a:xfrm>
            <a:off x="6230238" y="2919333"/>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Rituels de salutation, anecdotes, questions hors tâche </a:t>
            </a:r>
          </a:p>
        </p:txBody>
      </p:sp>
      <p:sp>
        <p:nvSpPr>
          <p:cNvPr id="62" name="Rectangle: Rounded Corners 61">
            <a:extLst>
              <a:ext uri="{FF2B5EF4-FFF2-40B4-BE49-F238E27FC236}">
                <a16:creationId xmlns:a16="http://schemas.microsoft.com/office/drawing/2014/main" id="{EDF60F6C-834E-8010-E760-EB7E0BD9B333}"/>
              </a:ext>
            </a:extLst>
          </p:cNvPr>
          <p:cNvSpPr/>
          <p:nvPr/>
        </p:nvSpPr>
        <p:spPr>
          <a:xfrm>
            <a:off x="6230238" y="3427036"/>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Excuses, félicitations, inquiétudes</a:t>
            </a:r>
          </a:p>
        </p:txBody>
      </p:sp>
      <p:sp>
        <p:nvSpPr>
          <p:cNvPr id="63" name="Rectangle: Rounded Corners 62">
            <a:extLst>
              <a:ext uri="{FF2B5EF4-FFF2-40B4-BE49-F238E27FC236}">
                <a16:creationId xmlns:a16="http://schemas.microsoft.com/office/drawing/2014/main" id="{8FFFE765-73A0-7299-0AB5-5522568EAE34}"/>
              </a:ext>
            </a:extLst>
          </p:cNvPr>
          <p:cNvSpPr/>
          <p:nvPr/>
        </p:nvSpPr>
        <p:spPr>
          <a:xfrm>
            <a:off x="6230238" y="393121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Auto-références, voix active, variation dans la syntaxe</a:t>
            </a:r>
          </a:p>
        </p:txBody>
      </p:sp>
      <p:sp>
        <p:nvSpPr>
          <p:cNvPr id="64" name="Rectangle: Rounded Corners 63">
            <a:extLst>
              <a:ext uri="{FF2B5EF4-FFF2-40B4-BE49-F238E27FC236}">
                <a16:creationId xmlns:a16="http://schemas.microsoft.com/office/drawing/2014/main" id="{8193283C-610B-7F88-982C-9B930E498D36}"/>
              </a:ext>
            </a:extLst>
          </p:cNvPr>
          <p:cNvSpPr/>
          <p:nvPr/>
        </p:nvSpPr>
        <p:spPr>
          <a:xfrm>
            <a:off x="6230238" y="44389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ajustées à l’entrée de l’</a:t>
            </a:r>
            <a:r>
              <a:rPr lang="fr-FR" sz="1500" err="1">
                <a:solidFill>
                  <a:srgbClr val="158189"/>
                </a:solidFill>
                <a:latin typeface="Arial" panose="020B0604020202020204" pitchFamily="34" charset="0"/>
                <a:cs typeface="Arial" panose="020B0604020202020204" pitchFamily="34" charset="0"/>
              </a:rPr>
              <a:t>utilisateur·trice</a:t>
            </a:r>
            <a:endParaRPr lang="fr-FR" sz="1500">
              <a:solidFill>
                <a:srgbClr val="158189"/>
              </a:solidFill>
              <a:latin typeface="Arial" panose="020B0604020202020204" pitchFamily="34" charset="0"/>
              <a:cs typeface="Arial" panose="020B0604020202020204" pitchFamily="34" charset="0"/>
            </a:endParaRPr>
          </a:p>
        </p:txBody>
      </p:sp>
      <p:sp>
        <p:nvSpPr>
          <p:cNvPr id="65" name="Rectangle: Rounded Corners 64">
            <a:extLst>
              <a:ext uri="{FF2B5EF4-FFF2-40B4-BE49-F238E27FC236}">
                <a16:creationId xmlns:a16="http://schemas.microsoft.com/office/drawing/2014/main" id="{F7A7E531-4827-58AA-8A01-91375C4F3BF1}"/>
              </a:ext>
            </a:extLst>
          </p:cNvPr>
          <p:cNvSpPr/>
          <p:nvPr/>
        </p:nvSpPr>
        <p:spPr>
          <a:xfrm>
            <a:off x="6230238" y="5093532"/>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CA" sz="1400"/>
              <a:t>😊, 😉, 😐, 😣, 👍</a:t>
            </a:r>
            <a:endParaRPr lang="fr-CA" sz="1600"/>
          </a:p>
        </p:txBody>
      </p:sp>
      <p:sp>
        <p:nvSpPr>
          <p:cNvPr id="66" name="Rectangle: Rounded Corners 65">
            <a:extLst>
              <a:ext uri="{FF2B5EF4-FFF2-40B4-BE49-F238E27FC236}">
                <a16:creationId xmlns:a16="http://schemas.microsoft.com/office/drawing/2014/main" id="{4E305A77-A09A-3509-5660-B64137F1056D}"/>
              </a:ext>
            </a:extLst>
          </p:cNvPr>
          <p:cNvSpPr/>
          <p:nvPr/>
        </p:nvSpPr>
        <p:spPr>
          <a:xfrm>
            <a:off x="6230238" y="5601235"/>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volontairement différées pour simuler l’écriture</a:t>
            </a:r>
          </a:p>
        </p:txBody>
      </p:sp>
      <p:sp>
        <p:nvSpPr>
          <p:cNvPr id="67" name="Rectangle: Rounded Corners 66">
            <a:extLst>
              <a:ext uri="{FF2B5EF4-FFF2-40B4-BE49-F238E27FC236}">
                <a16:creationId xmlns:a16="http://schemas.microsoft.com/office/drawing/2014/main" id="{0618A19F-3B46-51A7-3F1F-7B32B50A4590}"/>
              </a:ext>
            </a:extLst>
          </p:cNvPr>
          <p:cNvSpPr/>
          <p:nvPr/>
        </p:nvSpPr>
        <p:spPr>
          <a:xfrm>
            <a:off x="6230237" y="610893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Points clignotants, indicateur “est en train d’écrire”</a:t>
            </a:r>
          </a:p>
        </p:txBody>
      </p:sp>
      <p:sp>
        <p:nvSpPr>
          <p:cNvPr id="68" name="Arrow: Right 67">
            <a:extLst>
              <a:ext uri="{FF2B5EF4-FFF2-40B4-BE49-F238E27FC236}">
                <a16:creationId xmlns:a16="http://schemas.microsoft.com/office/drawing/2014/main" id="{9919A0F5-EEEB-69A5-6C90-5B763D9F8647}"/>
              </a:ext>
            </a:extLst>
          </p:cNvPr>
          <p:cNvSpPr/>
          <p:nvPr/>
        </p:nvSpPr>
        <p:spPr>
          <a:xfrm>
            <a:off x="5783298" y="1769624"/>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4FDB724B-8193-C60F-D0FA-092BFDE1C167}"/>
              </a:ext>
            </a:extLst>
          </p:cNvPr>
          <p:cNvSpPr/>
          <p:nvPr/>
        </p:nvSpPr>
        <p:spPr>
          <a:xfrm>
            <a:off x="5790408" y="2285842"/>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14A145D4-3697-003A-EDCB-81244CE10908}"/>
              </a:ext>
            </a:extLst>
          </p:cNvPr>
          <p:cNvSpPr/>
          <p:nvPr/>
        </p:nvSpPr>
        <p:spPr>
          <a:xfrm>
            <a:off x="5790408" y="296157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A5C5C607-7FFA-1AD5-9F8A-35B729530DFF}"/>
              </a:ext>
            </a:extLst>
          </p:cNvPr>
          <p:cNvSpPr/>
          <p:nvPr/>
        </p:nvSpPr>
        <p:spPr>
          <a:xfrm>
            <a:off x="5797518" y="3477788"/>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072488C3-765A-342C-2056-56A14A62B144}"/>
              </a:ext>
            </a:extLst>
          </p:cNvPr>
          <p:cNvSpPr/>
          <p:nvPr/>
        </p:nvSpPr>
        <p:spPr>
          <a:xfrm>
            <a:off x="5785683" y="3956241"/>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BD05D7AF-1450-0B19-CEDF-6ABDB50A914E}"/>
              </a:ext>
            </a:extLst>
          </p:cNvPr>
          <p:cNvSpPr/>
          <p:nvPr/>
        </p:nvSpPr>
        <p:spPr>
          <a:xfrm>
            <a:off x="5792793" y="447245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7EC272A0-4BD6-8977-D459-0714FBE00A32}"/>
              </a:ext>
            </a:extLst>
          </p:cNvPr>
          <p:cNvSpPr/>
          <p:nvPr/>
        </p:nvSpPr>
        <p:spPr>
          <a:xfrm>
            <a:off x="5790408" y="513576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0FEF26B7-8320-E2BC-1662-C5145F3704C4}"/>
              </a:ext>
            </a:extLst>
          </p:cNvPr>
          <p:cNvSpPr/>
          <p:nvPr/>
        </p:nvSpPr>
        <p:spPr>
          <a:xfrm>
            <a:off x="5797518" y="5651987"/>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1A6DC2C3-0AF6-93F4-2550-65FC5484F2F5}"/>
              </a:ext>
            </a:extLst>
          </p:cNvPr>
          <p:cNvSpPr/>
          <p:nvPr/>
        </p:nvSpPr>
        <p:spPr>
          <a:xfrm>
            <a:off x="5785683" y="613044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E3E979A0-0AB8-0BDB-BC1D-D8CC8DC7C020}"/>
              </a:ext>
            </a:extLst>
          </p:cNvPr>
          <p:cNvSpPr/>
          <p:nvPr/>
        </p:nvSpPr>
        <p:spPr>
          <a:xfrm>
            <a:off x="1836778" y="193211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E35B1E62-04F5-C5EF-0361-96072F99753D}"/>
              </a:ext>
            </a:extLst>
          </p:cNvPr>
          <p:cNvSpPr/>
          <p:nvPr/>
        </p:nvSpPr>
        <p:spPr>
          <a:xfrm>
            <a:off x="1834017" y="356825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4CA1290A-75B5-FD8B-0E22-C278881335B8}"/>
              </a:ext>
            </a:extLst>
          </p:cNvPr>
          <p:cNvSpPr/>
          <p:nvPr/>
        </p:nvSpPr>
        <p:spPr>
          <a:xfrm>
            <a:off x="1834016" y="5558507"/>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228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500"/>
                                        <p:tgtEl>
                                          <p:spTgt spid="69"/>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par>
                                <p:cTn id="32" presetID="10" presetClass="entr" presetSubtype="0" fill="hold" grpId="0" nodeType="withEffect">
                                  <p:stCondLst>
                                    <p:cond delay="225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250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27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3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0" nodeType="withEffect">
                                  <p:stCondLst>
                                    <p:cond delay="325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0" nodeType="withEffect">
                                  <p:stCondLst>
                                    <p:cond delay="350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375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grpId="0" nodeType="withEffect">
                                  <p:stCondLst>
                                    <p:cond delay="3750"/>
                                  </p:stCondLst>
                                  <p:childTnLst>
                                    <p:set>
                                      <p:cBhvr>
                                        <p:cTn id="54" dur="1" fill="hold">
                                          <p:stCondLst>
                                            <p:cond delay="0"/>
                                          </p:stCondLst>
                                        </p:cTn>
                                        <p:tgtEl>
                                          <p:spTgt spid="61"/>
                                        </p:tgtEl>
                                        <p:attrNameLst>
                                          <p:attrName>style.visibility</p:attrName>
                                        </p:attrNameLst>
                                      </p:cBhvr>
                                      <p:to>
                                        <p:strVal val="visible"/>
                                      </p:to>
                                    </p:set>
                                    <p:animEffect transition="in" filter="fade">
                                      <p:cBhvr>
                                        <p:cTn id="55" dur="500"/>
                                        <p:tgtEl>
                                          <p:spTgt spid="61"/>
                                        </p:tgtEl>
                                      </p:cBhvr>
                                    </p:animEffect>
                                  </p:childTnLst>
                                </p:cTn>
                              </p:par>
                              <p:par>
                                <p:cTn id="56" presetID="10" presetClass="entr" presetSubtype="0" fill="hold" grpId="0" nodeType="withEffect">
                                  <p:stCondLst>
                                    <p:cond delay="400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500"/>
                                        <p:tgtEl>
                                          <p:spTgt spid="71"/>
                                        </p:tgtEl>
                                      </p:cBhvr>
                                    </p:animEffect>
                                  </p:childTnLst>
                                </p:cTn>
                              </p:par>
                              <p:par>
                                <p:cTn id="59" presetID="10" presetClass="entr" presetSubtype="0" fill="hold" grpId="0" nodeType="withEffect">
                                  <p:stCondLst>
                                    <p:cond delay="4250"/>
                                  </p:stCondLst>
                                  <p:childTnLst>
                                    <p:set>
                                      <p:cBhvr>
                                        <p:cTn id="60" dur="1" fill="hold">
                                          <p:stCondLst>
                                            <p:cond delay="0"/>
                                          </p:stCondLst>
                                        </p:cTn>
                                        <p:tgtEl>
                                          <p:spTgt spid="62"/>
                                        </p:tgtEl>
                                        <p:attrNameLst>
                                          <p:attrName>style.visibility</p:attrName>
                                        </p:attrNameLst>
                                      </p:cBhvr>
                                      <p:to>
                                        <p:strVal val="visible"/>
                                      </p:to>
                                    </p:set>
                                    <p:animEffect transition="in" filter="fade">
                                      <p:cBhvr>
                                        <p:cTn id="61" dur="500"/>
                                        <p:tgtEl>
                                          <p:spTgt spid="62"/>
                                        </p:tgtEl>
                                      </p:cBhvr>
                                    </p:animEffect>
                                  </p:childTnLst>
                                </p:cTn>
                              </p:par>
                              <p:par>
                                <p:cTn id="62" presetID="10" presetClass="entr" presetSubtype="0" fill="hold" grpId="0" nodeType="withEffect">
                                  <p:stCondLst>
                                    <p:cond delay="450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500"/>
                                        <p:tgtEl>
                                          <p:spTgt spid="72"/>
                                        </p:tgtEl>
                                      </p:cBhvr>
                                    </p:animEffect>
                                  </p:childTnLst>
                                </p:cTn>
                              </p:par>
                              <p:par>
                                <p:cTn id="65" presetID="10" presetClass="entr" presetSubtype="0" fill="hold" grpId="0" nodeType="withEffect">
                                  <p:stCondLst>
                                    <p:cond delay="475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grpId="0" nodeType="withEffect">
                                  <p:stCondLst>
                                    <p:cond delay="500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500"/>
                                        <p:tgtEl>
                                          <p:spTgt spid="73"/>
                                        </p:tgtEl>
                                      </p:cBhvr>
                                    </p:animEffect>
                                  </p:childTnLst>
                                </p:cTn>
                              </p:par>
                              <p:par>
                                <p:cTn id="71" presetID="10" presetClass="entr" presetSubtype="0" fill="hold" grpId="0" nodeType="withEffect">
                                  <p:stCondLst>
                                    <p:cond delay="5250"/>
                                  </p:stCondLst>
                                  <p:childTnLst>
                                    <p:set>
                                      <p:cBhvr>
                                        <p:cTn id="72" dur="1" fill="hold">
                                          <p:stCondLst>
                                            <p:cond delay="0"/>
                                          </p:stCondLst>
                                        </p:cTn>
                                        <p:tgtEl>
                                          <p:spTgt spid="64"/>
                                        </p:tgtEl>
                                        <p:attrNameLst>
                                          <p:attrName>style.visibility</p:attrName>
                                        </p:attrNameLst>
                                      </p:cBhvr>
                                      <p:to>
                                        <p:strVal val="visible"/>
                                      </p:to>
                                    </p:set>
                                    <p:animEffect transition="in" filter="fade">
                                      <p:cBhvr>
                                        <p:cTn id="73" dur="500"/>
                                        <p:tgtEl>
                                          <p:spTgt spid="64"/>
                                        </p:tgtEl>
                                      </p:cBhvr>
                                    </p:animEffect>
                                  </p:childTnLst>
                                </p:cTn>
                              </p:par>
                              <p:par>
                                <p:cTn id="74" presetID="10" presetClass="entr" presetSubtype="0" fill="hold" grpId="0" nodeType="withEffect">
                                  <p:stCondLst>
                                    <p:cond delay="55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500"/>
                                        <p:tgtEl>
                                          <p:spTgt spid="10"/>
                                        </p:tgtEl>
                                      </p:cBhvr>
                                    </p:animEffect>
                                  </p:childTnLst>
                                </p:cTn>
                              </p:par>
                              <p:par>
                                <p:cTn id="77" presetID="10" presetClass="entr" presetSubtype="0" fill="hold" grpId="0" nodeType="withEffect">
                                  <p:stCondLst>
                                    <p:cond delay="575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500"/>
                                        <p:tgtEl>
                                          <p:spTgt spid="79"/>
                                        </p:tgtEl>
                                      </p:cBhvr>
                                    </p:animEffect>
                                  </p:childTnLst>
                                </p:cTn>
                              </p:par>
                              <p:par>
                                <p:cTn id="80" presetID="10" presetClass="entr" presetSubtype="0" fill="hold" grpId="0" nodeType="withEffect">
                                  <p:stCondLst>
                                    <p:cond delay="60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625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500"/>
                                        <p:tgtEl>
                                          <p:spTgt spid="27"/>
                                        </p:tgtEl>
                                      </p:cBhvr>
                                    </p:animEffect>
                                  </p:childTnLst>
                                </p:cTn>
                              </p:par>
                              <p:par>
                                <p:cTn id="86" presetID="10" presetClass="entr" presetSubtype="0" fill="hold" grpId="0" nodeType="withEffect">
                                  <p:stCondLst>
                                    <p:cond delay="650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par>
                                <p:cTn id="89" presetID="10" presetClass="entr" presetSubtype="0" fill="hold" grpId="0" nodeType="withEffect">
                                  <p:stCondLst>
                                    <p:cond delay="6750"/>
                                  </p:stCondLst>
                                  <p:childTnLst>
                                    <p:set>
                                      <p:cBhvr>
                                        <p:cTn id="90" dur="1" fill="hold">
                                          <p:stCondLst>
                                            <p:cond delay="0"/>
                                          </p:stCondLst>
                                        </p:cTn>
                                        <p:tgtEl>
                                          <p:spTgt spid="74"/>
                                        </p:tgtEl>
                                        <p:attrNameLst>
                                          <p:attrName>style.visibility</p:attrName>
                                        </p:attrNameLst>
                                      </p:cBhvr>
                                      <p:to>
                                        <p:strVal val="visible"/>
                                      </p:to>
                                    </p:set>
                                    <p:animEffect transition="in" filter="fade">
                                      <p:cBhvr>
                                        <p:cTn id="91" dur="500"/>
                                        <p:tgtEl>
                                          <p:spTgt spid="74"/>
                                        </p:tgtEl>
                                      </p:cBhvr>
                                    </p:animEffect>
                                  </p:childTnLst>
                                </p:cTn>
                              </p:par>
                              <p:par>
                                <p:cTn id="92" presetID="10" presetClass="entr" presetSubtype="0" fill="hold" grpId="0" nodeType="withEffect">
                                  <p:stCondLst>
                                    <p:cond delay="700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par>
                                <p:cTn id="95" presetID="10" presetClass="entr" presetSubtype="0" fill="hold" grpId="0" nodeType="withEffect">
                                  <p:stCondLst>
                                    <p:cond delay="7250"/>
                                  </p:stCondLst>
                                  <p:childTnLst>
                                    <p:set>
                                      <p:cBhvr>
                                        <p:cTn id="96" dur="1" fill="hold">
                                          <p:stCondLst>
                                            <p:cond delay="0"/>
                                          </p:stCondLst>
                                        </p:cTn>
                                        <p:tgtEl>
                                          <p:spTgt spid="75"/>
                                        </p:tgtEl>
                                        <p:attrNameLst>
                                          <p:attrName>style.visibility</p:attrName>
                                        </p:attrNameLst>
                                      </p:cBhvr>
                                      <p:to>
                                        <p:strVal val="visible"/>
                                      </p:to>
                                    </p:set>
                                    <p:animEffect transition="in" filter="fade">
                                      <p:cBhvr>
                                        <p:cTn id="97" dur="500"/>
                                        <p:tgtEl>
                                          <p:spTgt spid="75"/>
                                        </p:tgtEl>
                                      </p:cBhvr>
                                    </p:animEffect>
                                  </p:childTnLst>
                                </p:cTn>
                              </p:par>
                              <p:par>
                                <p:cTn id="98" presetID="10" presetClass="entr" presetSubtype="0" fill="hold" grpId="0" nodeType="withEffect">
                                  <p:stCondLst>
                                    <p:cond delay="7500"/>
                                  </p:stCondLst>
                                  <p:childTnLst>
                                    <p:set>
                                      <p:cBhvr>
                                        <p:cTn id="99" dur="1" fill="hold">
                                          <p:stCondLst>
                                            <p:cond delay="0"/>
                                          </p:stCondLst>
                                        </p:cTn>
                                        <p:tgtEl>
                                          <p:spTgt spid="66"/>
                                        </p:tgtEl>
                                        <p:attrNameLst>
                                          <p:attrName>style.visibility</p:attrName>
                                        </p:attrNameLst>
                                      </p:cBhvr>
                                      <p:to>
                                        <p:strVal val="visible"/>
                                      </p:to>
                                    </p:set>
                                    <p:animEffect transition="in" filter="fade">
                                      <p:cBhvr>
                                        <p:cTn id="100" dur="500"/>
                                        <p:tgtEl>
                                          <p:spTgt spid="66"/>
                                        </p:tgtEl>
                                      </p:cBhvr>
                                    </p:animEffect>
                                  </p:childTnLst>
                                </p:cTn>
                              </p:par>
                              <p:par>
                                <p:cTn id="101" presetID="10" presetClass="entr" presetSubtype="0" fill="hold" grpId="0" nodeType="withEffect">
                                  <p:stCondLst>
                                    <p:cond delay="7750"/>
                                  </p:stCondLst>
                                  <p:childTnLst>
                                    <p:set>
                                      <p:cBhvr>
                                        <p:cTn id="102" dur="1" fill="hold">
                                          <p:stCondLst>
                                            <p:cond delay="0"/>
                                          </p:stCondLst>
                                        </p:cTn>
                                        <p:tgtEl>
                                          <p:spTgt spid="76"/>
                                        </p:tgtEl>
                                        <p:attrNameLst>
                                          <p:attrName>style.visibility</p:attrName>
                                        </p:attrNameLst>
                                      </p:cBhvr>
                                      <p:to>
                                        <p:strVal val="visible"/>
                                      </p:to>
                                    </p:set>
                                    <p:animEffect transition="in" filter="fade">
                                      <p:cBhvr>
                                        <p:cTn id="103" dur="500"/>
                                        <p:tgtEl>
                                          <p:spTgt spid="76"/>
                                        </p:tgtEl>
                                      </p:cBhvr>
                                    </p:animEffect>
                                  </p:childTnLst>
                                </p:cTn>
                              </p:par>
                              <p:par>
                                <p:cTn id="104" presetID="10" presetClass="entr" presetSubtype="0" fill="hold" grpId="0" nodeType="withEffect">
                                  <p:stCondLst>
                                    <p:cond delay="8000"/>
                                  </p:stCondLst>
                                  <p:childTnLst>
                                    <p:set>
                                      <p:cBhvr>
                                        <p:cTn id="105" dur="1" fill="hold">
                                          <p:stCondLst>
                                            <p:cond delay="0"/>
                                          </p:stCondLst>
                                        </p:cTn>
                                        <p:tgtEl>
                                          <p:spTgt spid="67"/>
                                        </p:tgtEl>
                                        <p:attrNameLst>
                                          <p:attrName>style.visibility</p:attrName>
                                        </p:attrNameLst>
                                      </p:cBhvr>
                                      <p:to>
                                        <p:strVal val="visible"/>
                                      </p:to>
                                    </p:set>
                                    <p:animEffect transition="in" filter="fade">
                                      <p:cBhvr>
                                        <p:cTn id="106" dur="500"/>
                                        <p:tgtEl>
                                          <p:spTgt spid="67"/>
                                        </p:tgtEl>
                                      </p:cBhvr>
                                    </p:animEffect>
                                  </p:childTnLst>
                                </p:cTn>
                              </p:par>
                              <p:par>
                                <p:cTn id="107" presetID="10" presetClass="entr" presetSubtype="0" fill="hold" grpId="0" nodeType="withEffect">
                                  <p:stCondLst>
                                    <p:cond delay="800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8" grpId="0" animBg="1"/>
      <p:bldP spid="10" grpId="0" animBg="1"/>
      <p:bldP spid="17" grpId="0" animBg="1"/>
      <p:bldP spid="21" grpId="0" animBg="1"/>
      <p:bldP spid="22" grpId="0" animBg="1"/>
      <p:bldP spid="23" grpId="0" animBg="1"/>
      <p:bldP spid="24" grpId="0" animBg="1"/>
      <p:bldP spid="26" grpId="0" animBg="1"/>
      <p:bldP spid="27" grpId="0" animBg="1"/>
      <p:bldP spid="2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7BE7292-59F7-4022-59DC-B8ED1761FDB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B98F41-A68B-6A5B-24CF-147FB14A560D}"/>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Quelles caractéristiques des outils d’</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nous font croire qu’ils sont humains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C8FD4BD5-D061-5CD5-A175-67721731BBE9}"/>
              </a:ext>
            </a:extLst>
          </p:cNvPr>
          <p:cNvSpPr txBox="1"/>
          <p:nvPr/>
        </p:nvSpPr>
        <p:spPr>
          <a:xfrm>
            <a:off x="52386" y="6611779"/>
            <a:ext cx="1438214"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(Seeger et coll., 2021)</a:t>
            </a:r>
          </a:p>
        </p:txBody>
      </p:sp>
      <p:sp>
        <p:nvSpPr>
          <p:cNvPr id="5" name="Rectangle: Rounded Corners 4">
            <a:extLst>
              <a:ext uri="{FF2B5EF4-FFF2-40B4-BE49-F238E27FC236}">
                <a16:creationId xmlns:a16="http://schemas.microsoft.com/office/drawing/2014/main" id="{EF4FCCD9-E03A-CE36-38B5-9AB5103A9613}"/>
              </a:ext>
            </a:extLst>
          </p:cNvPr>
          <p:cNvSpPr/>
          <p:nvPr/>
        </p:nvSpPr>
        <p:spPr>
          <a:xfrm>
            <a:off x="2464941" y="17570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Représentation visuelle humaine</a:t>
            </a:r>
          </a:p>
        </p:txBody>
      </p:sp>
      <p:sp>
        <p:nvSpPr>
          <p:cNvPr id="6" name="Rectangle: Rounded Corners 5">
            <a:extLst>
              <a:ext uri="{FF2B5EF4-FFF2-40B4-BE49-F238E27FC236}">
                <a16:creationId xmlns:a16="http://schemas.microsoft.com/office/drawing/2014/main" id="{6FE8E7FC-C301-092B-A120-8CC29A40E67C}"/>
              </a:ext>
            </a:extLst>
          </p:cNvPr>
          <p:cNvSpPr/>
          <p:nvPr/>
        </p:nvSpPr>
        <p:spPr>
          <a:xfrm>
            <a:off x="308097" y="1757019"/>
            <a:ext cx="1269598" cy="857901"/>
          </a:xfrm>
          <a:prstGeom prst="roundRect">
            <a:avLst>
              <a:gd name="adj" fmla="val 1281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Identité humaine</a:t>
            </a:r>
          </a:p>
        </p:txBody>
      </p:sp>
      <p:sp>
        <p:nvSpPr>
          <p:cNvPr id="8" name="Rectangle: Rounded Corners 7">
            <a:extLst>
              <a:ext uri="{FF2B5EF4-FFF2-40B4-BE49-F238E27FC236}">
                <a16:creationId xmlns:a16="http://schemas.microsoft.com/office/drawing/2014/main" id="{F7B0A13C-E1BE-EB44-52BE-62FA54CFF63F}"/>
              </a:ext>
            </a:extLst>
          </p:cNvPr>
          <p:cNvSpPr/>
          <p:nvPr/>
        </p:nvSpPr>
        <p:spPr>
          <a:xfrm>
            <a:off x="308097" y="2919334"/>
            <a:ext cx="1269598" cy="1869784"/>
          </a:xfrm>
          <a:prstGeom prst="roundRect">
            <a:avLst>
              <a:gd name="adj" fmla="val 6291"/>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1500" b="1">
                <a:solidFill>
                  <a:srgbClr val="158189"/>
                </a:solidFill>
                <a:latin typeface="Arial" panose="020B0604020202020204" pitchFamily="34" charset="0"/>
                <a:cs typeface="Arial" panose="020B0604020202020204" pitchFamily="34" charset="0"/>
              </a:rPr>
              <a:t>Verbal</a:t>
            </a:r>
          </a:p>
        </p:txBody>
      </p:sp>
      <p:sp>
        <p:nvSpPr>
          <p:cNvPr id="10" name="Rectangle: Rounded Corners 9">
            <a:extLst>
              <a:ext uri="{FF2B5EF4-FFF2-40B4-BE49-F238E27FC236}">
                <a16:creationId xmlns:a16="http://schemas.microsoft.com/office/drawing/2014/main" id="{4D5539F4-194B-64AF-6B07-86D9C95B1624}"/>
              </a:ext>
            </a:extLst>
          </p:cNvPr>
          <p:cNvSpPr/>
          <p:nvPr/>
        </p:nvSpPr>
        <p:spPr>
          <a:xfrm>
            <a:off x="308097" y="5093532"/>
            <a:ext cx="1269598" cy="1365602"/>
          </a:xfrm>
          <a:prstGeom prst="roundRect">
            <a:avLst>
              <a:gd name="adj" fmla="val 7079"/>
            </a:avLst>
          </a:prstGeom>
          <a:solidFill>
            <a:srgbClr val="FFFFFF"/>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1500" b="1">
                <a:solidFill>
                  <a:srgbClr val="158189"/>
                </a:solidFill>
                <a:latin typeface="Arial" panose="020B0604020202020204" pitchFamily="34" charset="0"/>
                <a:ea typeface="Times New Roman" panose="02020603050405020304" pitchFamily="18" charset="0"/>
                <a:cs typeface="Arial" panose="020B0604020202020204" pitchFamily="34" charset="0"/>
              </a:rPr>
              <a:t>Non verbal</a:t>
            </a:r>
            <a:endParaRPr lang="en-US" sz="1500" b="1">
              <a:solidFill>
                <a:srgbClr val="158189"/>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864EB6A-8DE5-E3BD-C0B1-91081A97634F}"/>
              </a:ext>
            </a:extLst>
          </p:cNvPr>
          <p:cNvSpPr/>
          <p:nvPr/>
        </p:nvSpPr>
        <p:spPr>
          <a:xfrm>
            <a:off x="2464941" y="2264724"/>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Informations démographiques</a:t>
            </a:r>
          </a:p>
        </p:txBody>
      </p:sp>
      <p:sp>
        <p:nvSpPr>
          <p:cNvPr id="21" name="Rectangle: Rounded Corners 20">
            <a:extLst>
              <a:ext uri="{FF2B5EF4-FFF2-40B4-BE49-F238E27FC236}">
                <a16:creationId xmlns:a16="http://schemas.microsoft.com/office/drawing/2014/main" id="{D01EF8EB-CFC2-6C8B-A1F2-1B35F0CC833F}"/>
              </a:ext>
            </a:extLst>
          </p:cNvPr>
          <p:cNvSpPr/>
          <p:nvPr/>
        </p:nvSpPr>
        <p:spPr>
          <a:xfrm>
            <a:off x="2464941" y="2919333"/>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Dialogue social</a:t>
            </a:r>
          </a:p>
        </p:txBody>
      </p:sp>
      <p:sp>
        <p:nvSpPr>
          <p:cNvPr id="22" name="Rectangle: Rounded Corners 21">
            <a:extLst>
              <a:ext uri="{FF2B5EF4-FFF2-40B4-BE49-F238E27FC236}">
                <a16:creationId xmlns:a16="http://schemas.microsoft.com/office/drawing/2014/main" id="{EA06DD04-5A2D-D3ED-D996-373761F246A1}"/>
              </a:ext>
            </a:extLst>
          </p:cNvPr>
          <p:cNvSpPr/>
          <p:nvPr/>
        </p:nvSpPr>
        <p:spPr>
          <a:xfrm>
            <a:off x="2464941" y="3427036"/>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Expressions émotionnelles</a:t>
            </a:r>
          </a:p>
        </p:txBody>
      </p:sp>
      <p:sp>
        <p:nvSpPr>
          <p:cNvPr id="23" name="Rectangle: Rounded Corners 22">
            <a:extLst>
              <a:ext uri="{FF2B5EF4-FFF2-40B4-BE49-F238E27FC236}">
                <a16:creationId xmlns:a16="http://schemas.microsoft.com/office/drawing/2014/main" id="{FF0A696D-E1E0-0D78-5965-D98408550C01}"/>
              </a:ext>
            </a:extLst>
          </p:cNvPr>
          <p:cNvSpPr/>
          <p:nvPr/>
        </p:nvSpPr>
        <p:spPr>
          <a:xfrm>
            <a:off x="2464941" y="393121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Style verbal</a:t>
            </a:r>
          </a:p>
        </p:txBody>
      </p:sp>
      <p:sp>
        <p:nvSpPr>
          <p:cNvPr id="24" name="Rectangle: Rounded Corners 23">
            <a:extLst>
              <a:ext uri="{FF2B5EF4-FFF2-40B4-BE49-F238E27FC236}">
                <a16:creationId xmlns:a16="http://schemas.microsoft.com/office/drawing/2014/main" id="{7DBF2BBA-EF04-55B6-FEA2-3898A594D5DD}"/>
              </a:ext>
            </a:extLst>
          </p:cNvPr>
          <p:cNvSpPr/>
          <p:nvPr/>
        </p:nvSpPr>
        <p:spPr>
          <a:xfrm>
            <a:off x="2464941" y="4438921"/>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Réponses sensibles au contexte</a:t>
            </a:r>
          </a:p>
        </p:txBody>
      </p:sp>
      <p:sp>
        <p:nvSpPr>
          <p:cNvPr id="26" name="Rectangle: Rounded Corners 25">
            <a:extLst>
              <a:ext uri="{FF2B5EF4-FFF2-40B4-BE49-F238E27FC236}">
                <a16:creationId xmlns:a16="http://schemas.microsoft.com/office/drawing/2014/main" id="{40DD1906-3120-479F-8E74-346D073B2991}"/>
              </a:ext>
            </a:extLst>
          </p:cNvPr>
          <p:cNvSpPr/>
          <p:nvPr/>
        </p:nvSpPr>
        <p:spPr>
          <a:xfrm>
            <a:off x="2464941" y="5093532"/>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Émoticônes</a:t>
            </a:r>
          </a:p>
        </p:txBody>
      </p:sp>
      <p:sp>
        <p:nvSpPr>
          <p:cNvPr id="27" name="Rectangle: Rounded Corners 26">
            <a:extLst>
              <a:ext uri="{FF2B5EF4-FFF2-40B4-BE49-F238E27FC236}">
                <a16:creationId xmlns:a16="http://schemas.microsoft.com/office/drawing/2014/main" id="{FD66F919-3301-D898-4233-28FB6D2DAB2D}"/>
              </a:ext>
            </a:extLst>
          </p:cNvPr>
          <p:cNvSpPr/>
          <p:nvPr/>
        </p:nvSpPr>
        <p:spPr>
          <a:xfrm>
            <a:off x="2464941" y="5601235"/>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Indices temporels</a:t>
            </a:r>
          </a:p>
        </p:txBody>
      </p:sp>
      <p:sp>
        <p:nvSpPr>
          <p:cNvPr id="28" name="Rectangle: Rounded Corners 27">
            <a:extLst>
              <a:ext uri="{FF2B5EF4-FFF2-40B4-BE49-F238E27FC236}">
                <a16:creationId xmlns:a16="http://schemas.microsoft.com/office/drawing/2014/main" id="{DA73A9D1-369C-BF71-AA29-30A224FA2731}"/>
              </a:ext>
            </a:extLst>
          </p:cNvPr>
          <p:cNvSpPr/>
          <p:nvPr/>
        </p:nvSpPr>
        <p:spPr>
          <a:xfrm>
            <a:off x="2464940" y="6108938"/>
            <a:ext cx="3056982" cy="350196"/>
          </a:xfrm>
          <a:prstGeom prst="roundRect">
            <a:avLst>
              <a:gd name="adj" fmla="val 871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chemeClr val="tx1"/>
                </a:solidFill>
                <a:latin typeface="Arial" panose="020B0604020202020204" pitchFamily="34" charset="0"/>
                <a:cs typeface="Arial" panose="020B0604020202020204" pitchFamily="34" charset="0"/>
              </a:rPr>
              <a:t>Gestes de prise de tour</a:t>
            </a:r>
          </a:p>
        </p:txBody>
      </p:sp>
      <p:sp>
        <p:nvSpPr>
          <p:cNvPr id="59" name="Rectangle: Rounded Corners 58">
            <a:extLst>
              <a:ext uri="{FF2B5EF4-FFF2-40B4-BE49-F238E27FC236}">
                <a16:creationId xmlns:a16="http://schemas.microsoft.com/office/drawing/2014/main" id="{683FFC96-3592-3288-8C3A-D8A0DA112629}"/>
              </a:ext>
            </a:extLst>
          </p:cNvPr>
          <p:cNvSpPr/>
          <p:nvPr/>
        </p:nvSpPr>
        <p:spPr>
          <a:xfrm>
            <a:off x="6230238" y="17570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Avatars à apparence humaine, visages humains réels</a:t>
            </a:r>
          </a:p>
        </p:txBody>
      </p:sp>
      <p:sp>
        <p:nvSpPr>
          <p:cNvPr id="60" name="Rectangle: Rounded Corners 59">
            <a:extLst>
              <a:ext uri="{FF2B5EF4-FFF2-40B4-BE49-F238E27FC236}">
                <a16:creationId xmlns:a16="http://schemas.microsoft.com/office/drawing/2014/main" id="{5D0FCB5B-6614-EF3A-1701-C510C46826B6}"/>
              </a:ext>
            </a:extLst>
          </p:cNvPr>
          <p:cNvSpPr/>
          <p:nvPr/>
        </p:nvSpPr>
        <p:spPr>
          <a:xfrm>
            <a:off x="6230238" y="2264724"/>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Genre, âge, nom, origine ethnique</a:t>
            </a:r>
          </a:p>
        </p:txBody>
      </p:sp>
      <p:sp>
        <p:nvSpPr>
          <p:cNvPr id="61" name="Rectangle: Rounded Corners 60">
            <a:extLst>
              <a:ext uri="{FF2B5EF4-FFF2-40B4-BE49-F238E27FC236}">
                <a16:creationId xmlns:a16="http://schemas.microsoft.com/office/drawing/2014/main" id="{C67444CF-4268-812C-CB2D-33BE67173EF3}"/>
              </a:ext>
            </a:extLst>
          </p:cNvPr>
          <p:cNvSpPr/>
          <p:nvPr/>
        </p:nvSpPr>
        <p:spPr>
          <a:xfrm>
            <a:off x="6230238" y="2919333"/>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Rituels de salutation, anecdotes, questions hors tâche </a:t>
            </a:r>
          </a:p>
        </p:txBody>
      </p:sp>
      <p:sp>
        <p:nvSpPr>
          <p:cNvPr id="62" name="Rectangle: Rounded Corners 61">
            <a:extLst>
              <a:ext uri="{FF2B5EF4-FFF2-40B4-BE49-F238E27FC236}">
                <a16:creationId xmlns:a16="http://schemas.microsoft.com/office/drawing/2014/main" id="{4AE7C768-F524-8B8E-4851-82CE02E60219}"/>
              </a:ext>
            </a:extLst>
          </p:cNvPr>
          <p:cNvSpPr/>
          <p:nvPr/>
        </p:nvSpPr>
        <p:spPr>
          <a:xfrm>
            <a:off x="6230238" y="3427036"/>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Excuses, félicitations, inquiétudes</a:t>
            </a:r>
          </a:p>
        </p:txBody>
      </p:sp>
      <p:sp>
        <p:nvSpPr>
          <p:cNvPr id="63" name="Rectangle: Rounded Corners 62">
            <a:extLst>
              <a:ext uri="{FF2B5EF4-FFF2-40B4-BE49-F238E27FC236}">
                <a16:creationId xmlns:a16="http://schemas.microsoft.com/office/drawing/2014/main" id="{5950ABD1-B979-15D6-92CF-F51BAC7D0FF5}"/>
              </a:ext>
            </a:extLst>
          </p:cNvPr>
          <p:cNvSpPr/>
          <p:nvPr/>
        </p:nvSpPr>
        <p:spPr>
          <a:xfrm>
            <a:off x="6230238" y="393121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Auto-références, voix active, variation dans la syntaxe</a:t>
            </a:r>
          </a:p>
        </p:txBody>
      </p:sp>
      <p:sp>
        <p:nvSpPr>
          <p:cNvPr id="64" name="Rectangle: Rounded Corners 63">
            <a:extLst>
              <a:ext uri="{FF2B5EF4-FFF2-40B4-BE49-F238E27FC236}">
                <a16:creationId xmlns:a16="http://schemas.microsoft.com/office/drawing/2014/main" id="{967A02CD-8FE5-77DD-1DBC-9FB0CFDACC22}"/>
              </a:ext>
            </a:extLst>
          </p:cNvPr>
          <p:cNvSpPr/>
          <p:nvPr/>
        </p:nvSpPr>
        <p:spPr>
          <a:xfrm>
            <a:off x="6230238" y="4438921"/>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ajustées à l’entrée de l’</a:t>
            </a:r>
            <a:r>
              <a:rPr lang="fr-FR" sz="1500" err="1">
                <a:solidFill>
                  <a:srgbClr val="158189"/>
                </a:solidFill>
                <a:latin typeface="Arial" panose="020B0604020202020204" pitchFamily="34" charset="0"/>
                <a:cs typeface="Arial" panose="020B0604020202020204" pitchFamily="34" charset="0"/>
              </a:rPr>
              <a:t>utilisateur·trice</a:t>
            </a:r>
            <a:endParaRPr lang="fr-FR" sz="1500">
              <a:solidFill>
                <a:srgbClr val="158189"/>
              </a:solidFill>
              <a:latin typeface="Arial" panose="020B0604020202020204" pitchFamily="34" charset="0"/>
              <a:cs typeface="Arial" panose="020B0604020202020204" pitchFamily="34" charset="0"/>
            </a:endParaRPr>
          </a:p>
        </p:txBody>
      </p:sp>
      <p:sp>
        <p:nvSpPr>
          <p:cNvPr id="65" name="Rectangle: Rounded Corners 64">
            <a:extLst>
              <a:ext uri="{FF2B5EF4-FFF2-40B4-BE49-F238E27FC236}">
                <a16:creationId xmlns:a16="http://schemas.microsoft.com/office/drawing/2014/main" id="{4F906B19-749A-1414-F4D3-B2532D4D29FB}"/>
              </a:ext>
            </a:extLst>
          </p:cNvPr>
          <p:cNvSpPr/>
          <p:nvPr/>
        </p:nvSpPr>
        <p:spPr>
          <a:xfrm>
            <a:off x="6230238" y="5093532"/>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CA" sz="1400"/>
              <a:t>😊, 😉, 😐, 😣, 👍</a:t>
            </a:r>
            <a:endParaRPr lang="fr-CA" sz="1600"/>
          </a:p>
        </p:txBody>
      </p:sp>
      <p:sp>
        <p:nvSpPr>
          <p:cNvPr id="66" name="Rectangle: Rounded Corners 65">
            <a:extLst>
              <a:ext uri="{FF2B5EF4-FFF2-40B4-BE49-F238E27FC236}">
                <a16:creationId xmlns:a16="http://schemas.microsoft.com/office/drawing/2014/main" id="{24483D8F-E486-0502-822E-A6E5EB2EBB97}"/>
              </a:ext>
            </a:extLst>
          </p:cNvPr>
          <p:cNvSpPr/>
          <p:nvPr/>
        </p:nvSpPr>
        <p:spPr>
          <a:xfrm>
            <a:off x="6230238" y="5601235"/>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Réponses volontairement différées pour simuler l’écriture</a:t>
            </a:r>
          </a:p>
        </p:txBody>
      </p:sp>
      <p:sp>
        <p:nvSpPr>
          <p:cNvPr id="67" name="Rectangle: Rounded Corners 66">
            <a:extLst>
              <a:ext uri="{FF2B5EF4-FFF2-40B4-BE49-F238E27FC236}">
                <a16:creationId xmlns:a16="http://schemas.microsoft.com/office/drawing/2014/main" id="{DF806AC3-4CE6-77C6-2393-6407DFFC4DDD}"/>
              </a:ext>
            </a:extLst>
          </p:cNvPr>
          <p:cNvSpPr/>
          <p:nvPr/>
        </p:nvSpPr>
        <p:spPr>
          <a:xfrm>
            <a:off x="6230237" y="6108938"/>
            <a:ext cx="5401120" cy="350196"/>
          </a:xfrm>
          <a:prstGeom prst="roundRect">
            <a:avLst>
              <a:gd name="adj" fmla="val 871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nchorCtr="0"/>
          <a:lstStyle/>
          <a:p>
            <a:r>
              <a:rPr lang="fr-FR" sz="1500">
                <a:solidFill>
                  <a:srgbClr val="158189"/>
                </a:solidFill>
                <a:latin typeface="Arial" panose="020B0604020202020204" pitchFamily="34" charset="0"/>
                <a:cs typeface="Arial" panose="020B0604020202020204" pitchFamily="34" charset="0"/>
              </a:rPr>
              <a:t>Points clignotants, indicateur “est en train d’écrire”</a:t>
            </a:r>
          </a:p>
        </p:txBody>
      </p:sp>
      <p:sp>
        <p:nvSpPr>
          <p:cNvPr id="68" name="Arrow: Right 67">
            <a:extLst>
              <a:ext uri="{FF2B5EF4-FFF2-40B4-BE49-F238E27FC236}">
                <a16:creationId xmlns:a16="http://schemas.microsoft.com/office/drawing/2014/main" id="{BC42BE12-D60B-E760-27E8-2A81772E108E}"/>
              </a:ext>
            </a:extLst>
          </p:cNvPr>
          <p:cNvSpPr/>
          <p:nvPr/>
        </p:nvSpPr>
        <p:spPr>
          <a:xfrm>
            <a:off x="5783298" y="1769624"/>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Right 68">
            <a:extLst>
              <a:ext uri="{FF2B5EF4-FFF2-40B4-BE49-F238E27FC236}">
                <a16:creationId xmlns:a16="http://schemas.microsoft.com/office/drawing/2014/main" id="{104974F6-9280-7CCE-F74E-24163AF15736}"/>
              </a:ext>
            </a:extLst>
          </p:cNvPr>
          <p:cNvSpPr/>
          <p:nvPr/>
        </p:nvSpPr>
        <p:spPr>
          <a:xfrm>
            <a:off x="5790408" y="2285842"/>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Right 69">
            <a:extLst>
              <a:ext uri="{FF2B5EF4-FFF2-40B4-BE49-F238E27FC236}">
                <a16:creationId xmlns:a16="http://schemas.microsoft.com/office/drawing/2014/main" id="{9BAD3902-46D4-4CDA-4AB1-5343186A95F3}"/>
              </a:ext>
            </a:extLst>
          </p:cNvPr>
          <p:cNvSpPr/>
          <p:nvPr/>
        </p:nvSpPr>
        <p:spPr>
          <a:xfrm>
            <a:off x="5790408" y="296157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A4FDE8E7-BBBB-178A-B2CC-F5B7717FE644}"/>
              </a:ext>
            </a:extLst>
          </p:cNvPr>
          <p:cNvSpPr/>
          <p:nvPr/>
        </p:nvSpPr>
        <p:spPr>
          <a:xfrm>
            <a:off x="5797518" y="3477788"/>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Arrow: Right 71">
            <a:extLst>
              <a:ext uri="{FF2B5EF4-FFF2-40B4-BE49-F238E27FC236}">
                <a16:creationId xmlns:a16="http://schemas.microsoft.com/office/drawing/2014/main" id="{14026133-556E-1AA9-FCE3-6EE41037BD76}"/>
              </a:ext>
            </a:extLst>
          </p:cNvPr>
          <p:cNvSpPr/>
          <p:nvPr/>
        </p:nvSpPr>
        <p:spPr>
          <a:xfrm>
            <a:off x="5785683" y="3956241"/>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EA504B0C-13A3-3FF1-6647-226EFB84EFB5}"/>
              </a:ext>
            </a:extLst>
          </p:cNvPr>
          <p:cNvSpPr/>
          <p:nvPr/>
        </p:nvSpPr>
        <p:spPr>
          <a:xfrm>
            <a:off x="5792793" y="447245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EDA4394A-4D07-D699-3D5F-F423D8C834AD}"/>
              </a:ext>
            </a:extLst>
          </p:cNvPr>
          <p:cNvSpPr/>
          <p:nvPr/>
        </p:nvSpPr>
        <p:spPr>
          <a:xfrm>
            <a:off x="5790408" y="5135769"/>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2C8115D7-82B4-BFCB-DAFD-99BCC694FC3A}"/>
              </a:ext>
            </a:extLst>
          </p:cNvPr>
          <p:cNvSpPr/>
          <p:nvPr/>
        </p:nvSpPr>
        <p:spPr>
          <a:xfrm>
            <a:off x="5797518" y="5651987"/>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row: Right 75">
            <a:extLst>
              <a:ext uri="{FF2B5EF4-FFF2-40B4-BE49-F238E27FC236}">
                <a16:creationId xmlns:a16="http://schemas.microsoft.com/office/drawing/2014/main" id="{BFCC64FA-E522-50C6-CFF2-10969E2E36D4}"/>
              </a:ext>
            </a:extLst>
          </p:cNvPr>
          <p:cNvSpPr/>
          <p:nvPr/>
        </p:nvSpPr>
        <p:spPr>
          <a:xfrm>
            <a:off x="5785683" y="6130440"/>
            <a:ext cx="298482" cy="307959"/>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a:extLst>
              <a:ext uri="{FF2B5EF4-FFF2-40B4-BE49-F238E27FC236}">
                <a16:creationId xmlns:a16="http://schemas.microsoft.com/office/drawing/2014/main" id="{A2150513-1690-9E6B-1D77-4A3751784495}"/>
              </a:ext>
            </a:extLst>
          </p:cNvPr>
          <p:cNvSpPr/>
          <p:nvPr/>
        </p:nvSpPr>
        <p:spPr>
          <a:xfrm>
            <a:off x="1836778" y="193211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a:extLst>
              <a:ext uri="{FF2B5EF4-FFF2-40B4-BE49-F238E27FC236}">
                <a16:creationId xmlns:a16="http://schemas.microsoft.com/office/drawing/2014/main" id="{74CC1B52-86C0-4972-5A67-5564842E30DF}"/>
              </a:ext>
            </a:extLst>
          </p:cNvPr>
          <p:cNvSpPr/>
          <p:nvPr/>
        </p:nvSpPr>
        <p:spPr>
          <a:xfrm>
            <a:off x="1834017" y="3568259"/>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Right 78">
            <a:extLst>
              <a:ext uri="{FF2B5EF4-FFF2-40B4-BE49-F238E27FC236}">
                <a16:creationId xmlns:a16="http://schemas.microsoft.com/office/drawing/2014/main" id="{07B3711E-038E-D30C-8A93-8B86B41B749A}"/>
              </a:ext>
            </a:extLst>
          </p:cNvPr>
          <p:cNvSpPr/>
          <p:nvPr/>
        </p:nvSpPr>
        <p:spPr>
          <a:xfrm>
            <a:off x="1834016" y="5558507"/>
            <a:ext cx="554333" cy="571933"/>
          </a:xfrm>
          <a:prstGeom prst="rightArrow">
            <a:avLst/>
          </a:prstGeom>
          <a:solidFill>
            <a:srgbClr val="28DDD3"/>
          </a:solidFill>
          <a:ln w="38100">
            <a:solidFill>
              <a:srgbClr val="055C6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B0A19B0-0777-2EC4-9E60-8DA351E75D58}"/>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1725E2F5-0613-1D1A-A9C4-04AFEE3E91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7740" y="1117697"/>
            <a:ext cx="2696520" cy="2311303"/>
          </a:xfrm>
          <a:prstGeom prst="rect">
            <a:avLst/>
          </a:prstGeom>
        </p:spPr>
      </p:pic>
      <p:sp>
        <p:nvSpPr>
          <p:cNvPr id="9" name="Rectangle: Rounded Corners 8">
            <a:extLst>
              <a:ext uri="{FF2B5EF4-FFF2-40B4-BE49-F238E27FC236}">
                <a16:creationId xmlns:a16="http://schemas.microsoft.com/office/drawing/2014/main" id="{D770A3D5-FD3E-0246-7B67-B052A874C920}"/>
              </a:ext>
            </a:extLst>
          </p:cNvPr>
          <p:cNvSpPr/>
          <p:nvPr/>
        </p:nvSpPr>
        <p:spPr>
          <a:xfrm>
            <a:off x="1958658" y="3679467"/>
            <a:ext cx="8274682" cy="1504727"/>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Et oui ! Les entreprises qui développent les outils d’IAg ont recours à ces stratégies pour des raisons psychologiques et commerciales !</a:t>
            </a:r>
          </a:p>
        </p:txBody>
      </p:sp>
    </p:spTree>
    <p:extLst>
      <p:ext uri="{BB962C8B-B14F-4D97-AF65-F5344CB8AC3E}">
        <p14:creationId xmlns:p14="http://schemas.microsoft.com/office/powerpoint/2010/main" val="333349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2" presetClass="path" presetSubtype="0" accel="50000" decel="50000" fill="hold" nodeType="withEffect">
                                  <p:stCondLst>
                                    <p:cond delay="0"/>
                                  </p:stCondLst>
                                  <p:childTnLst>
                                    <p:animMotion origin="layout" path="M 0 -1.48148E-6 L 0 0.09491 " pathEditMode="relative" rAng="0" ptsTypes="AA">
                                      <p:cBhvr>
                                        <p:cTn id="9" dur="1000" spd="-100000" fill="hold"/>
                                        <p:tgtEl>
                                          <p:spTgt spid="7"/>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par>
                                <p:cTn id="13" presetID="64" presetClass="path" presetSubtype="0" accel="50000" decel="50000" fill="hold" grpId="1" nodeType="withEffect">
                                  <p:stCondLst>
                                    <p:cond delay="0"/>
                                  </p:stCondLst>
                                  <p:childTnLst>
                                    <p:animMotion origin="layout" path="M 0 -3.33333E-6 L 0 -0.10671 " pathEditMode="relative" rAng="0" ptsTypes="AA">
                                      <p:cBhvr>
                                        <p:cTn id="14" dur="1000" spd="-100000" fill="hold"/>
                                        <p:tgtEl>
                                          <p:spTgt spid="9"/>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D082376C-8928-7F73-A98D-F462CC94485B}"/>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047577A-66ED-A88B-BF70-041536724581}"/>
              </a:ext>
            </a:extLst>
          </p:cNvPr>
          <p:cNvSpPr/>
          <p:nvPr/>
        </p:nvSpPr>
        <p:spPr>
          <a:xfrm>
            <a:off x="568908" y="4971284"/>
            <a:ext cx="5135218" cy="960883"/>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Manipulation du comportement des personnes utilisatrices. </a:t>
            </a:r>
          </a:p>
        </p:txBody>
      </p:sp>
      <p:sp>
        <p:nvSpPr>
          <p:cNvPr id="13" name="Rectangle: Rounded Corners 12">
            <a:extLst>
              <a:ext uri="{FF2B5EF4-FFF2-40B4-BE49-F238E27FC236}">
                <a16:creationId xmlns:a16="http://schemas.microsoft.com/office/drawing/2014/main" id="{CCACA03D-6701-2456-4413-D577E622D9C5}"/>
              </a:ext>
            </a:extLst>
          </p:cNvPr>
          <p:cNvSpPr/>
          <p:nvPr/>
        </p:nvSpPr>
        <p:spPr>
          <a:xfrm>
            <a:off x="568909" y="3999581"/>
            <a:ext cx="5135215" cy="126328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Absence d’intelligence émotionnelle des outils pouvant entraîner la génération de contenu insensible ou inapproprié. </a:t>
            </a:r>
          </a:p>
        </p:txBody>
      </p:sp>
      <p:sp>
        <p:nvSpPr>
          <p:cNvPr id="5" name="TextBox 4">
            <a:extLst>
              <a:ext uri="{FF2B5EF4-FFF2-40B4-BE49-F238E27FC236}">
                <a16:creationId xmlns:a16="http://schemas.microsoft.com/office/drawing/2014/main" id="{BC73622C-B5A8-D5EB-E67E-CC6D29185085}"/>
              </a:ext>
            </a:extLst>
          </p:cNvPr>
          <p:cNvSpPr txBox="1"/>
          <p:nvPr/>
        </p:nvSpPr>
        <p:spPr>
          <a:xfrm>
            <a:off x="0"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AUTONOME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7697063-F736-F5B7-B3CB-C126866EBB79}"/>
              </a:ext>
            </a:extLst>
          </p:cNvPr>
          <p:cNvSpPr/>
          <p:nvPr/>
        </p:nvSpPr>
        <p:spPr>
          <a:xfrm>
            <a:off x="6259030" y="5226573"/>
            <a:ext cx="5290763" cy="979483"/>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prends mes propres décisions et je ne laisse pas l’outil décider à ma place.</a:t>
            </a:r>
          </a:p>
        </p:txBody>
      </p:sp>
      <p:sp>
        <p:nvSpPr>
          <p:cNvPr id="3" name="Rectangle: Rounded Corners 2">
            <a:extLst>
              <a:ext uri="{FF2B5EF4-FFF2-40B4-BE49-F238E27FC236}">
                <a16:creationId xmlns:a16="http://schemas.microsoft.com/office/drawing/2014/main" id="{505047B3-A457-09EE-9C35-4E3AB618ADA5}"/>
              </a:ext>
            </a:extLst>
          </p:cNvPr>
          <p:cNvSpPr/>
          <p:nvPr/>
        </p:nvSpPr>
        <p:spPr>
          <a:xfrm>
            <a:off x="6259032" y="4469203"/>
            <a:ext cx="5290762" cy="1031643"/>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J’utilise un vocabulaire précis pour qualifier l’outil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ne « pense » pas, ne « comprend » pas, etc.). </a:t>
            </a:r>
          </a:p>
        </p:txBody>
      </p:sp>
      <p:sp>
        <p:nvSpPr>
          <p:cNvPr id="4" name="Rectangle: Rounded Corners 3">
            <a:extLst>
              <a:ext uri="{FF2B5EF4-FFF2-40B4-BE49-F238E27FC236}">
                <a16:creationId xmlns:a16="http://schemas.microsoft.com/office/drawing/2014/main" id="{8D63EDEB-E48E-7551-C017-5964332C38B0}"/>
              </a:ext>
            </a:extLst>
          </p:cNvPr>
          <p:cNvSpPr/>
          <p:nvPr/>
        </p:nvSpPr>
        <p:spPr>
          <a:xfrm>
            <a:off x="568910" y="3276848"/>
            <a:ext cx="5135215" cy="1071364"/>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Dépendance aux outils si usage excessif pouvant conduire à une paresse cognitive et à une baisse de la motivation. </a:t>
            </a:r>
          </a:p>
        </p:txBody>
      </p:sp>
      <p:sp>
        <p:nvSpPr>
          <p:cNvPr id="6" name="Rectangle: Rounded Corners 5">
            <a:extLst>
              <a:ext uri="{FF2B5EF4-FFF2-40B4-BE49-F238E27FC236}">
                <a16:creationId xmlns:a16="http://schemas.microsoft.com/office/drawing/2014/main" id="{8EA1855E-3665-3C7D-2488-FCF0527A4552}"/>
              </a:ext>
            </a:extLst>
          </p:cNvPr>
          <p:cNvSpPr/>
          <p:nvPr/>
        </p:nvSpPr>
        <p:spPr>
          <a:xfrm>
            <a:off x="568912" y="2797422"/>
            <a:ext cx="5135212" cy="593749"/>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Attachement émotionnel. </a:t>
            </a:r>
          </a:p>
        </p:txBody>
      </p:sp>
      <p:sp>
        <p:nvSpPr>
          <p:cNvPr id="7" name="Rectangle: Rounded Corners 6">
            <a:extLst>
              <a:ext uri="{FF2B5EF4-FFF2-40B4-BE49-F238E27FC236}">
                <a16:creationId xmlns:a16="http://schemas.microsoft.com/office/drawing/2014/main" id="{1666EBE5-E3DD-3435-FA2A-FA843FD32DD7}"/>
              </a:ext>
            </a:extLst>
          </p:cNvPr>
          <p:cNvSpPr/>
          <p:nvPr/>
        </p:nvSpPr>
        <p:spPr>
          <a:xfrm>
            <a:off x="568911" y="1949716"/>
            <a:ext cx="5135216" cy="960882"/>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Attentes inappropriées ou attribution inappropriée de qualités morales ou de responsabilité à la machine. </a:t>
            </a:r>
          </a:p>
        </p:txBody>
      </p:sp>
      <p:sp>
        <p:nvSpPr>
          <p:cNvPr id="8" name="Rectangle: Rounded Corners 7">
            <a:extLst>
              <a:ext uri="{FF2B5EF4-FFF2-40B4-BE49-F238E27FC236}">
                <a16:creationId xmlns:a16="http://schemas.microsoft.com/office/drawing/2014/main" id="{01292EA4-A2AF-ADC0-5892-9C0B63CFA223}"/>
              </a:ext>
            </a:extLst>
          </p:cNvPr>
          <p:cNvSpPr/>
          <p:nvPr/>
        </p:nvSpPr>
        <p:spPr>
          <a:xfrm>
            <a:off x="568912" y="1646546"/>
            <a:ext cx="5135216" cy="596535"/>
          </a:xfrm>
          <a:prstGeom prst="roundRect">
            <a:avLst>
              <a:gd name="adj" fmla="val 28201"/>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9" name="Rectangle: Rounded Corners 8">
            <a:extLst>
              <a:ext uri="{FF2B5EF4-FFF2-40B4-BE49-F238E27FC236}">
                <a16:creationId xmlns:a16="http://schemas.microsoft.com/office/drawing/2014/main" id="{D7ED6DD0-DF76-3475-A6ED-979DC62ACA57}"/>
              </a:ext>
            </a:extLst>
          </p:cNvPr>
          <p:cNvSpPr/>
          <p:nvPr/>
        </p:nvSpPr>
        <p:spPr>
          <a:xfrm>
            <a:off x="6259033" y="3871213"/>
            <a:ext cx="5290761" cy="9428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ne prête jamais d’intentions humaines, de sentiments ou de conscience à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a:t>
            </a:r>
          </a:p>
        </p:txBody>
      </p:sp>
      <p:sp>
        <p:nvSpPr>
          <p:cNvPr id="10" name="Rectangle: Rounded Corners 9">
            <a:extLst>
              <a:ext uri="{FF2B5EF4-FFF2-40B4-BE49-F238E27FC236}">
                <a16:creationId xmlns:a16="http://schemas.microsoft.com/office/drawing/2014/main" id="{839383E3-AB46-09D8-A738-249ADC2539F3}"/>
              </a:ext>
            </a:extLst>
          </p:cNvPr>
          <p:cNvSpPr/>
          <p:nvPr/>
        </p:nvSpPr>
        <p:spPr>
          <a:xfrm>
            <a:off x="6259036" y="2910597"/>
            <a:ext cx="5290760" cy="116485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J’évite d’adopter un langage trop personnel ou d’utiliser des codes humains, comme si je m’adressais à une vraie personne.</a:t>
            </a:r>
          </a:p>
        </p:txBody>
      </p:sp>
      <p:sp>
        <p:nvSpPr>
          <p:cNvPr id="11" name="Rectangle: Rounded Corners 10">
            <a:extLst>
              <a:ext uri="{FF2B5EF4-FFF2-40B4-BE49-F238E27FC236}">
                <a16:creationId xmlns:a16="http://schemas.microsoft.com/office/drawing/2014/main" id="{9B33F456-027F-16B3-EE5F-ABAC323AFEB7}"/>
              </a:ext>
            </a:extLst>
          </p:cNvPr>
          <p:cNvSpPr/>
          <p:nvPr/>
        </p:nvSpPr>
        <p:spPr>
          <a:xfrm>
            <a:off x="6259039" y="1956851"/>
            <a:ext cx="5290758" cy="1164851"/>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 sers des </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 pour m’aider dans des tâches précises, pas pour parler comme à </a:t>
            </a:r>
            <a:r>
              <a:rPr lang="fr-FR" sz="1500" err="1">
                <a:solidFill>
                  <a:schemeClr val="dk1"/>
                </a:solidFill>
                <a:latin typeface="Arial"/>
                <a:ea typeface="Arial"/>
                <a:cs typeface="Arial"/>
                <a:sym typeface="Arial"/>
              </a:rPr>
              <a:t>un.e</a:t>
            </a:r>
            <a:r>
              <a:rPr lang="fr-FR" sz="1500">
                <a:solidFill>
                  <a:schemeClr val="dk1"/>
                </a:solidFill>
                <a:latin typeface="Arial"/>
                <a:ea typeface="Arial"/>
                <a:cs typeface="Arial"/>
                <a:sym typeface="Arial"/>
              </a:rPr>
              <a:t> </a:t>
            </a:r>
            <a:r>
              <a:rPr lang="fr-FR" sz="1500" err="1">
                <a:solidFill>
                  <a:schemeClr val="dk1"/>
                </a:solidFill>
                <a:latin typeface="Arial"/>
                <a:ea typeface="Arial"/>
                <a:cs typeface="Arial"/>
                <a:sym typeface="Arial"/>
              </a:rPr>
              <a:t>ami.e</a:t>
            </a:r>
            <a:r>
              <a:rPr lang="fr-FR" sz="1500">
                <a:solidFill>
                  <a:schemeClr val="dk1"/>
                </a:solidFill>
                <a:latin typeface="Arial"/>
                <a:ea typeface="Arial"/>
                <a:cs typeface="Arial"/>
                <a:sym typeface="Arial"/>
              </a:rPr>
              <a:t> ou une personne thérapeute. </a:t>
            </a:r>
          </a:p>
        </p:txBody>
      </p:sp>
      <p:sp>
        <p:nvSpPr>
          <p:cNvPr id="12" name="Rectangle: Rounded Corners 11">
            <a:extLst>
              <a:ext uri="{FF2B5EF4-FFF2-40B4-BE49-F238E27FC236}">
                <a16:creationId xmlns:a16="http://schemas.microsoft.com/office/drawing/2014/main" id="{1CC00E2A-FE3D-9063-D327-8911ACEE93F5}"/>
              </a:ext>
            </a:extLst>
          </p:cNvPr>
          <p:cNvSpPr/>
          <p:nvPr/>
        </p:nvSpPr>
        <p:spPr>
          <a:xfrm>
            <a:off x="6259038" y="1646546"/>
            <a:ext cx="5290758" cy="596535"/>
          </a:xfrm>
          <a:prstGeom prst="roundRect">
            <a:avLst>
              <a:gd name="adj" fmla="val 20935"/>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16" name="ZoneTexte 15">
            <a:extLst>
              <a:ext uri="{FF2B5EF4-FFF2-40B4-BE49-F238E27FC236}">
                <a16:creationId xmlns:a16="http://schemas.microsoft.com/office/drawing/2014/main" id="{9CDB74D4-B942-F489-8581-3D3367EF5D7C}"/>
              </a:ext>
            </a:extLst>
          </p:cNvPr>
          <p:cNvSpPr txBox="1"/>
          <p:nvPr/>
        </p:nvSpPr>
        <p:spPr>
          <a:xfrm>
            <a:off x="568908" y="6116955"/>
            <a:ext cx="4931875" cy="400110"/>
          </a:xfrm>
          <a:prstGeom prst="rect">
            <a:avLst/>
          </a:prstGeom>
          <a:noFill/>
        </p:spPr>
        <p:txBody>
          <a:bodyPr wrap="square" rtlCol="0">
            <a:spAutoFit/>
          </a:bodyPr>
          <a:lstStyle/>
          <a:p>
            <a:r>
              <a:rPr lang="fr-CA" sz="1000">
                <a:latin typeface="Arial" panose="020B0604020202020204" pitchFamily="34" charset="0"/>
                <a:cs typeface="Arial" panose="020B0604020202020204" pitchFamily="34" charset="0"/>
              </a:rPr>
              <a:t>(Abdelghani et coll., 2023 ; Curiale et coll., 2022 ; Deng et coll., 2025 ; Fan et coll., 2024 ; Seeger et coll., 2021 ; Yusuf et coll., 2024)</a:t>
            </a:r>
          </a:p>
        </p:txBody>
      </p:sp>
      <p:sp>
        <p:nvSpPr>
          <p:cNvPr id="18" name="ZoneTexte 17">
            <a:extLst>
              <a:ext uri="{FF2B5EF4-FFF2-40B4-BE49-F238E27FC236}">
                <a16:creationId xmlns:a16="http://schemas.microsoft.com/office/drawing/2014/main" id="{D5012E66-FE33-934E-6298-3ECD86673E3B}"/>
              </a:ext>
            </a:extLst>
          </p:cNvPr>
          <p:cNvSpPr txBox="1"/>
          <p:nvPr/>
        </p:nvSpPr>
        <p:spPr>
          <a:xfrm>
            <a:off x="206829" y="5802086"/>
            <a:ext cx="184731" cy="369332"/>
          </a:xfrm>
          <a:prstGeom prst="rect">
            <a:avLst/>
          </a:prstGeom>
          <a:noFill/>
        </p:spPr>
        <p:txBody>
          <a:bodyPr wrap="none" rtlCol="0">
            <a:spAutoFit/>
          </a:bodyPr>
          <a:lstStyle/>
          <a:p>
            <a:endParaRPr lang="fr-CA"/>
          </a:p>
        </p:txBody>
      </p:sp>
      <p:grpSp>
        <p:nvGrpSpPr>
          <p:cNvPr id="17" name="Group 16">
            <a:extLst>
              <a:ext uri="{FF2B5EF4-FFF2-40B4-BE49-F238E27FC236}">
                <a16:creationId xmlns:a16="http://schemas.microsoft.com/office/drawing/2014/main" id="{BF09D4FF-D88C-C14D-B700-7A008EC6FC76}"/>
              </a:ext>
            </a:extLst>
          </p:cNvPr>
          <p:cNvGrpSpPr/>
          <p:nvPr/>
        </p:nvGrpSpPr>
        <p:grpSpPr>
          <a:xfrm>
            <a:off x="969580" y="25944"/>
            <a:ext cx="1179595" cy="1638283"/>
            <a:chOff x="969580" y="351124"/>
            <a:chExt cx="1179595" cy="1638283"/>
          </a:xfrm>
        </p:grpSpPr>
        <p:sp>
          <p:nvSpPr>
            <p:cNvPr id="19" name="Oval 18">
              <a:extLst>
                <a:ext uri="{FF2B5EF4-FFF2-40B4-BE49-F238E27FC236}">
                  <a16:creationId xmlns:a16="http://schemas.microsoft.com/office/drawing/2014/main" id="{106A235C-7676-42BD-71F4-4389C9311D47}"/>
                </a:ext>
              </a:extLst>
            </p:cNvPr>
            <p:cNvSpPr/>
            <p:nvPr/>
          </p:nvSpPr>
          <p:spPr>
            <a:xfrm>
              <a:off x="969580" y="531743"/>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0" name="Graphic 19">
              <a:extLst>
                <a:ext uri="{FF2B5EF4-FFF2-40B4-BE49-F238E27FC236}">
                  <a16:creationId xmlns:a16="http://schemas.microsoft.com/office/drawing/2014/main" id="{7FB7B431-F8F3-D8AF-3E05-24F8133ADAD9}"/>
                </a:ext>
              </a:extLst>
            </p:cNvPr>
            <p:cNvPicPr>
              <a:picLocks noChangeAspect="1"/>
            </p:cNvPicPr>
            <p:nvPr/>
          </p:nvPicPr>
          <p:blipFill>
            <a:blip r:embed="rId3">
              <a:extLst>
                <a:ext uri="{96DAC541-7B7A-43D3-8B79-37D633B846F1}">
                  <asvg:svgBlip xmlns:asvg="http://schemas.microsoft.com/office/drawing/2016/SVG/main" r:embed="rId4"/>
                </a:ext>
              </a:extLst>
            </a:blip>
            <a:srcRect l="68243" r="19586"/>
            <a:stretch>
              <a:fillRect/>
            </a:stretch>
          </p:blipFill>
          <p:spPr>
            <a:xfrm>
              <a:off x="1293505" y="351124"/>
              <a:ext cx="531743" cy="1638283"/>
            </a:xfrm>
            <a:prstGeom prst="rect">
              <a:avLst/>
            </a:prstGeom>
          </p:spPr>
        </p:pic>
      </p:grpSp>
      <p:sp>
        <p:nvSpPr>
          <p:cNvPr id="26" name="L-Shape 25">
            <a:extLst>
              <a:ext uri="{FF2B5EF4-FFF2-40B4-BE49-F238E27FC236}">
                <a16:creationId xmlns:a16="http://schemas.microsoft.com/office/drawing/2014/main" id="{2AB4C47E-7AC2-8EB2-0430-7F2B520481FF}"/>
              </a:ext>
            </a:extLst>
          </p:cNvPr>
          <p:cNvSpPr/>
          <p:nvPr/>
        </p:nvSpPr>
        <p:spPr>
          <a:xfrm rot="18000000">
            <a:off x="6360308" y="1814793"/>
            <a:ext cx="484056" cy="226939"/>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F225D00C-B033-0343-6985-E0F684D27E84}"/>
              </a:ext>
            </a:extLst>
          </p:cNvPr>
          <p:cNvSpPr/>
          <p:nvPr/>
        </p:nvSpPr>
        <p:spPr>
          <a:xfrm>
            <a:off x="569277" y="1634211"/>
            <a:ext cx="653082" cy="653082"/>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512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64" presetClass="path" presetSubtype="0" accel="50000" decel="50000" fill="hold" grpId="1" nodeType="withEffect">
                                  <p:stCondLst>
                                    <p:cond delay="500"/>
                                  </p:stCondLst>
                                  <p:childTnLst>
                                    <p:animMotion origin="layout" path="M -1.45833E-6 3.33333E-6 L -1.45833E-6 -0.04537 " pathEditMode="relative" rAng="0" ptsTypes="AA">
                                      <p:cBhvr>
                                        <p:cTn id="21" dur="1000" spd="-100000" fill="hold"/>
                                        <p:tgtEl>
                                          <p:spTgt spid="7"/>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64" presetClass="path" presetSubtype="0" accel="50000" decel="50000" fill="hold" grpId="1" nodeType="withEffect">
                                  <p:stCondLst>
                                    <p:cond delay="1000"/>
                                  </p:stCondLst>
                                  <p:childTnLst>
                                    <p:animMotion origin="layout" path="M -1.45833E-6 2.59259E-6 L -1.45833E-6 -0.05533 " pathEditMode="relative" rAng="0" ptsTypes="AA">
                                      <p:cBhvr>
                                        <p:cTn id="26" dur="1000" spd="-100000" fill="hold"/>
                                        <p:tgtEl>
                                          <p:spTgt spid="6"/>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childTnLst>
                                </p:cTn>
                              </p:par>
                              <p:par>
                                <p:cTn id="30" presetID="64" presetClass="path" presetSubtype="0" accel="50000" decel="50000" fill="hold" grpId="1" nodeType="withEffect">
                                  <p:stCondLst>
                                    <p:cond delay="1500"/>
                                  </p:stCondLst>
                                  <p:childTnLst>
                                    <p:animMotion origin="layout" path="M -1.45833E-6 2.96296E-6 L -1.45833E-6 -0.06898 " pathEditMode="relative" rAng="0" ptsTypes="AA">
                                      <p:cBhvr>
                                        <p:cTn id="31" dur="1000" spd="-100000" fill="hold"/>
                                        <p:tgtEl>
                                          <p:spTgt spid="4"/>
                                        </p:tgtEl>
                                        <p:attrNameLst>
                                          <p:attrName>ppt_x</p:attrName>
                                          <p:attrName>ppt_y</p:attrName>
                                        </p:attrNameLst>
                                      </p:cBhvr>
                                      <p:rCtr x="0" y="-3449"/>
                                    </p:animMotion>
                                  </p:childTnLst>
                                </p:cTn>
                              </p:par>
                              <p:par>
                                <p:cTn id="32" presetID="10" presetClass="entr" presetSubtype="0" fill="hold" grpId="0" nodeType="withEffect">
                                  <p:stCondLst>
                                    <p:cond delay="20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childTnLst>
                                </p:cTn>
                              </p:par>
                              <p:par>
                                <p:cTn id="35" presetID="64" presetClass="path" presetSubtype="0" accel="50000" decel="50000" fill="hold" grpId="1" nodeType="withEffect">
                                  <p:stCondLst>
                                    <p:cond delay="2000"/>
                                  </p:stCondLst>
                                  <p:childTnLst>
                                    <p:animMotion origin="layout" path="M -1.45833E-6 -1.48148E-6 L -1.45833E-6 -0.06898 " pathEditMode="relative" rAng="0" ptsTypes="AA">
                                      <p:cBhvr>
                                        <p:cTn id="36" dur="1000" spd="-100000" fill="hold"/>
                                        <p:tgtEl>
                                          <p:spTgt spid="13"/>
                                        </p:tgtEl>
                                        <p:attrNameLst>
                                          <p:attrName>ppt_x</p:attrName>
                                          <p:attrName>ppt_y</p:attrName>
                                        </p:attrNameLst>
                                      </p:cBhvr>
                                      <p:rCtr x="0" y="-3449"/>
                                    </p:animMotion>
                                  </p:childTnLst>
                                </p:cTn>
                              </p:par>
                              <p:par>
                                <p:cTn id="37" presetID="10" presetClass="entr" presetSubtype="0" fill="hold" grpId="0" nodeType="withEffect">
                                  <p:stCondLst>
                                    <p:cond delay="250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childTnLst>
                                </p:cTn>
                              </p:par>
                              <p:par>
                                <p:cTn id="40" presetID="64" presetClass="path" presetSubtype="0" accel="50000" decel="50000" fill="hold" grpId="1" nodeType="withEffect">
                                  <p:stCondLst>
                                    <p:cond delay="2500"/>
                                  </p:stCondLst>
                                  <p:childTnLst>
                                    <p:animMotion origin="layout" path="M -1.45833E-6 2.59259E-6 L -1.45833E-6 -0.06898 " pathEditMode="relative" rAng="0" ptsTypes="AA">
                                      <p:cBhvr>
                                        <p:cTn id="41" dur="1000" spd="-100000" fill="hold"/>
                                        <p:tgtEl>
                                          <p:spTgt spid="14"/>
                                        </p:tgtEl>
                                        <p:attrNameLst>
                                          <p:attrName>ppt_x</p:attrName>
                                          <p:attrName>ppt_y</p:attrName>
                                        </p:attrNameLst>
                                      </p:cBhvr>
                                      <p:rCtr x="0" y="-3449"/>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par>
                                <p:cTn id="53" presetID="64" presetClass="path" presetSubtype="0" accel="50000" decel="50000" fill="hold" grpId="1" nodeType="withEffect">
                                  <p:stCondLst>
                                    <p:cond delay="500"/>
                                  </p:stCondLst>
                                  <p:childTnLst>
                                    <p:animMotion origin="layout" path="M 1.45833E-6 1.11111E-6 L 1.45833E-6 -0.04583 " pathEditMode="relative" rAng="0" ptsTypes="AA">
                                      <p:cBhvr>
                                        <p:cTn id="54" dur="1000" spd="-100000" fill="hold"/>
                                        <p:tgtEl>
                                          <p:spTgt spid="11"/>
                                        </p:tgtEl>
                                        <p:attrNameLst>
                                          <p:attrName>ppt_x</p:attrName>
                                          <p:attrName>ppt_y</p:attrName>
                                        </p:attrNameLst>
                                      </p:cBhvr>
                                      <p:rCtr x="0" y="-2292"/>
                                    </p:animMotion>
                                  </p:childTnLst>
                                </p:cTn>
                              </p:par>
                              <p:par>
                                <p:cTn id="55" presetID="10" presetClass="entr" presetSubtype="0" fill="hold" grpId="0"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childTnLst>
                                </p:cTn>
                              </p:par>
                              <p:par>
                                <p:cTn id="58" presetID="64" presetClass="path" presetSubtype="0" accel="50000" decel="50000" fill="hold" grpId="1" nodeType="withEffect">
                                  <p:stCondLst>
                                    <p:cond delay="1000"/>
                                  </p:stCondLst>
                                  <p:childTnLst>
                                    <p:animMotion origin="layout" path="M 1.45833E-6 7.40741E-7 L 1.45833E-6 -0.10139 " pathEditMode="relative" rAng="0" ptsTypes="AA">
                                      <p:cBhvr>
                                        <p:cTn id="59" dur="1000" spd="-100000" fill="hold"/>
                                        <p:tgtEl>
                                          <p:spTgt spid="10"/>
                                        </p:tgtEl>
                                        <p:attrNameLst>
                                          <p:attrName>ppt_x</p:attrName>
                                          <p:attrName>ppt_y</p:attrName>
                                        </p:attrNameLst>
                                      </p:cBhvr>
                                      <p:rCtr x="0" y="-5069"/>
                                    </p:animMotion>
                                  </p:childTnLst>
                                </p:cTn>
                              </p:par>
                              <p:par>
                                <p:cTn id="60" presetID="10" presetClass="entr" presetSubtype="0" fill="hold" grpId="0" nodeType="withEffect">
                                  <p:stCondLst>
                                    <p:cond delay="150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childTnLst>
                                </p:cTn>
                              </p:par>
                              <p:par>
                                <p:cTn id="63" presetID="64" presetClass="path" presetSubtype="0" accel="50000" decel="50000" fill="hold" grpId="1" nodeType="withEffect">
                                  <p:stCondLst>
                                    <p:cond delay="1500"/>
                                  </p:stCondLst>
                                  <p:childTnLst>
                                    <p:animMotion origin="layout" path="M 1.45833E-6 -1.85185E-6 L 1.45833E-6 -0.05532 " pathEditMode="relative" rAng="0" ptsTypes="AA">
                                      <p:cBhvr>
                                        <p:cTn id="64" dur="1000" spd="-100000" fill="hold"/>
                                        <p:tgtEl>
                                          <p:spTgt spid="9"/>
                                        </p:tgtEl>
                                        <p:attrNameLst>
                                          <p:attrName>ppt_x</p:attrName>
                                          <p:attrName>ppt_y</p:attrName>
                                        </p:attrNameLst>
                                      </p:cBhvr>
                                      <p:rCtr x="0" y="-2778"/>
                                    </p:animMotion>
                                  </p:childTnLst>
                                </p:cTn>
                              </p:par>
                              <p:par>
                                <p:cTn id="65" presetID="10" presetClass="entr" presetSubtype="0" fill="hold" grpId="0" nodeType="withEffect">
                                  <p:stCondLst>
                                    <p:cond delay="200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1000"/>
                                        <p:tgtEl>
                                          <p:spTgt spid="3"/>
                                        </p:tgtEl>
                                      </p:cBhvr>
                                    </p:animEffect>
                                  </p:childTnLst>
                                </p:cTn>
                              </p:par>
                              <p:par>
                                <p:cTn id="68" presetID="64" presetClass="path" presetSubtype="0" accel="50000" decel="50000" fill="hold" grpId="1" nodeType="withEffect">
                                  <p:stCondLst>
                                    <p:cond delay="2000"/>
                                  </p:stCondLst>
                                  <p:childTnLst>
                                    <p:animMotion origin="layout" path="M 1.45833E-6 -1.85185E-6 L 1.45833E-6 -0.04722 " pathEditMode="relative" rAng="0" ptsTypes="AA">
                                      <p:cBhvr>
                                        <p:cTn id="69" dur="1000" spd="-100000" fill="hold"/>
                                        <p:tgtEl>
                                          <p:spTgt spid="3"/>
                                        </p:tgtEl>
                                        <p:attrNameLst>
                                          <p:attrName>ppt_x</p:attrName>
                                          <p:attrName>ppt_y</p:attrName>
                                        </p:attrNameLst>
                                      </p:cBhvr>
                                      <p:rCtr x="0" y="-2361"/>
                                    </p:animMotion>
                                  </p:childTnLst>
                                </p:cTn>
                              </p:par>
                              <p:par>
                                <p:cTn id="70" presetID="10" presetClass="entr" presetSubtype="0" fill="hold" grpId="0" nodeType="withEffect">
                                  <p:stCondLst>
                                    <p:cond delay="250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1000"/>
                                        <p:tgtEl>
                                          <p:spTgt spid="2"/>
                                        </p:tgtEl>
                                      </p:cBhvr>
                                    </p:animEffect>
                                  </p:childTnLst>
                                </p:cTn>
                              </p:par>
                              <p:par>
                                <p:cTn id="73" presetID="64" presetClass="path" presetSubtype="0" accel="50000" decel="50000" fill="hold" grpId="1" nodeType="withEffect">
                                  <p:stCondLst>
                                    <p:cond delay="2500"/>
                                  </p:stCondLst>
                                  <p:childTnLst>
                                    <p:animMotion origin="layout" path="M 1.45833E-6 -3.33333E-6 L 1.45833E-6 -0.05115 " pathEditMode="relative" rAng="0" ptsTypes="AA">
                                      <p:cBhvr>
                                        <p:cTn id="74" dur="1000" spd="-100000" fill="hold"/>
                                        <p:tgtEl>
                                          <p:spTgt spid="2"/>
                                        </p:tgtEl>
                                        <p:attrNameLst>
                                          <p:attrName>ppt_x</p:attrName>
                                          <p:attrName>ppt_y</p:attrName>
                                        </p:attrNameLst>
                                      </p:cBhvr>
                                      <p:rCtr x="0" y="-2569"/>
                                    </p:animMotion>
                                  </p:childTnLst>
                                </p:cTn>
                              </p:par>
                              <p:par>
                                <p:cTn id="75" presetID="10" presetClass="entr" presetSubtype="0" fill="hold" grpId="0" nodeType="withEffect">
                                  <p:stCondLst>
                                    <p:cond delay="250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5" grpId="0"/>
      <p:bldP spid="2" grpId="0" animBg="1"/>
      <p:bldP spid="2" grpId="1" animBg="1"/>
      <p:bldP spid="3" grpId="0" animBg="1"/>
      <p:bldP spid="3" grpId="1" animBg="1"/>
      <p:bldP spid="4" grpId="0" animBg="1"/>
      <p:bldP spid="4" grpId="1" animBg="1"/>
      <p:bldP spid="6" grpId="0" animBg="1"/>
      <p:bldP spid="6" grpId="1" animBg="1"/>
      <p:bldP spid="7" grpId="0" animBg="1"/>
      <p:bldP spid="7" grpId="1" animBg="1"/>
      <p:bldP spid="8" grpId="0" animBg="1"/>
      <p:bldP spid="9" grpId="0" animBg="1"/>
      <p:bldP spid="9" grpId="1" animBg="1"/>
      <p:bldP spid="10" grpId="0" animBg="1"/>
      <p:bldP spid="10" grpId="1" animBg="1"/>
      <p:bldP spid="11" grpId="0" animBg="1"/>
      <p:bldP spid="11" grpId="1" animBg="1"/>
      <p:bldP spid="12" grpId="0" animBg="1"/>
      <p:bldP spid="16" grpId="0"/>
      <p:bldP spid="26"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FDCD74D-9E00-353F-5BF0-FD0D35F1C3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236C171-EA94-3407-1037-E727CCCC1E74}"/>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La créativité humaine est-elle importante?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CCF11BCE-8257-C2C4-E94B-703B59FBD9AE}"/>
              </a:ext>
            </a:extLst>
          </p:cNvPr>
          <p:cNvSpPr txBox="1"/>
          <p:nvPr/>
        </p:nvSpPr>
        <p:spPr>
          <a:xfrm>
            <a:off x="851399" y="4909930"/>
            <a:ext cx="986167"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(MÉES, 2017)</a:t>
            </a:r>
          </a:p>
        </p:txBody>
      </p:sp>
      <p:sp>
        <p:nvSpPr>
          <p:cNvPr id="7" name="Rectangle: Rounded Corners 6">
            <a:extLst>
              <a:ext uri="{FF2B5EF4-FFF2-40B4-BE49-F238E27FC236}">
                <a16:creationId xmlns:a16="http://schemas.microsoft.com/office/drawing/2014/main" id="{D5B1F113-A6DE-ECC6-E11B-1766F32ED0BB}"/>
              </a:ext>
            </a:extLst>
          </p:cNvPr>
          <p:cNvSpPr/>
          <p:nvPr/>
        </p:nvSpPr>
        <p:spPr>
          <a:xfrm>
            <a:off x="851399" y="3149539"/>
            <a:ext cx="6639706" cy="1619225"/>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Elle est également l’une des cinq compétences communes, entendue comme la capacité chez la personne étudiante de combiner et réorganiser des concepts, de transférer des idées dans de nouvelles situations et d’accueillir de nouvelles façons de faire, tout en évaluant leur pertinence.</a:t>
            </a:r>
          </a:p>
        </p:txBody>
      </p:sp>
      <p:sp>
        <p:nvSpPr>
          <p:cNvPr id="8" name="Rectangle: Rounded Corners 7">
            <a:extLst>
              <a:ext uri="{FF2B5EF4-FFF2-40B4-BE49-F238E27FC236}">
                <a16:creationId xmlns:a16="http://schemas.microsoft.com/office/drawing/2014/main" id="{5637570F-9DE2-7317-7DF7-60F5433E06BA}"/>
              </a:ext>
            </a:extLst>
          </p:cNvPr>
          <p:cNvSpPr/>
          <p:nvPr/>
        </p:nvSpPr>
        <p:spPr>
          <a:xfrm>
            <a:off x="851400" y="1918819"/>
            <a:ext cx="6639706" cy="1677191"/>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La créativité est l’une des douze compétences associées aux trois visées de la formation collégiale. En lien avec la visée « former la personne à vivre en société de façon responsable » (p. 5), elle est définie comme la capacité à « faire preuve d’autonomie et de créativité dans sa pensée et ses actions » (p. 5).</a:t>
            </a:r>
          </a:p>
        </p:txBody>
      </p:sp>
      <p:sp>
        <p:nvSpPr>
          <p:cNvPr id="9" name="Rectangle: Rounded Corners 8">
            <a:extLst>
              <a:ext uri="{FF2B5EF4-FFF2-40B4-BE49-F238E27FC236}">
                <a16:creationId xmlns:a16="http://schemas.microsoft.com/office/drawing/2014/main" id="{19097432-A2EE-B062-10C6-E15BB7F6D8D1}"/>
              </a:ext>
            </a:extLst>
          </p:cNvPr>
          <p:cNvSpPr/>
          <p:nvPr/>
        </p:nvSpPr>
        <p:spPr>
          <a:xfrm>
            <a:off x="851399" y="1562936"/>
            <a:ext cx="6639706" cy="621201"/>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Dans la formation collégiale :</a:t>
            </a:r>
          </a:p>
        </p:txBody>
      </p:sp>
      <p:pic>
        <p:nvPicPr>
          <p:cNvPr id="10" name="Graphic 9">
            <a:extLst>
              <a:ext uri="{FF2B5EF4-FFF2-40B4-BE49-F238E27FC236}">
                <a16:creationId xmlns:a16="http://schemas.microsoft.com/office/drawing/2014/main" id="{637BB920-A4F4-BB18-AC3B-ED9028A7E20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491105" y="1714920"/>
            <a:ext cx="4753979" cy="4074839"/>
          </a:xfrm>
          <a:prstGeom prst="rect">
            <a:avLst/>
          </a:prstGeom>
        </p:spPr>
      </p:pic>
    </p:spTree>
    <p:extLst>
      <p:ext uri="{BB962C8B-B14F-4D97-AF65-F5344CB8AC3E}">
        <p14:creationId xmlns:p14="http://schemas.microsoft.com/office/powerpoint/2010/main" val="1704655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64" presetClass="path" presetSubtype="0" accel="50000" decel="50000" fill="hold" grpId="1" nodeType="withEffect">
                                  <p:stCondLst>
                                    <p:cond delay="500"/>
                                  </p:stCondLst>
                                  <p:childTnLst>
                                    <p:animMotion origin="layout" path="M 2.70833E-6 -3.33333E-6 L 2.70833E-6 -0.05162 " pathEditMode="relative" rAng="0" ptsTypes="AA">
                                      <p:cBhvr>
                                        <p:cTn id="18" dur="1000" spd="-100000" fill="hold"/>
                                        <p:tgtEl>
                                          <p:spTgt spid="8"/>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64" presetClass="path" presetSubtype="0" accel="50000" decel="50000" fill="hold" grpId="1" nodeType="withEffect">
                                  <p:stCondLst>
                                    <p:cond delay="1250"/>
                                  </p:stCondLst>
                                  <p:childTnLst>
                                    <p:animMotion origin="layout" path="M 2.70833E-6 -4.81481E-6 L 2.70833E-6 -0.05162 " pathEditMode="relative" rAng="0" ptsTypes="AA">
                                      <p:cBhvr>
                                        <p:cTn id="23" dur="1000" spd="-100000" fill="hold"/>
                                        <p:tgtEl>
                                          <p:spTgt spid="7"/>
                                        </p:tgtEl>
                                        <p:attrNameLst>
                                          <p:attrName>ppt_x</p:attrName>
                                          <p:attrName>ppt_y</p:attrName>
                                        </p:attrNameLst>
                                      </p:cBhvr>
                                      <p:rCtr x="0" y="-2593"/>
                                    </p:animMotion>
                                  </p:childTnLst>
                                </p:cTn>
                              </p:par>
                              <p:par>
                                <p:cTn id="24" presetID="10" presetClass="entr" presetSubtype="0" fill="hold" nodeType="withEffect">
                                  <p:stCondLst>
                                    <p:cond delay="2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childTnLst>
                                </p:cTn>
                              </p:par>
                              <p:par>
                                <p:cTn id="27" presetID="64" presetClass="path" presetSubtype="0" accel="50000" decel="50000" fill="hold" nodeType="withEffect">
                                  <p:stCondLst>
                                    <p:cond delay="2500"/>
                                  </p:stCondLst>
                                  <p:childTnLst>
                                    <p:animMotion origin="layout" path="M 5E-6 -7.40741E-7 L 5E-6 -0.10069 " pathEditMode="relative" rAng="0" ptsTypes="AA">
                                      <p:cBhvr>
                                        <p:cTn id="28" dur="1000" spd="-100000" fill="hold"/>
                                        <p:tgtEl>
                                          <p:spTgt spid="10"/>
                                        </p:tgtEl>
                                        <p:attrNameLst>
                                          <p:attrName>ppt_x</p:attrName>
                                          <p:attrName>ppt_y</p:attrName>
                                        </p:attrNameLst>
                                      </p:cBhvr>
                                      <p:rCtr x="0" y="-5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7" grpId="1" animBg="1"/>
      <p:bldP spid="8" grpId="0" animBg="1"/>
      <p:bldP spid="8" grpId="1"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52FE56A-543E-7E05-FAE0-2F39FA363EF2}"/>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742D1590-DB7E-E8E6-520A-C5C33D87FF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2274" y="2247092"/>
            <a:ext cx="2907809" cy="2492408"/>
          </a:xfrm>
          <a:prstGeom prst="rect">
            <a:avLst/>
          </a:prstGeom>
        </p:spPr>
      </p:pic>
      <p:pic>
        <p:nvPicPr>
          <p:cNvPr id="11" name="Graphic 10">
            <a:extLst>
              <a:ext uri="{FF2B5EF4-FFF2-40B4-BE49-F238E27FC236}">
                <a16:creationId xmlns:a16="http://schemas.microsoft.com/office/drawing/2014/main" id="{30944D3D-61D8-D9B5-42F0-CBF696AF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3058" y="2266482"/>
            <a:ext cx="2907809" cy="2492408"/>
          </a:xfrm>
          <a:prstGeom prst="rect">
            <a:avLst/>
          </a:prstGeom>
        </p:spPr>
      </p:pic>
      <p:pic>
        <p:nvPicPr>
          <p:cNvPr id="8" name="Graphic 7">
            <a:extLst>
              <a:ext uri="{FF2B5EF4-FFF2-40B4-BE49-F238E27FC236}">
                <a16:creationId xmlns:a16="http://schemas.microsoft.com/office/drawing/2014/main" id="{3BF9B67C-8257-1924-2B6A-A578B87EC34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88797" y="885802"/>
            <a:ext cx="5815250" cy="4984501"/>
          </a:xfrm>
          <a:prstGeom prst="rect">
            <a:avLst/>
          </a:prstGeom>
        </p:spPr>
      </p:pic>
      <p:sp>
        <p:nvSpPr>
          <p:cNvPr id="7" name="Rectangle: Rounded Corners 6">
            <a:extLst>
              <a:ext uri="{FF2B5EF4-FFF2-40B4-BE49-F238E27FC236}">
                <a16:creationId xmlns:a16="http://schemas.microsoft.com/office/drawing/2014/main" id="{E5A1E94C-5BF7-95C8-672C-7BDD6C4CCE10}"/>
              </a:ext>
            </a:extLst>
          </p:cNvPr>
          <p:cNvSpPr/>
          <p:nvPr/>
        </p:nvSpPr>
        <p:spPr>
          <a:xfrm>
            <a:off x="851398" y="2754787"/>
            <a:ext cx="6639708" cy="109909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Mais des risques importants sont </a:t>
            </a:r>
          </a:p>
          <a:p>
            <a:r>
              <a:rPr lang="fr-FR" sz="1500">
                <a:solidFill>
                  <a:schemeClr val="tx1"/>
                </a:solidFill>
                <a:latin typeface="Arial" panose="020B0604020202020204" pitchFamily="34" charset="0"/>
                <a:cs typeface="Arial" panose="020B0604020202020204" pitchFamily="34" charset="0"/>
              </a:rPr>
              <a:t>également identifiés…</a:t>
            </a:r>
          </a:p>
        </p:txBody>
      </p:sp>
      <p:sp>
        <p:nvSpPr>
          <p:cNvPr id="4" name="Rectangle: Rounded Corners 3">
            <a:extLst>
              <a:ext uri="{FF2B5EF4-FFF2-40B4-BE49-F238E27FC236}">
                <a16:creationId xmlns:a16="http://schemas.microsoft.com/office/drawing/2014/main" id="{0981D062-4D61-6B57-9E2E-16DDF1FDB43F}"/>
              </a:ext>
            </a:extLst>
          </p:cNvPr>
          <p:cNvSpPr/>
          <p:nvPr/>
        </p:nvSpPr>
        <p:spPr>
          <a:xfrm>
            <a:off x="851399" y="2352943"/>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Productions jugées plus novatrices ou plus utiles.</a:t>
            </a:r>
          </a:p>
        </p:txBody>
      </p:sp>
      <p:sp>
        <p:nvSpPr>
          <p:cNvPr id="5" name="TextBox 4">
            <a:extLst>
              <a:ext uri="{FF2B5EF4-FFF2-40B4-BE49-F238E27FC236}">
                <a16:creationId xmlns:a16="http://schemas.microsoft.com/office/drawing/2014/main" id="{F35AB333-5677-0745-4FB6-BC75A1863E3A}"/>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créer avec l’IAg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C1366656-AC41-8234-C28D-49D15A5AB0C2}"/>
              </a:ext>
            </a:extLst>
          </p:cNvPr>
          <p:cNvSpPr/>
          <p:nvPr/>
        </p:nvSpPr>
        <p:spPr>
          <a:xfrm>
            <a:off x="851400" y="1824716"/>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Perspectives et idées nouvelles. </a:t>
            </a:r>
          </a:p>
        </p:txBody>
      </p:sp>
      <p:sp>
        <p:nvSpPr>
          <p:cNvPr id="3" name="Rectangle: Rounded Corners 2">
            <a:extLst>
              <a:ext uri="{FF2B5EF4-FFF2-40B4-BE49-F238E27FC236}">
                <a16:creationId xmlns:a16="http://schemas.microsoft.com/office/drawing/2014/main" id="{2C5AC799-5EA5-D6BD-5FAA-057643914485}"/>
              </a:ext>
            </a:extLst>
          </p:cNvPr>
          <p:cNvSpPr/>
          <p:nvPr/>
        </p:nvSpPr>
        <p:spPr>
          <a:xfrm>
            <a:off x="851399" y="1349733"/>
            <a:ext cx="6639706" cy="804777"/>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Plusieurs recherches indiquent un potentiel d’amélioration de la créativité avec l’</a:t>
            </a:r>
            <a:r>
              <a:rPr lang="fr-FR" sz="2000" b="1" err="1">
                <a:solidFill>
                  <a:srgbClr val="158189"/>
                </a:solidFill>
                <a:latin typeface="Arial" panose="020B0604020202020204" pitchFamily="34" charset="0"/>
                <a:cs typeface="Arial" panose="020B0604020202020204" pitchFamily="34" charset="0"/>
              </a:rPr>
              <a:t>IAg</a:t>
            </a:r>
            <a:r>
              <a:rPr lang="fr-FR" sz="2000" b="1">
                <a:solidFill>
                  <a:srgbClr val="158189"/>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60D3C98E-7BF4-7896-F5A4-33EAEA2C6D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2569" y="3429000"/>
            <a:ext cx="2907809" cy="2492408"/>
          </a:xfrm>
          <a:prstGeom prst="rect">
            <a:avLst/>
          </a:prstGeom>
        </p:spPr>
      </p:pic>
      <p:pic>
        <p:nvPicPr>
          <p:cNvPr id="12" name="Graphic 11">
            <a:extLst>
              <a:ext uri="{FF2B5EF4-FFF2-40B4-BE49-F238E27FC236}">
                <a16:creationId xmlns:a16="http://schemas.microsoft.com/office/drawing/2014/main" id="{9FD6C21E-25A8-CD1A-28F8-F136A10372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2179" y="3596371"/>
            <a:ext cx="1379767" cy="2257799"/>
          </a:xfrm>
          <a:prstGeom prst="rect">
            <a:avLst/>
          </a:prstGeom>
        </p:spPr>
      </p:pic>
      <p:sp>
        <p:nvSpPr>
          <p:cNvPr id="6" name="ZoneTexte 5">
            <a:extLst>
              <a:ext uri="{FF2B5EF4-FFF2-40B4-BE49-F238E27FC236}">
                <a16:creationId xmlns:a16="http://schemas.microsoft.com/office/drawing/2014/main" id="{7D75FFFF-F861-2214-A417-D7D0329C1FEA}"/>
              </a:ext>
            </a:extLst>
          </p:cNvPr>
          <p:cNvSpPr txBox="1"/>
          <p:nvPr/>
        </p:nvSpPr>
        <p:spPr>
          <a:xfrm>
            <a:off x="851398" y="4009507"/>
            <a:ext cx="296908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Creely</a:t>
            </a:r>
            <a:r>
              <a:rPr lang="fr-CA" sz="1000">
                <a:latin typeface="Arial" panose="020B0604020202020204" pitchFamily="34" charset="0"/>
                <a:cs typeface="Arial" panose="020B0604020202020204" pitchFamily="34" charset="0"/>
              </a:rPr>
              <a:t> et </a:t>
            </a:r>
            <a:r>
              <a:rPr lang="fr-CA" sz="1000" err="1">
                <a:latin typeface="Arial" panose="020B0604020202020204" pitchFamily="34" charset="0"/>
                <a:cs typeface="Arial" panose="020B0604020202020204" pitchFamily="34" charset="0"/>
              </a:rPr>
              <a:t>Blannin</a:t>
            </a:r>
            <a:r>
              <a:rPr lang="fr-CA" sz="1000">
                <a:latin typeface="Arial" panose="020B0604020202020204" pitchFamily="34" charset="0"/>
                <a:cs typeface="Arial" panose="020B0604020202020204" pitchFamily="34" charset="0"/>
              </a:rPr>
              <a:t>, 2025 ; </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a:t>
            </a:r>
          </a:p>
        </p:txBody>
      </p:sp>
    </p:spTree>
    <p:extLst>
      <p:ext uri="{BB962C8B-B14F-4D97-AF65-F5344CB8AC3E}">
        <p14:creationId xmlns:p14="http://schemas.microsoft.com/office/powerpoint/2010/main" val="1931761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64" presetClass="path" presetSubtype="0" accel="50000" decel="50000" fill="hold" grpId="1" nodeType="withEffect">
                                  <p:stCondLst>
                                    <p:cond delay="500"/>
                                  </p:stCondLst>
                                  <p:childTnLst>
                                    <p:animMotion origin="layout" path="M 2.70833E-6 2.96296E-6 L 2.70833E-6 -0.05162 " pathEditMode="relative" rAng="0" ptsTypes="AA">
                                      <p:cBhvr>
                                        <p:cTn id="15" dur="1000" spd="-100000" fill="hold"/>
                                        <p:tgtEl>
                                          <p:spTgt spid="2"/>
                                        </p:tgtEl>
                                        <p:attrNameLst>
                                          <p:attrName>ppt_x</p:attrName>
                                          <p:attrName>ppt_y</p:attrName>
                                        </p:attrNameLst>
                                      </p:cBhvr>
                                      <p:rCtr x="0" y="-2593"/>
                                    </p:animMotion>
                                  </p:childTnLst>
                                </p:cTn>
                              </p:par>
                              <p:par>
                                <p:cTn id="16" presetID="10" presetClass="entr" presetSubtype="0" fill="hold" grpId="0"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64" presetClass="path" presetSubtype="0" accel="50000" decel="50000" fill="hold" grpId="1" nodeType="withEffect">
                                  <p:stCondLst>
                                    <p:cond delay="1250"/>
                                  </p:stCondLst>
                                  <p:childTnLst>
                                    <p:animMotion origin="layout" path="M 2.70833E-6 -3.7037E-7 L 2.70833E-6 -0.05162 " pathEditMode="relative" rAng="0" ptsTypes="AA">
                                      <p:cBhvr>
                                        <p:cTn id="20" dur="1000" spd="-100000" fill="hold"/>
                                        <p:tgtEl>
                                          <p:spTgt spid="4"/>
                                        </p:tgtEl>
                                        <p:attrNameLst>
                                          <p:attrName>ppt_x</p:attrName>
                                          <p:attrName>ppt_y</p:attrName>
                                        </p:attrNameLst>
                                      </p:cBhvr>
                                      <p:rCtr x="0" y="-2593"/>
                                    </p:animMotion>
                                  </p:childTnLst>
                                </p:cTn>
                              </p:par>
                              <p:par>
                                <p:cTn id="21" presetID="10" presetClass="entr" presetSubtype="0" fill="hold" grpId="0" nodeType="withEffect">
                                  <p:stCondLst>
                                    <p:cond delay="20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64" presetClass="path" presetSubtype="0" accel="50000" decel="50000" fill="hold" grpId="1" nodeType="withEffect">
                                  <p:stCondLst>
                                    <p:cond delay="2000"/>
                                  </p:stCondLst>
                                  <p:childTnLst>
                                    <p:animMotion origin="layout" path="M 2.70833E-6 -2.96296E-6 L 2.70833E-6 -0.08449 " pathEditMode="relative" rAng="0" ptsTypes="AA">
                                      <p:cBhvr>
                                        <p:cTn id="25" dur="1000" spd="-100000" fill="hold"/>
                                        <p:tgtEl>
                                          <p:spTgt spid="7"/>
                                        </p:tgtEl>
                                        <p:attrNameLst>
                                          <p:attrName>ppt_x</p:attrName>
                                          <p:attrName>ppt_y</p:attrName>
                                        </p:attrNameLst>
                                      </p:cBhvr>
                                      <p:rCtr x="0" y="-4236"/>
                                    </p:animMotion>
                                  </p:childTnLst>
                                </p:cTn>
                              </p:par>
                              <p:par>
                                <p:cTn id="26" presetID="10" presetClass="entr" presetSubtype="0" fill="hold" nodeType="withEffect">
                                  <p:stCondLst>
                                    <p:cond delay="2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64" presetClass="path" presetSubtype="0" accel="50000" decel="50000" fill="hold" nodeType="withEffect">
                                  <p:stCondLst>
                                    <p:cond delay="2500"/>
                                  </p:stCondLst>
                                  <p:childTnLst>
                                    <p:animMotion origin="layout" path="M 4.375E-6 -2.59259E-6 L 4.375E-6 -0.10069 " pathEditMode="relative" rAng="0" ptsTypes="AA">
                                      <p:cBhvr>
                                        <p:cTn id="30" dur="1000" spd="-100000" fill="hold"/>
                                        <p:tgtEl>
                                          <p:spTgt spid="8"/>
                                        </p:tgtEl>
                                        <p:attrNameLst>
                                          <p:attrName>ppt_x</p:attrName>
                                          <p:attrName>ppt_y</p:attrName>
                                        </p:attrNameLst>
                                      </p:cBhvr>
                                      <p:rCtr x="0" y="-5046"/>
                                    </p:animMotion>
                                  </p:childTnLst>
                                </p:cTn>
                              </p:par>
                              <p:par>
                                <p:cTn id="31" presetID="10" presetClass="entr" presetSubtype="0" fill="hold" nodeType="withEffect">
                                  <p:stCondLst>
                                    <p:cond delay="275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42" presetClass="path" presetSubtype="0" accel="50000" decel="50000" fill="hold" nodeType="withEffect">
                                  <p:stCondLst>
                                    <p:cond delay="2750"/>
                                  </p:stCondLst>
                                  <p:childTnLst>
                                    <p:animMotion origin="layout" path="M 0 0 L 0 0.25 E" pathEditMode="relative" ptsTypes="">
                                      <p:cBhvr>
                                        <p:cTn id="35" dur="1000" spd="-100000" fill="hold"/>
                                        <p:tgtEl>
                                          <p:spTgt spid="12"/>
                                        </p:tgtEl>
                                        <p:attrNameLst>
                                          <p:attrName>ppt_x</p:attrName>
                                          <p:attrName>ppt_y</p:attrName>
                                        </p:attrNameLst>
                                      </p:cBhvr>
                                    </p:animMotion>
                                  </p:childTnLst>
                                </p:cTn>
                              </p:par>
                              <p:par>
                                <p:cTn id="36" presetID="10" presetClass="entr" presetSubtype="0" fill="hold" nodeType="withEffect">
                                  <p:stCondLst>
                                    <p:cond delay="30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childTnLst>
                                </p:cTn>
                              </p:par>
                              <p:par>
                                <p:cTn id="39" presetID="42" presetClass="path" presetSubtype="0" accel="50000" decel="50000" fill="hold" nodeType="withEffect">
                                  <p:stCondLst>
                                    <p:cond delay="3000"/>
                                  </p:stCondLst>
                                  <p:childTnLst>
                                    <p:animMotion origin="layout" path="M 0 0 L 0 0.25 E" pathEditMode="relative" ptsTypes="">
                                      <p:cBhvr>
                                        <p:cTn id="40" dur="1000" spd="-100000" fill="hold"/>
                                        <p:tgtEl>
                                          <p:spTgt spid="10"/>
                                        </p:tgtEl>
                                        <p:attrNameLst>
                                          <p:attrName>ppt_x</p:attrName>
                                          <p:attrName>ppt_y</p:attrName>
                                        </p:attrNameLst>
                                      </p:cBhvr>
                                    </p:animMotion>
                                  </p:childTnLst>
                                </p:cTn>
                              </p:par>
                              <p:par>
                                <p:cTn id="41" presetID="10" presetClass="entr" presetSubtype="0" fill="hold" nodeType="withEffect">
                                  <p:stCondLst>
                                    <p:cond delay="325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childTnLst>
                                </p:cTn>
                              </p:par>
                              <p:par>
                                <p:cTn id="44" presetID="42" presetClass="path" presetSubtype="0" accel="50000" decel="50000" fill="hold" nodeType="withEffect">
                                  <p:stCondLst>
                                    <p:cond delay="3250"/>
                                  </p:stCondLst>
                                  <p:childTnLst>
                                    <p:animMotion origin="layout" path="M 0 0 L 0 0.25 E" pathEditMode="relative" ptsTypes="">
                                      <p:cBhvr>
                                        <p:cTn id="45" dur="1000" spd="-100000" fill="hold"/>
                                        <p:tgtEl>
                                          <p:spTgt spid="11"/>
                                        </p:tgtEl>
                                        <p:attrNameLst>
                                          <p:attrName>ppt_x</p:attrName>
                                          <p:attrName>ppt_y</p:attrName>
                                        </p:attrNameLst>
                                      </p:cBhvr>
                                    </p:animMotion>
                                  </p:childTnLst>
                                </p:cTn>
                              </p:par>
                              <p:par>
                                <p:cTn id="46" presetID="10" presetClass="entr" presetSubtype="0" fill="hold" nodeType="withEffect">
                                  <p:stCondLst>
                                    <p:cond delay="35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childTnLst>
                                </p:cTn>
                              </p:par>
                              <p:par>
                                <p:cTn id="49" presetID="42" presetClass="path" presetSubtype="0" accel="50000" decel="50000" fill="hold" nodeType="withEffect">
                                  <p:stCondLst>
                                    <p:cond delay="3500"/>
                                  </p:stCondLst>
                                  <p:childTnLst>
                                    <p:animMotion origin="layout" path="M 0 0 L 0 0.25 E" pathEditMode="relative" ptsTypes="">
                                      <p:cBhvr>
                                        <p:cTn id="50" dur="1000" spd="-100000" fill="hold"/>
                                        <p:tgtEl>
                                          <p:spTgt spid="9"/>
                                        </p:tgtEl>
                                        <p:attrNameLst>
                                          <p:attrName>ppt_x</p:attrName>
                                          <p:attrName>ppt_y</p:attrName>
                                        </p:attrNameLst>
                                      </p:cBhvr>
                                    </p:animMotion>
                                  </p:childTnLst>
                                </p:cTn>
                              </p:par>
                              <p:par>
                                <p:cTn id="51" presetID="10" presetClass="entr" presetSubtype="0" fill="hold" grpId="0" nodeType="withEffect">
                                  <p:stCondLst>
                                    <p:cond delay="350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5" grpId="0"/>
      <p:bldP spid="2" grpId="0" animBg="1"/>
      <p:bldP spid="2" grpId="1" animBg="1"/>
      <p:bldP spid="3"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71A7351B-003C-A914-3D90-A066C3B54A9A}"/>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855F48DF-4D31-3131-F59E-520EB3521C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22274" y="2247092"/>
            <a:ext cx="2907809" cy="2492408"/>
          </a:xfrm>
          <a:prstGeom prst="rect">
            <a:avLst/>
          </a:prstGeom>
        </p:spPr>
      </p:pic>
      <p:pic>
        <p:nvPicPr>
          <p:cNvPr id="11" name="Graphic 10">
            <a:extLst>
              <a:ext uri="{FF2B5EF4-FFF2-40B4-BE49-F238E27FC236}">
                <a16:creationId xmlns:a16="http://schemas.microsoft.com/office/drawing/2014/main" id="{9998E1AF-4CEF-6EDB-AAF1-C8F2DBD178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73058" y="2266482"/>
            <a:ext cx="2907809" cy="2492408"/>
          </a:xfrm>
          <a:prstGeom prst="rect">
            <a:avLst/>
          </a:prstGeom>
        </p:spPr>
      </p:pic>
      <p:pic>
        <p:nvPicPr>
          <p:cNvPr id="8" name="Graphic 7">
            <a:extLst>
              <a:ext uri="{FF2B5EF4-FFF2-40B4-BE49-F238E27FC236}">
                <a16:creationId xmlns:a16="http://schemas.microsoft.com/office/drawing/2014/main" id="{F0189D24-490B-805D-320C-265FD304E8D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888797" y="885802"/>
            <a:ext cx="5815250" cy="4984501"/>
          </a:xfrm>
          <a:prstGeom prst="rect">
            <a:avLst/>
          </a:prstGeom>
        </p:spPr>
      </p:pic>
      <p:sp>
        <p:nvSpPr>
          <p:cNvPr id="7" name="Rectangle: Rounded Corners 6">
            <a:extLst>
              <a:ext uri="{FF2B5EF4-FFF2-40B4-BE49-F238E27FC236}">
                <a16:creationId xmlns:a16="http://schemas.microsoft.com/office/drawing/2014/main" id="{23A1C674-570C-A91C-AAA3-4085F1485D06}"/>
              </a:ext>
            </a:extLst>
          </p:cNvPr>
          <p:cNvSpPr/>
          <p:nvPr/>
        </p:nvSpPr>
        <p:spPr>
          <a:xfrm>
            <a:off x="851398" y="2754787"/>
            <a:ext cx="6639708" cy="1099097"/>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Mais des risques importants sont </a:t>
            </a:r>
          </a:p>
          <a:p>
            <a:r>
              <a:rPr lang="fr-FR" sz="1500">
                <a:solidFill>
                  <a:schemeClr val="tx1"/>
                </a:solidFill>
                <a:latin typeface="Arial" panose="020B0604020202020204" pitchFamily="34" charset="0"/>
                <a:cs typeface="Arial" panose="020B0604020202020204" pitchFamily="34" charset="0"/>
              </a:rPr>
              <a:t>également identifiés…</a:t>
            </a:r>
          </a:p>
        </p:txBody>
      </p:sp>
      <p:sp>
        <p:nvSpPr>
          <p:cNvPr id="4" name="Rectangle: Rounded Corners 3">
            <a:extLst>
              <a:ext uri="{FF2B5EF4-FFF2-40B4-BE49-F238E27FC236}">
                <a16:creationId xmlns:a16="http://schemas.microsoft.com/office/drawing/2014/main" id="{E437E080-6B86-EE41-6FFE-D8A757DD1317}"/>
              </a:ext>
            </a:extLst>
          </p:cNvPr>
          <p:cNvSpPr/>
          <p:nvPr/>
        </p:nvSpPr>
        <p:spPr>
          <a:xfrm>
            <a:off x="851399" y="2352943"/>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Productions jugées plus novatrices ou plus utiles</a:t>
            </a:r>
          </a:p>
        </p:txBody>
      </p:sp>
      <p:sp>
        <p:nvSpPr>
          <p:cNvPr id="5" name="TextBox 4">
            <a:extLst>
              <a:ext uri="{FF2B5EF4-FFF2-40B4-BE49-F238E27FC236}">
                <a16:creationId xmlns:a16="http://schemas.microsoft.com/office/drawing/2014/main" id="{B838E6A3-F9CB-9CB9-42D0-5F645B33E3A9}"/>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Peut-on créer avec l’</a:t>
            </a:r>
            <a:r>
              <a:rPr lang="fr-FR" sz="4000" b="1" err="1">
                <a:latin typeface="Arial" panose="020B0604020202020204" pitchFamily="34" charset="0"/>
                <a:ea typeface="Calibri" panose="020F0502020204030204" pitchFamily="34" charset="0"/>
                <a:cs typeface="Arial" panose="020B0604020202020204" pitchFamily="34" charset="0"/>
              </a:rPr>
              <a:t>IAg</a:t>
            </a:r>
            <a:r>
              <a:rPr lang="fr-FR" sz="4000" b="1">
                <a:latin typeface="Arial" panose="020B0604020202020204" pitchFamily="34" charset="0"/>
                <a:ea typeface="Calibri" panose="020F0502020204030204" pitchFamily="34" charset="0"/>
                <a:cs typeface="Arial" panose="020B0604020202020204" pitchFamily="34" charset="0"/>
              </a:rPr>
              <a:t>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D51D7AEE-9DEE-7EE6-A978-85C95E733F84}"/>
              </a:ext>
            </a:extLst>
          </p:cNvPr>
          <p:cNvSpPr/>
          <p:nvPr/>
        </p:nvSpPr>
        <p:spPr>
          <a:xfrm>
            <a:off x="851400" y="1824716"/>
            <a:ext cx="6639706" cy="80477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Perspectives et idées nouvelles </a:t>
            </a:r>
          </a:p>
        </p:txBody>
      </p:sp>
      <p:sp>
        <p:nvSpPr>
          <p:cNvPr id="3" name="Rectangle: Rounded Corners 2">
            <a:extLst>
              <a:ext uri="{FF2B5EF4-FFF2-40B4-BE49-F238E27FC236}">
                <a16:creationId xmlns:a16="http://schemas.microsoft.com/office/drawing/2014/main" id="{32AC903E-D367-6226-8206-27E188A13995}"/>
              </a:ext>
            </a:extLst>
          </p:cNvPr>
          <p:cNvSpPr/>
          <p:nvPr/>
        </p:nvSpPr>
        <p:spPr>
          <a:xfrm>
            <a:off x="851399" y="1349733"/>
            <a:ext cx="6639706" cy="804777"/>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rgbClr val="158189"/>
                </a:solidFill>
                <a:latin typeface="Arial" panose="020B0604020202020204" pitchFamily="34" charset="0"/>
                <a:cs typeface="Arial" panose="020B0604020202020204" pitchFamily="34" charset="0"/>
              </a:rPr>
              <a:t>Plusieurs recherches indiquent un potentiel d’amélioration de la créativité avec l’</a:t>
            </a:r>
            <a:r>
              <a:rPr lang="fr-FR" sz="2000" b="1" err="1">
                <a:solidFill>
                  <a:srgbClr val="158189"/>
                </a:solidFill>
                <a:latin typeface="Arial" panose="020B0604020202020204" pitchFamily="34" charset="0"/>
                <a:cs typeface="Arial" panose="020B0604020202020204" pitchFamily="34" charset="0"/>
              </a:rPr>
              <a:t>IAg</a:t>
            </a:r>
            <a:r>
              <a:rPr lang="fr-FR" sz="2000" b="1">
                <a:solidFill>
                  <a:srgbClr val="158189"/>
                </a:solidFill>
                <a:latin typeface="Arial" panose="020B0604020202020204" pitchFamily="34" charset="0"/>
                <a:cs typeface="Arial" panose="020B0604020202020204" pitchFamily="34" charset="0"/>
              </a:rPr>
              <a:t> :</a:t>
            </a:r>
          </a:p>
        </p:txBody>
      </p:sp>
      <p:pic>
        <p:nvPicPr>
          <p:cNvPr id="10" name="Graphic 9">
            <a:extLst>
              <a:ext uri="{FF2B5EF4-FFF2-40B4-BE49-F238E27FC236}">
                <a16:creationId xmlns:a16="http://schemas.microsoft.com/office/drawing/2014/main" id="{1CE61B13-8A42-EBE3-5FD9-56BF83900F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2569" y="3429000"/>
            <a:ext cx="2907809" cy="2492408"/>
          </a:xfrm>
          <a:prstGeom prst="rect">
            <a:avLst/>
          </a:prstGeom>
        </p:spPr>
      </p:pic>
      <p:pic>
        <p:nvPicPr>
          <p:cNvPr id="12" name="Graphic 11">
            <a:extLst>
              <a:ext uri="{FF2B5EF4-FFF2-40B4-BE49-F238E27FC236}">
                <a16:creationId xmlns:a16="http://schemas.microsoft.com/office/drawing/2014/main" id="{B31C31D7-4977-AA24-A4F1-68839AD590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2179" y="3596371"/>
            <a:ext cx="1379767" cy="2257799"/>
          </a:xfrm>
          <a:prstGeom prst="rect">
            <a:avLst/>
          </a:prstGeom>
        </p:spPr>
      </p:pic>
      <p:sp>
        <p:nvSpPr>
          <p:cNvPr id="6" name="ZoneTexte 5">
            <a:extLst>
              <a:ext uri="{FF2B5EF4-FFF2-40B4-BE49-F238E27FC236}">
                <a16:creationId xmlns:a16="http://schemas.microsoft.com/office/drawing/2014/main" id="{1FCA85B4-6F65-626A-55B0-8FDFF941312A}"/>
              </a:ext>
            </a:extLst>
          </p:cNvPr>
          <p:cNvSpPr txBox="1"/>
          <p:nvPr/>
        </p:nvSpPr>
        <p:spPr>
          <a:xfrm>
            <a:off x="52386" y="6611779"/>
            <a:ext cx="2969083"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Creely</a:t>
            </a:r>
            <a:r>
              <a:rPr lang="fr-CA" sz="1000">
                <a:latin typeface="Arial" panose="020B0604020202020204" pitchFamily="34" charset="0"/>
                <a:cs typeface="Arial" panose="020B0604020202020204" pitchFamily="34" charset="0"/>
              </a:rPr>
              <a:t> et </a:t>
            </a:r>
            <a:r>
              <a:rPr lang="fr-CA" sz="1000" err="1">
                <a:latin typeface="Arial" panose="020B0604020202020204" pitchFamily="34" charset="0"/>
                <a:cs typeface="Arial" panose="020B0604020202020204" pitchFamily="34" charset="0"/>
              </a:rPr>
              <a:t>Blannin</a:t>
            </a:r>
            <a:r>
              <a:rPr lang="fr-CA" sz="1000">
                <a:latin typeface="Arial" panose="020B0604020202020204" pitchFamily="34" charset="0"/>
                <a:cs typeface="Arial" panose="020B0604020202020204" pitchFamily="34" charset="0"/>
              </a:rPr>
              <a:t>, 2025 ; </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a:t>
            </a:r>
          </a:p>
        </p:txBody>
      </p:sp>
      <p:sp>
        <p:nvSpPr>
          <p:cNvPr id="13" name="Rectangle 12">
            <a:extLst>
              <a:ext uri="{FF2B5EF4-FFF2-40B4-BE49-F238E27FC236}">
                <a16:creationId xmlns:a16="http://schemas.microsoft.com/office/drawing/2014/main" id="{1A478617-EAEF-42C0-7C6F-874F6343F046}"/>
              </a:ext>
            </a:extLst>
          </p:cNvPr>
          <p:cNvSpPr/>
          <p:nvPr/>
        </p:nvSpPr>
        <p:spPr>
          <a:xfrm>
            <a:off x="0" y="0"/>
            <a:ext cx="12188952" cy="6858000"/>
          </a:xfrm>
          <a:prstGeom prst="rect">
            <a:avLst/>
          </a:prstGeom>
          <a:solidFill>
            <a:schemeClr val="bg1">
              <a:lumMod val="9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F9B8E83E-1957-67BE-26AD-33D8215602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47740" y="1116631"/>
            <a:ext cx="2696520" cy="2311303"/>
          </a:xfrm>
          <a:prstGeom prst="rect">
            <a:avLst/>
          </a:prstGeom>
        </p:spPr>
      </p:pic>
      <p:sp>
        <p:nvSpPr>
          <p:cNvPr id="15" name="Rectangle: Rounded Corners 14">
            <a:extLst>
              <a:ext uri="{FF2B5EF4-FFF2-40B4-BE49-F238E27FC236}">
                <a16:creationId xmlns:a16="http://schemas.microsoft.com/office/drawing/2014/main" id="{79E16AD1-E2E7-37DE-B979-97988B7855D7}"/>
              </a:ext>
            </a:extLst>
          </p:cNvPr>
          <p:cNvSpPr/>
          <p:nvPr/>
        </p:nvSpPr>
        <p:spPr>
          <a:xfrm>
            <a:off x="2737289" y="3780872"/>
            <a:ext cx="6717514" cy="1727395"/>
          </a:xfrm>
          <a:prstGeom prst="roundRect">
            <a:avLst>
              <a:gd name="adj" fmla="val 9838"/>
            </a:avLst>
          </a:prstGeom>
          <a:solidFill>
            <a:srgbClr val="FF6565"/>
          </a:solidFill>
          <a:ln w="38100">
            <a:solidFill>
              <a:schemeClr val="tx1"/>
            </a:solidFill>
          </a:ln>
          <a:effectLst>
            <a:outerShdw dist="127000" dir="2700000" algn="t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228600" rIns="228600" rtlCol="0" anchor="ctr" anchorCtr="0"/>
          <a:lstStyle/>
          <a:p>
            <a:pPr algn="ctr"/>
            <a:r>
              <a:rPr lang="fr-FR" sz="2000" b="1">
                <a:solidFill>
                  <a:schemeClr val="tx1"/>
                </a:solidFill>
                <a:latin typeface="Arial" panose="020B0604020202020204" pitchFamily="34" charset="0"/>
                <a:cs typeface="Arial" panose="020B0604020202020204" pitchFamily="34" charset="0"/>
              </a:rPr>
              <a:t>Que ce soit par tes compétences disciplinaires ou ta façon d’utiliser l’</a:t>
            </a:r>
            <a:r>
              <a:rPr lang="fr-FR" sz="2000" b="1" err="1">
                <a:solidFill>
                  <a:schemeClr val="tx1"/>
                </a:solidFill>
                <a:latin typeface="Arial" panose="020B0604020202020204" pitchFamily="34" charset="0"/>
                <a:cs typeface="Arial" panose="020B0604020202020204" pitchFamily="34" charset="0"/>
              </a:rPr>
              <a:t>IAg</a:t>
            </a:r>
            <a:r>
              <a:rPr lang="fr-FR" sz="2000" b="1">
                <a:solidFill>
                  <a:schemeClr val="tx1"/>
                </a:solidFill>
                <a:latin typeface="Arial" panose="020B0604020202020204" pitchFamily="34" charset="0"/>
                <a:cs typeface="Arial" panose="020B0604020202020204" pitchFamily="34" charset="0"/>
              </a:rPr>
              <a:t>, c’est toi qui détermineras si l’usage de ces outils penchera davantage du côté des avantages ou des inconvénients ! </a:t>
            </a:r>
          </a:p>
        </p:txBody>
      </p:sp>
    </p:spTree>
    <p:extLst>
      <p:ext uri="{BB962C8B-B14F-4D97-AF65-F5344CB8AC3E}">
        <p14:creationId xmlns:p14="http://schemas.microsoft.com/office/powerpoint/2010/main" val="36771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42" presetClass="path" presetSubtype="0" accel="50000" decel="50000" fill="hold" nodeType="withEffect">
                                  <p:stCondLst>
                                    <p:cond delay="0"/>
                                  </p:stCondLst>
                                  <p:childTnLst>
                                    <p:animMotion origin="layout" path="M 0 5.55112E-17 L 0 0.09491 " pathEditMode="relative" rAng="0" ptsTypes="AA">
                                      <p:cBhvr>
                                        <p:cTn id="9" dur="1000" spd="-100000" fill="hold"/>
                                        <p:tgtEl>
                                          <p:spTgt spid="14"/>
                                        </p:tgtEl>
                                        <p:attrNameLst>
                                          <p:attrName>ppt_x</p:attrName>
                                          <p:attrName>ppt_y</p:attrName>
                                        </p:attrNameLst>
                                      </p:cBhvr>
                                      <p:rCtr x="0" y="4745"/>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par>
                                <p:cTn id="13" presetID="64" presetClass="path" presetSubtype="0" accel="50000" decel="50000" fill="hold" grpId="1" nodeType="withEffect">
                                  <p:stCondLst>
                                    <p:cond delay="0"/>
                                  </p:stCondLst>
                                  <p:childTnLst>
                                    <p:animMotion origin="layout" path="M 0 -4.81481E-6 L 0 -0.10671 " pathEditMode="relative" rAng="0" ptsTypes="AA">
                                      <p:cBhvr>
                                        <p:cTn id="14" dur="1000" spd="-100000" fill="hold"/>
                                        <p:tgtEl>
                                          <p:spTgt spid="15"/>
                                        </p:tgtEl>
                                        <p:attrNameLst>
                                          <p:attrName>ppt_x</p:attrName>
                                          <p:attrName>ppt_y</p:attrName>
                                        </p:attrNameLst>
                                      </p:cBhvr>
                                      <p:rCtr x="0" y="-5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1C7D88E-5229-0251-7189-E8E963DEA40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20027EF-B008-AAEE-D639-A4E682D887C0}"/>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7E4437A-1718-BDF2-FC07-D764A04DAA00}"/>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A447F48E-CB62-2A7D-47B7-CC074DEC818A}"/>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1777B1E8-7D99-DA4A-E7FF-1228D4DFE1B1}"/>
              </a:ext>
            </a:extLst>
          </p:cNvPr>
          <p:cNvSpPr/>
          <p:nvPr/>
        </p:nvSpPr>
        <p:spPr>
          <a:xfrm>
            <a:off x="1882702" y="2093822"/>
            <a:ext cx="6133696"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Le contenu généré par un agent conversationnel est-il toujours vrai ?</a:t>
            </a:r>
          </a:p>
        </p:txBody>
      </p:sp>
      <p:sp>
        <p:nvSpPr>
          <p:cNvPr id="14" name="Rectangle: Rounded Corners 13">
            <a:extLst>
              <a:ext uri="{FF2B5EF4-FFF2-40B4-BE49-F238E27FC236}">
                <a16:creationId xmlns:a16="http://schemas.microsoft.com/office/drawing/2014/main" id="{F80ECAB2-40D8-1AC3-01D8-815D582F408E}"/>
              </a:ext>
            </a:extLst>
          </p:cNvPr>
          <p:cNvSpPr/>
          <p:nvPr/>
        </p:nvSpPr>
        <p:spPr>
          <a:xfrm>
            <a:off x="2629493" y="3084422"/>
            <a:ext cx="7580668"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savoir si une réponse générée repose sur des faits vérifiables ou inventés ?</a:t>
            </a:r>
          </a:p>
        </p:txBody>
      </p:sp>
      <p:sp>
        <p:nvSpPr>
          <p:cNvPr id="15" name="Rectangle: Rounded Corners 14">
            <a:extLst>
              <a:ext uri="{FF2B5EF4-FFF2-40B4-BE49-F238E27FC236}">
                <a16:creationId xmlns:a16="http://schemas.microsoft.com/office/drawing/2014/main" id="{C8F24011-3B2F-7CAB-E44E-AFFD0A9A2492}"/>
              </a:ext>
            </a:extLst>
          </p:cNvPr>
          <p:cNvSpPr/>
          <p:nvPr/>
        </p:nvSpPr>
        <p:spPr>
          <a:xfrm>
            <a:off x="3719192" y="5029314"/>
            <a:ext cx="64909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repérer les biais ou stéréotypes dans les contenus générés ?</a:t>
            </a:r>
          </a:p>
        </p:txBody>
      </p:sp>
      <p:sp>
        <p:nvSpPr>
          <p:cNvPr id="16" name="Rectangle: Rounded Corners 15">
            <a:extLst>
              <a:ext uri="{FF2B5EF4-FFF2-40B4-BE49-F238E27FC236}">
                <a16:creationId xmlns:a16="http://schemas.microsoft.com/office/drawing/2014/main" id="{C4644F78-A2CA-2C3D-5D4A-82E377ECB050}"/>
              </a:ext>
            </a:extLst>
          </p:cNvPr>
          <p:cNvSpPr/>
          <p:nvPr/>
        </p:nvSpPr>
        <p:spPr>
          <a:xfrm>
            <a:off x="1882703" y="4056868"/>
            <a:ext cx="3930607"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Les réponses sont-elles toujours neutres ?</a:t>
            </a:r>
          </a:p>
        </p:txBody>
      </p:sp>
      <p:pic>
        <p:nvPicPr>
          <p:cNvPr id="17" name="Graphic 16">
            <a:extLst>
              <a:ext uri="{FF2B5EF4-FFF2-40B4-BE49-F238E27FC236}">
                <a16:creationId xmlns:a16="http://schemas.microsoft.com/office/drawing/2014/main" id="{01F75016-3345-FE8F-5B04-103BA8EAA94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7955F29A-3C09-76C2-4881-8B902B5C977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2C997FEF-DB02-C20A-12C7-18FC2B26CDF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282B7FC7-9483-3518-00EE-FF3BE2195C3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2668668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par>
                                <p:cTn id="14" presetID="64" presetClass="path" presetSubtype="0" accel="50000" decel="50000" fill="hold" grpId="1" nodeType="withEffect">
                                  <p:stCondLst>
                                    <p:cond delay="1000"/>
                                  </p:stCondLst>
                                  <p:childTnLst>
                                    <p:animMotion origin="layout" path="M 3.33333E-6 -1.48148E-6 L 3.33333E-6 -0.09907 " pathEditMode="relative" rAng="0" ptsTypes="AA">
                                      <p:cBhvr>
                                        <p:cTn id="15" dur="1000" spd="-100000" fill="hold"/>
                                        <p:tgtEl>
                                          <p:spTgt spid="4"/>
                                        </p:tgtEl>
                                        <p:attrNameLst>
                                          <p:attrName>ppt_x</p:attrName>
                                          <p:attrName>ppt_y</p:attrName>
                                        </p:attrNameLst>
                                      </p:cBhvr>
                                      <p:rCtr x="0" y="-4954"/>
                                    </p:animMotion>
                                  </p:childTnLst>
                                </p:cTn>
                              </p:par>
                              <p:par>
                                <p:cTn id="16" presetID="10"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childTnLst>
                                </p:cTn>
                              </p:par>
                              <p:par>
                                <p:cTn id="19" presetID="63" presetClass="path" presetSubtype="0" accel="50000" decel="50000" fill="hold" nodeType="withEffect">
                                  <p:stCondLst>
                                    <p:cond delay="2000"/>
                                  </p:stCondLst>
                                  <p:childTnLst>
                                    <p:animMotion origin="layout" path="M -1.66667E-6 -1.85185E-6 L 0.04401 -1.85185E-6 " pathEditMode="relative" rAng="0" ptsTypes="AA">
                                      <p:cBhvr>
                                        <p:cTn id="20" dur="1000" spd="-100000" fill="hold"/>
                                        <p:tgtEl>
                                          <p:spTgt spid="20"/>
                                        </p:tgtEl>
                                        <p:attrNameLst>
                                          <p:attrName>ppt_x</p:attrName>
                                          <p:attrName>ppt_y</p:attrName>
                                        </p:attrNameLst>
                                      </p:cBhvr>
                                      <p:rCtr x="2201" y="0"/>
                                    </p:animMotion>
                                  </p:childTnLst>
                                </p:cTn>
                              </p:par>
                              <p:par>
                                <p:cTn id="21" presetID="10"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par>
                                <p:cTn id="24" presetID="35" presetClass="path" presetSubtype="0" accel="50000" decel="50000" fill="hold" grpId="1" nodeType="withEffect">
                                  <p:stCondLst>
                                    <p:cond delay="2000"/>
                                  </p:stCondLst>
                                  <p:childTnLst>
                                    <p:animMotion origin="layout" path="M 4.16667E-7 3.7037E-6 L -0.07669 3.7037E-6 " pathEditMode="relative" rAng="0" ptsTypes="AA">
                                      <p:cBhvr>
                                        <p:cTn id="25" dur="1000" spd="-100000" fill="hold"/>
                                        <p:tgtEl>
                                          <p:spTgt spid="2"/>
                                        </p:tgtEl>
                                        <p:attrNameLst>
                                          <p:attrName>ppt_x</p:attrName>
                                          <p:attrName>ppt_y</p:attrName>
                                        </p:attrNameLst>
                                      </p:cBhvr>
                                      <p:rCtr x="-3841" y="0"/>
                                    </p:animMotion>
                                  </p:childTnLst>
                                </p:cTn>
                              </p:par>
                              <p:par>
                                <p:cTn id="26" presetID="10" presetClass="entr" presetSubtype="0" fill="hold" nodeType="withEffect">
                                  <p:stCondLst>
                                    <p:cond delay="300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35" presetClass="path" presetSubtype="0" accel="50000" decel="50000" fill="hold" nodeType="withEffect">
                                  <p:stCondLst>
                                    <p:cond delay="3000"/>
                                  </p:stCondLst>
                                  <p:childTnLst>
                                    <p:animMotion origin="layout" path="M -4.16667E-7 7.40741E-7 L -0.05039 7.40741E-7 " pathEditMode="relative" rAng="0" ptsTypes="AA">
                                      <p:cBhvr>
                                        <p:cTn id="30" dur="1000" spd="-100000" fill="hold"/>
                                        <p:tgtEl>
                                          <p:spTgt spid="17"/>
                                        </p:tgtEl>
                                        <p:attrNameLst>
                                          <p:attrName>ppt_x</p:attrName>
                                          <p:attrName>ppt_y</p:attrName>
                                        </p:attrNameLst>
                                      </p:cBhvr>
                                      <p:rCtr x="-2526" y="0"/>
                                    </p:animMotion>
                                  </p:childTnLst>
                                </p:cTn>
                              </p:par>
                              <p:par>
                                <p:cTn id="31" presetID="10" presetClass="entr" presetSubtype="0" fill="hold" grpId="0" nodeType="withEffect">
                                  <p:stCondLst>
                                    <p:cond delay="30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par>
                                <p:cTn id="34" presetID="63" presetClass="path" presetSubtype="0" accel="50000" decel="50000" fill="hold" grpId="1" nodeType="withEffect">
                                  <p:stCondLst>
                                    <p:cond delay="3000"/>
                                  </p:stCondLst>
                                  <p:childTnLst>
                                    <p:animMotion origin="layout" path="M -2.5E-6 -3.33333E-6 L 0.05013 -3.33333E-6 " pathEditMode="relative" rAng="0" ptsTypes="AA">
                                      <p:cBhvr>
                                        <p:cTn id="35" dur="1000" spd="-100000" fill="hold"/>
                                        <p:tgtEl>
                                          <p:spTgt spid="14"/>
                                        </p:tgtEl>
                                        <p:attrNameLst>
                                          <p:attrName>ppt_x</p:attrName>
                                          <p:attrName>ppt_y</p:attrName>
                                        </p:attrNameLst>
                                      </p:cBhvr>
                                      <p:rCtr x="2500" y="0"/>
                                    </p:animMotion>
                                  </p:childTnLst>
                                </p:cTn>
                              </p:par>
                              <p:par>
                                <p:cTn id="36" presetID="10" presetClass="entr" presetSubtype="0" fill="hold" nodeType="withEffect">
                                  <p:stCondLst>
                                    <p:cond delay="40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par>
                                <p:cTn id="39" presetID="63" presetClass="path" presetSubtype="0" accel="50000" decel="50000" fill="hold" nodeType="withEffect">
                                  <p:stCondLst>
                                    <p:cond delay="4000"/>
                                  </p:stCondLst>
                                  <p:childTnLst>
                                    <p:animMotion origin="layout" path="M -1.66667E-6 4.81481E-6 L 0.04518 4.81481E-6 " pathEditMode="relative" rAng="0" ptsTypes="AA">
                                      <p:cBhvr>
                                        <p:cTn id="40" dur="1000" spd="-100000" fill="hold"/>
                                        <p:tgtEl>
                                          <p:spTgt spid="18"/>
                                        </p:tgtEl>
                                        <p:attrNameLst>
                                          <p:attrName>ppt_x</p:attrName>
                                          <p:attrName>ppt_y</p:attrName>
                                        </p:attrNameLst>
                                      </p:cBhvr>
                                      <p:rCtr x="2253" y="0"/>
                                    </p:animMotion>
                                  </p:childTnLst>
                                </p:cTn>
                              </p:par>
                              <p:par>
                                <p:cTn id="41" presetID="10" presetClass="entr" presetSubtype="0" fill="hold" grpId="0" nodeType="withEffect">
                                  <p:stCondLst>
                                    <p:cond delay="4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childTnLst>
                                </p:cTn>
                              </p:par>
                              <p:par>
                                <p:cTn id="44" presetID="35" presetClass="path" presetSubtype="0" accel="50000" decel="50000" fill="hold" grpId="1" nodeType="withEffect">
                                  <p:stCondLst>
                                    <p:cond delay="4000"/>
                                  </p:stCondLst>
                                  <p:childTnLst>
                                    <p:animMotion origin="layout" path="M 5E-6 -1.48148E-6 L -0.11055 -1.48148E-6 " pathEditMode="relative" rAng="0" ptsTypes="AA">
                                      <p:cBhvr>
                                        <p:cTn id="45" dur="1000" spd="-100000" fill="hold"/>
                                        <p:tgtEl>
                                          <p:spTgt spid="16"/>
                                        </p:tgtEl>
                                        <p:attrNameLst>
                                          <p:attrName>ppt_x</p:attrName>
                                          <p:attrName>ppt_y</p:attrName>
                                        </p:attrNameLst>
                                      </p:cBhvr>
                                      <p:rCtr x="-5534" y="0"/>
                                    </p:animMotion>
                                  </p:childTnLst>
                                </p:cTn>
                              </p:par>
                              <p:par>
                                <p:cTn id="46" presetID="10" presetClass="entr" presetSubtype="0" fill="hold" grpId="0" nodeType="withEffect">
                                  <p:stCondLst>
                                    <p:cond delay="500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childTnLst>
                                </p:cTn>
                              </p:par>
                              <p:par>
                                <p:cTn id="49" presetID="63" presetClass="path" presetSubtype="0" accel="50000" decel="50000" fill="hold" grpId="1" nodeType="withEffect">
                                  <p:stCondLst>
                                    <p:cond delay="5000"/>
                                  </p:stCondLst>
                                  <p:childTnLst>
                                    <p:animMotion origin="layout" path="M -3.95833E-6 1.85185E-6 L 0.03907 1.85185E-6 " pathEditMode="relative" rAng="0" ptsTypes="AA">
                                      <p:cBhvr>
                                        <p:cTn id="50" dur="1000" spd="-100000" fill="hold"/>
                                        <p:tgtEl>
                                          <p:spTgt spid="15"/>
                                        </p:tgtEl>
                                        <p:attrNameLst>
                                          <p:attrName>ppt_x</p:attrName>
                                          <p:attrName>ppt_y</p:attrName>
                                        </p:attrNameLst>
                                      </p:cBhvr>
                                      <p:rCtr x="1953" y="0"/>
                                    </p:animMotion>
                                  </p:childTnLst>
                                </p:cTn>
                              </p:par>
                              <p:par>
                                <p:cTn id="51" presetID="10" presetClass="entr" presetSubtype="0" fill="hold" nodeType="withEffect">
                                  <p:stCondLst>
                                    <p:cond delay="500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childTnLst>
                                </p:cTn>
                              </p:par>
                              <p:par>
                                <p:cTn id="54" presetID="35" presetClass="path" presetSubtype="0" accel="50000" decel="50000" fill="hold" nodeType="withEffect">
                                  <p:stCondLst>
                                    <p:cond delay="5000"/>
                                  </p:stCondLst>
                                  <p:childTnLst>
                                    <p:animMotion origin="layout" path="M -4.16667E-7 0 L -0.05937 0 " pathEditMode="relative" rAng="0" ptsTypes="AA">
                                      <p:cBhvr>
                                        <p:cTn id="55"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P spid="5" grpId="0"/>
      <p:bldP spid="2" grpId="0" animBg="1"/>
      <p:bldP spid="2" grpId="1" animBg="1"/>
      <p:bldP spid="14" grpId="0" animBg="1"/>
      <p:bldP spid="14" grpId="1" animBg="1"/>
      <p:bldP spid="15" grpId="0" animBg="1"/>
      <p:bldP spid="15" grpId="1" animBg="1"/>
      <p:bldP spid="16" grpId="0" animBg="1"/>
      <p:bldP spid="1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7DB1F22-DAA3-E4D0-7F09-52A6E7EDFAE0}"/>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D972068-4CDB-8688-5430-39EF3B37A0AA}"/>
              </a:ext>
            </a:extLst>
          </p:cNvPr>
          <p:cNvSpPr/>
          <p:nvPr/>
        </p:nvSpPr>
        <p:spPr>
          <a:xfrm>
            <a:off x="6273243" y="5159000"/>
            <a:ext cx="5290764" cy="8966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travaille à partir d’une diversité de sources, d’outils et de points de vue. </a:t>
            </a:r>
          </a:p>
        </p:txBody>
      </p:sp>
      <p:sp>
        <p:nvSpPr>
          <p:cNvPr id="13" name="Rectangle: Rounded Corners 12">
            <a:extLst>
              <a:ext uri="{FF2B5EF4-FFF2-40B4-BE49-F238E27FC236}">
                <a16:creationId xmlns:a16="http://schemas.microsoft.com/office/drawing/2014/main" id="{2333FF33-A122-5D6B-1EC3-EA7C50189F52}"/>
              </a:ext>
            </a:extLst>
          </p:cNvPr>
          <p:cNvSpPr/>
          <p:nvPr/>
        </p:nvSpPr>
        <p:spPr>
          <a:xfrm>
            <a:off x="6273244" y="4361673"/>
            <a:ext cx="5290764" cy="1003415"/>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J’évalue les réponses générées, je rejette celles qui ne me conviennent pas ou je demande des ajustements à l’outil.</a:t>
            </a:r>
          </a:p>
        </p:txBody>
      </p:sp>
      <p:sp>
        <p:nvSpPr>
          <p:cNvPr id="9" name="Rectangle: Rounded Corners 8">
            <a:extLst>
              <a:ext uri="{FF2B5EF4-FFF2-40B4-BE49-F238E27FC236}">
                <a16:creationId xmlns:a16="http://schemas.microsoft.com/office/drawing/2014/main" id="{B3D77FA9-122A-985F-F580-21C22D8911DD}"/>
              </a:ext>
            </a:extLst>
          </p:cNvPr>
          <p:cNvSpPr/>
          <p:nvPr/>
        </p:nvSpPr>
        <p:spPr>
          <a:xfrm>
            <a:off x="583124" y="3914130"/>
            <a:ext cx="5290757"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Homogénéisation de la connaissance, standardisation de l'écriture et des réponses, uniformisation de la pensée et réduction de la diversité collective.</a:t>
            </a:r>
          </a:p>
        </p:txBody>
      </p:sp>
      <p:sp>
        <p:nvSpPr>
          <p:cNvPr id="8" name="Rectangle: Rounded Corners 7">
            <a:extLst>
              <a:ext uri="{FF2B5EF4-FFF2-40B4-BE49-F238E27FC236}">
                <a16:creationId xmlns:a16="http://schemas.microsoft.com/office/drawing/2014/main" id="{EFC0B34D-9E17-558B-842E-F8E4E0910C73}"/>
              </a:ext>
            </a:extLst>
          </p:cNvPr>
          <p:cNvSpPr/>
          <p:nvPr/>
        </p:nvSpPr>
        <p:spPr>
          <a:xfrm>
            <a:off x="583125" y="2959063"/>
            <a:ext cx="5290758"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Difficulté chez les individus à modifier des croyances ou des connaissances acquises à partir de sources jugées solides. </a:t>
            </a:r>
          </a:p>
        </p:txBody>
      </p:sp>
      <p:sp>
        <p:nvSpPr>
          <p:cNvPr id="7" name="Rectangle: Rounded Corners 6">
            <a:extLst>
              <a:ext uri="{FF2B5EF4-FFF2-40B4-BE49-F238E27FC236}">
                <a16:creationId xmlns:a16="http://schemas.microsoft.com/office/drawing/2014/main" id="{0D462020-3E86-D549-8CB8-5DFDA897C8F1}"/>
              </a:ext>
            </a:extLst>
          </p:cNvPr>
          <p:cNvSpPr/>
          <p:nvPr/>
        </p:nvSpPr>
        <p:spPr>
          <a:xfrm>
            <a:off x="583126" y="2034398"/>
            <a:ext cx="5290758" cy="1193931"/>
          </a:xfrm>
          <a:prstGeom prst="roundRect">
            <a:avLst>
              <a:gd name="adj" fmla="val 9765"/>
            </a:avLst>
          </a:prstGeom>
          <a:solidFill>
            <a:schemeClr val="bg1"/>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Augmentation de la confiance dans les contenus générés pouvant compromettre le développement des compétences intellectuelles. </a:t>
            </a:r>
          </a:p>
        </p:txBody>
      </p:sp>
      <p:sp>
        <p:nvSpPr>
          <p:cNvPr id="5" name="TextBox 4">
            <a:extLst>
              <a:ext uri="{FF2B5EF4-FFF2-40B4-BE49-F238E27FC236}">
                <a16:creationId xmlns:a16="http://schemas.microsoft.com/office/drawing/2014/main" id="{FD27D214-F2CF-DA8A-3A9A-C3DA39555F89}"/>
              </a:ext>
            </a:extLst>
          </p:cNvPr>
          <p:cNvSpPr txBox="1"/>
          <p:nvPr/>
        </p:nvSpPr>
        <p:spPr>
          <a:xfrm>
            <a:off x="1" y="0"/>
            <a:ext cx="12192000" cy="1308050"/>
          </a:xfrm>
          <a:prstGeom prst="rect">
            <a:avLst/>
          </a:prstGeom>
          <a:noFill/>
        </p:spPr>
        <p:txBody>
          <a:bodyPr wrap="square" lIns="25146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Je suis… LIBRE et CRÉATIF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C38E951-A816-05B6-6E48-3F7BD3E3F4AE}"/>
              </a:ext>
            </a:extLst>
          </p:cNvPr>
          <p:cNvSpPr/>
          <p:nvPr/>
        </p:nvSpPr>
        <p:spPr>
          <a:xfrm>
            <a:off x="583126" y="1706240"/>
            <a:ext cx="5290758" cy="614388"/>
          </a:xfrm>
          <a:prstGeom prst="roundRect">
            <a:avLst>
              <a:gd name="adj" fmla="val 19897"/>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J’ai conscience des risques</a:t>
            </a:r>
          </a:p>
        </p:txBody>
      </p:sp>
      <p:sp>
        <p:nvSpPr>
          <p:cNvPr id="10" name="Rectangle: Rounded Corners 9">
            <a:extLst>
              <a:ext uri="{FF2B5EF4-FFF2-40B4-BE49-F238E27FC236}">
                <a16:creationId xmlns:a16="http://schemas.microsoft.com/office/drawing/2014/main" id="{F1D4802A-C91A-81D7-33EF-0CA2C0D81308}"/>
              </a:ext>
            </a:extLst>
          </p:cNvPr>
          <p:cNvSpPr/>
          <p:nvPr/>
        </p:nvSpPr>
        <p:spPr>
          <a:xfrm>
            <a:off x="6273245" y="3730539"/>
            <a:ext cx="5290763" cy="942827"/>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Je demande à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différentes perspectives d’un même sujet afin de pouvoir faire un choix. </a:t>
            </a:r>
          </a:p>
        </p:txBody>
      </p:sp>
      <p:sp>
        <p:nvSpPr>
          <p:cNvPr id="11" name="Rectangle: Rounded Corners 10">
            <a:extLst>
              <a:ext uri="{FF2B5EF4-FFF2-40B4-BE49-F238E27FC236}">
                <a16:creationId xmlns:a16="http://schemas.microsoft.com/office/drawing/2014/main" id="{F9296916-9F5F-3BD9-8ED4-6EC10C44FDD4}"/>
              </a:ext>
            </a:extLst>
          </p:cNvPr>
          <p:cNvSpPr/>
          <p:nvPr/>
        </p:nvSpPr>
        <p:spPr>
          <a:xfrm>
            <a:off x="6273248" y="2806263"/>
            <a:ext cx="5290761" cy="1157220"/>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lumMod val="95000"/>
                    <a:lumOff val="5000"/>
                  </a:schemeClr>
                </a:solidFill>
                <a:latin typeface="Arial" panose="020B0604020202020204" pitchFamily="34" charset="0"/>
                <a:cs typeface="Arial" panose="020B0604020202020204" pitchFamily="34" charset="0"/>
              </a:rPr>
              <a:t>J’ai conscience que l’</a:t>
            </a:r>
            <a:r>
              <a:rPr lang="fr-FR" sz="1500" err="1">
                <a:solidFill>
                  <a:schemeClr val="tx1">
                    <a:lumMod val="95000"/>
                    <a:lumOff val="5000"/>
                  </a:schemeClr>
                </a:solidFill>
                <a:latin typeface="Arial" panose="020B0604020202020204" pitchFamily="34" charset="0"/>
                <a:cs typeface="Arial" panose="020B0604020202020204" pitchFamily="34" charset="0"/>
              </a:rPr>
              <a:t>IAg</a:t>
            </a:r>
            <a:r>
              <a:rPr lang="fr-FR" sz="1500">
                <a:solidFill>
                  <a:schemeClr val="tx1">
                    <a:lumMod val="95000"/>
                    <a:lumOff val="5000"/>
                  </a:schemeClr>
                </a:solidFill>
                <a:latin typeface="Arial" panose="020B0604020202020204" pitchFamily="34" charset="0"/>
                <a:cs typeface="Arial" panose="020B0604020202020204" pitchFamily="34" charset="0"/>
              </a:rPr>
              <a:t> est un outil programmé pour me satisfaire, alors je ne me limite pas au contenu généré : je pose des questions et j’essaie d’approfondir.</a:t>
            </a:r>
          </a:p>
        </p:txBody>
      </p:sp>
      <p:sp>
        <p:nvSpPr>
          <p:cNvPr id="12" name="Rectangle: Rounded Corners 11">
            <a:extLst>
              <a:ext uri="{FF2B5EF4-FFF2-40B4-BE49-F238E27FC236}">
                <a16:creationId xmlns:a16="http://schemas.microsoft.com/office/drawing/2014/main" id="{EFC65C15-5816-0A88-1902-90B9439FDF85}"/>
              </a:ext>
            </a:extLst>
          </p:cNvPr>
          <p:cNvSpPr/>
          <p:nvPr/>
        </p:nvSpPr>
        <p:spPr>
          <a:xfrm>
            <a:off x="6273251" y="2034398"/>
            <a:ext cx="5290759" cy="1004419"/>
          </a:xfrm>
          <a:prstGeom prst="roundRect">
            <a:avLst>
              <a:gd name="adj" fmla="val 9765"/>
            </a:avLst>
          </a:prstGeom>
          <a:solidFill>
            <a:schemeClr val="bg1"/>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lvl="0"/>
            <a:r>
              <a:rPr lang="fr-FR" sz="1500">
                <a:solidFill>
                  <a:schemeClr val="dk1"/>
                </a:solidFill>
                <a:latin typeface="Arial"/>
                <a:ea typeface="Arial"/>
                <a:cs typeface="Arial"/>
                <a:sym typeface="Arial"/>
              </a:rPr>
              <a:t>Je me donne des moments pour expérimenter et réfléchir sans </a:t>
            </a:r>
            <a:r>
              <a:rPr lang="fr-FR" sz="1500" err="1">
                <a:solidFill>
                  <a:schemeClr val="dk1"/>
                </a:solidFill>
                <a:latin typeface="Arial"/>
                <a:ea typeface="Arial"/>
                <a:cs typeface="Arial"/>
                <a:sym typeface="Arial"/>
              </a:rPr>
              <a:t>IAg</a:t>
            </a:r>
            <a:r>
              <a:rPr lang="fr-FR" sz="1500">
                <a:solidFill>
                  <a:schemeClr val="dk1"/>
                </a:solidFill>
                <a:latin typeface="Arial"/>
                <a:ea typeface="Arial"/>
                <a:cs typeface="Arial"/>
                <a:sym typeface="Arial"/>
              </a:rPr>
              <a:t>.</a:t>
            </a:r>
            <a:endParaRPr lang="fr-FR" sz="1500"/>
          </a:p>
        </p:txBody>
      </p:sp>
      <p:sp>
        <p:nvSpPr>
          <p:cNvPr id="4" name="Rectangle: Rounded Corners 3">
            <a:extLst>
              <a:ext uri="{FF2B5EF4-FFF2-40B4-BE49-F238E27FC236}">
                <a16:creationId xmlns:a16="http://schemas.microsoft.com/office/drawing/2014/main" id="{701C4A81-38EC-62E1-4548-CCD468D80878}"/>
              </a:ext>
            </a:extLst>
          </p:cNvPr>
          <p:cNvSpPr/>
          <p:nvPr/>
        </p:nvSpPr>
        <p:spPr>
          <a:xfrm>
            <a:off x="6273252" y="1706240"/>
            <a:ext cx="5290758" cy="614388"/>
          </a:xfrm>
          <a:prstGeom prst="roundRect">
            <a:avLst>
              <a:gd name="adj" fmla="val 17821"/>
            </a:avLst>
          </a:prstGeom>
          <a:solidFill>
            <a:srgbClr val="64DAA2"/>
          </a:solidFill>
          <a:ln w="38100">
            <a:solidFill>
              <a:srgbClr val="175F3D"/>
            </a:solidFill>
          </a:ln>
          <a:effectLst>
            <a:outerShdw dist="127000" dir="2700000" algn="tl" rotWithShape="0">
              <a:srgbClr val="175F3D"/>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r>
              <a:rPr lang="fr-FR" sz="2000" b="1">
                <a:solidFill>
                  <a:schemeClr val="tx1">
                    <a:lumMod val="95000"/>
                    <a:lumOff val="5000"/>
                  </a:schemeClr>
                </a:solidFill>
                <a:latin typeface="Arial" panose="020B0604020202020204" pitchFamily="34" charset="0"/>
                <a:cs typeface="Arial" panose="020B0604020202020204" pitchFamily="34" charset="0"/>
              </a:rPr>
              <a:t>        J’agis</a:t>
            </a:r>
          </a:p>
        </p:txBody>
      </p:sp>
      <p:sp>
        <p:nvSpPr>
          <p:cNvPr id="2" name="ZoneTexte 1">
            <a:extLst>
              <a:ext uri="{FF2B5EF4-FFF2-40B4-BE49-F238E27FC236}">
                <a16:creationId xmlns:a16="http://schemas.microsoft.com/office/drawing/2014/main" id="{20946456-36D5-70A8-34D3-B36E133AB147}"/>
              </a:ext>
            </a:extLst>
          </p:cNvPr>
          <p:cNvSpPr txBox="1"/>
          <p:nvPr/>
        </p:nvSpPr>
        <p:spPr>
          <a:xfrm>
            <a:off x="52386" y="6611779"/>
            <a:ext cx="523893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a:t>
            </a:r>
            <a:r>
              <a:rPr lang="fr-CA" sz="1000" err="1">
                <a:latin typeface="Arial" panose="020B0604020202020204" pitchFamily="34" charset="0"/>
                <a:cs typeface="Arial" panose="020B0604020202020204" pitchFamily="34" charset="0"/>
              </a:rPr>
              <a:t>Doshi</a:t>
            </a:r>
            <a:r>
              <a:rPr lang="fr-CA" sz="1000">
                <a:latin typeface="Arial" panose="020B0604020202020204" pitchFamily="34" charset="0"/>
                <a:cs typeface="Arial" panose="020B0604020202020204" pitchFamily="34" charset="0"/>
              </a:rPr>
              <a:t> et Hauser, 2024; </a:t>
            </a:r>
            <a:r>
              <a:rPr lang="fr-CA" sz="1000" err="1">
                <a:latin typeface="Arial" panose="020B0604020202020204" pitchFamily="34" charset="0"/>
                <a:cs typeface="Arial" panose="020B0604020202020204" pitchFamily="34" charset="0"/>
              </a:rPr>
              <a:t>Fengchun</a:t>
            </a:r>
            <a:r>
              <a:rPr lang="fr-CA" sz="1000">
                <a:latin typeface="Arial" panose="020B0604020202020204" pitchFamily="34" charset="0"/>
                <a:cs typeface="Arial" panose="020B0604020202020204" pitchFamily="34" charset="0"/>
              </a:rPr>
              <a:t> et Wayne, 2024 ; Hwang et Wu, 2025 ; </a:t>
            </a:r>
            <a:r>
              <a:rPr lang="fr-CA" sz="1000" err="1">
                <a:latin typeface="Arial" panose="020B0604020202020204" pitchFamily="34" charset="0"/>
                <a:cs typeface="Arial" panose="020B0604020202020204" pitchFamily="34" charset="0"/>
              </a:rPr>
              <a:t>Oudeyer</a:t>
            </a:r>
            <a:r>
              <a:rPr lang="fr-CA" sz="1000">
                <a:latin typeface="Arial" panose="020B0604020202020204" pitchFamily="34" charset="0"/>
                <a:cs typeface="Arial" panose="020B0604020202020204" pitchFamily="34" charset="0"/>
              </a:rPr>
              <a:t>, 2024)</a:t>
            </a:r>
          </a:p>
        </p:txBody>
      </p:sp>
      <p:grpSp>
        <p:nvGrpSpPr>
          <p:cNvPr id="21" name="Group 20">
            <a:extLst>
              <a:ext uri="{FF2B5EF4-FFF2-40B4-BE49-F238E27FC236}">
                <a16:creationId xmlns:a16="http://schemas.microsoft.com/office/drawing/2014/main" id="{0C8602CE-7BAF-573E-2485-2531F275FDC8}"/>
              </a:ext>
            </a:extLst>
          </p:cNvPr>
          <p:cNvGrpSpPr/>
          <p:nvPr/>
        </p:nvGrpSpPr>
        <p:grpSpPr>
          <a:xfrm>
            <a:off x="969580" y="26168"/>
            <a:ext cx="1179595" cy="1638283"/>
            <a:chOff x="2011938" y="352355"/>
            <a:chExt cx="1179595" cy="1638283"/>
          </a:xfrm>
        </p:grpSpPr>
        <p:sp>
          <p:nvSpPr>
            <p:cNvPr id="22" name="Oval 21">
              <a:extLst>
                <a:ext uri="{FF2B5EF4-FFF2-40B4-BE49-F238E27FC236}">
                  <a16:creationId xmlns:a16="http://schemas.microsoft.com/office/drawing/2014/main" id="{4E83E771-79D7-3806-18A8-EF2AE8C8A315}"/>
                </a:ext>
              </a:extLst>
            </p:cNvPr>
            <p:cNvSpPr/>
            <p:nvPr/>
          </p:nvSpPr>
          <p:spPr>
            <a:xfrm>
              <a:off x="2011938" y="531742"/>
              <a:ext cx="1179595" cy="1179595"/>
            </a:xfrm>
            <a:prstGeom prst="ellipse">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pic>
          <p:nvPicPr>
            <p:cNvPr id="23" name="Graphic 22">
              <a:extLst>
                <a:ext uri="{FF2B5EF4-FFF2-40B4-BE49-F238E27FC236}">
                  <a16:creationId xmlns:a16="http://schemas.microsoft.com/office/drawing/2014/main" id="{F60F29AB-1292-439F-6814-7A2FAF4D4299}"/>
                </a:ext>
              </a:extLst>
            </p:cNvPr>
            <p:cNvPicPr>
              <a:picLocks noChangeAspect="1"/>
            </p:cNvPicPr>
            <p:nvPr/>
          </p:nvPicPr>
          <p:blipFill>
            <a:blip r:embed="rId3">
              <a:extLst>
                <a:ext uri="{96DAC541-7B7A-43D3-8B79-37D633B846F1}">
                  <asvg:svgBlip xmlns:asvg="http://schemas.microsoft.com/office/drawing/2016/SVG/main" r:embed="rId4"/>
                </a:ext>
              </a:extLst>
            </a:blip>
            <a:srcRect l="79387" r="9466"/>
            <a:stretch>
              <a:fillRect/>
            </a:stretch>
          </p:blipFill>
          <p:spPr>
            <a:xfrm>
              <a:off x="2388046" y="352355"/>
              <a:ext cx="487017" cy="1638283"/>
            </a:xfrm>
            <a:prstGeom prst="rect">
              <a:avLst/>
            </a:prstGeom>
          </p:spPr>
        </p:pic>
      </p:grpSp>
      <p:sp>
        <p:nvSpPr>
          <p:cNvPr id="19" name="L-Shape 18">
            <a:extLst>
              <a:ext uri="{FF2B5EF4-FFF2-40B4-BE49-F238E27FC236}">
                <a16:creationId xmlns:a16="http://schemas.microsoft.com/office/drawing/2014/main" id="{49DB6391-C3E0-D70A-2BA5-7B012CDC96FC}"/>
              </a:ext>
            </a:extLst>
          </p:cNvPr>
          <p:cNvSpPr/>
          <p:nvPr/>
        </p:nvSpPr>
        <p:spPr>
          <a:xfrm rot="18000000">
            <a:off x="6357936" y="1889355"/>
            <a:ext cx="462024" cy="216610"/>
          </a:xfrm>
          <a:prstGeom prst="corner">
            <a:avLst/>
          </a:prstGeom>
          <a:solidFill>
            <a:srgbClr val="64DAA2"/>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ultiplication Sign 19">
            <a:extLst>
              <a:ext uri="{FF2B5EF4-FFF2-40B4-BE49-F238E27FC236}">
                <a16:creationId xmlns:a16="http://schemas.microsoft.com/office/drawing/2014/main" id="{A22ECFEC-E01F-A5E2-ABD7-6B48B97FAB54}"/>
              </a:ext>
            </a:extLst>
          </p:cNvPr>
          <p:cNvSpPr/>
          <p:nvPr/>
        </p:nvSpPr>
        <p:spPr>
          <a:xfrm>
            <a:off x="583124" y="1688296"/>
            <a:ext cx="692204" cy="692204"/>
          </a:xfrm>
          <a:prstGeom prst="mathMultiply">
            <a:avLst>
              <a:gd name="adj1" fmla="val 26447"/>
            </a:avLst>
          </a:prstGeom>
          <a:solidFill>
            <a:srgbClr val="FF6565"/>
          </a:solidFill>
          <a:ln w="38100" cap="rnd">
            <a:solidFill>
              <a:schemeClr val="tx1"/>
            </a:solidFill>
            <a:roun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27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64" presetClass="path" presetSubtype="0" accel="50000" decel="50000" fill="hold" grpId="1" nodeType="withEffect">
                                  <p:stCondLst>
                                    <p:cond delay="500"/>
                                  </p:stCondLst>
                                  <p:childTnLst>
                                    <p:animMotion origin="layout" path="M -3.54167E-6 3.7037E-6 L -3.54167E-6 -0.04537 " pathEditMode="relative" rAng="0" ptsTypes="AA">
                                      <p:cBhvr>
                                        <p:cTn id="21" dur="1000" spd="-100000" fill="hold"/>
                                        <p:tgtEl>
                                          <p:spTgt spid="7"/>
                                        </p:tgtEl>
                                        <p:attrNameLst>
                                          <p:attrName>ppt_x</p:attrName>
                                          <p:attrName>ppt_y</p:attrName>
                                        </p:attrNameLst>
                                      </p:cBhvr>
                                      <p:rCtr x="0" y="-2269"/>
                                    </p:animMotion>
                                  </p:childTnLst>
                                </p:cTn>
                              </p:par>
                              <p:par>
                                <p:cTn id="22" presetID="10"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64" presetClass="path" presetSubtype="0" accel="50000" decel="50000" fill="hold" grpId="1" nodeType="withEffect">
                                  <p:stCondLst>
                                    <p:cond delay="1000"/>
                                  </p:stCondLst>
                                  <p:childTnLst>
                                    <p:animMotion origin="layout" path="M -3.54167E-6 1.48148E-6 L -3.54167E-6 -0.05533 " pathEditMode="relative" rAng="0" ptsTypes="AA">
                                      <p:cBhvr>
                                        <p:cTn id="26" dur="1000" spd="-100000" fill="hold"/>
                                        <p:tgtEl>
                                          <p:spTgt spid="8"/>
                                        </p:tgtEl>
                                        <p:attrNameLst>
                                          <p:attrName>ppt_x</p:attrName>
                                          <p:attrName>ppt_y</p:attrName>
                                        </p:attrNameLst>
                                      </p:cBhvr>
                                      <p:rCtr x="0" y="-2778"/>
                                    </p:animMotion>
                                  </p:childTnLst>
                                </p:cTn>
                              </p:par>
                              <p:par>
                                <p:cTn id="27" presetID="10" presetClass="entr" presetSubtype="0" fill="hold" grpId="0" nodeType="withEffect">
                                  <p:stCondLst>
                                    <p:cond delay="15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64" presetClass="path" presetSubtype="0" accel="50000" decel="50000" fill="hold" grpId="1" nodeType="withEffect">
                                  <p:stCondLst>
                                    <p:cond delay="1500"/>
                                  </p:stCondLst>
                                  <p:childTnLst>
                                    <p:animMotion origin="layout" path="M -3.54167E-6 -3.7037E-7 L -3.54167E-6 -0.06898 " pathEditMode="relative" rAng="0" ptsTypes="AA">
                                      <p:cBhvr>
                                        <p:cTn id="31" dur="1000" spd="-100000" fill="hold"/>
                                        <p:tgtEl>
                                          <p:spTgt spid="9"/>
                                        </p:tgtEl>
                                        <p:attrNameLst>
                                          <p:attrName>ppt_x</p:attrName>
                                          <p:attrName>ppt_y</p:attrName>
                                        </p:attrNameLst>
                                      </p:cBhvr>
                                      <p:rCtr x="0" y="-3449"/>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par>
                                <p:cTn id="43" presetID="64" presetClass="path" presetSubtype="0" accel="50000" decel="50000" fill="hold" grpId="1" nodeType="withEffect">
                                  <p:stCondLst>
                                    <p:cond delay="500"/>
                                  </p:stCondLst>
                                  <p:childTnLst>
                                    <p:animMotion origin="layout" path="M -4.16667E-7 2.59259E-6 L -4.16667E-7 -0.04584 " pathEditMode="relative" rAng="0" ptsTypes="AA">
                                      <p:cBhvr>
                                        <p:cTn id="44" dur="1000" spd="-100000" fill="hold"/>
                                        <p:tgtEl>
                                          <p:spTgt spid="12"/>
                                        </p:tgtEl>
                                        <p:attrNameLst>
                                          <p:attrName>ppt_x</p:attrName>
                                          <p:attrName>ppt_y</p:attrName>
                                        </p:attrNameLst>
                                      </p:cBhvr>
                                      <p:rCtr x="0" y="-2292"/>
                                    </p:animMotion>
                                  </p:childTnLst>
                                </p:cTn>
                              </p:par>
                              <p:par>
                                <p:cTn id="45" presetID="10" presetClass="entr" presetSubtype="0" fill="hold" grpId="0" nodeType="withEffect">
                                  <p:stCondLst>
                                    <p:cond delay="10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par>
                                <p:cTn id="48" presetID="64" presetClass="path" presetSubtype="0" accel="50000" decel="50000" fill="hold" grpId="1" nodeType="withEffect">
                                  <p:stCondLst>
                                    <p:cond delay="1000"/>
                                  </p:stCondLst>
                                  <p:childTnLst>
                                    <p:animMotion origin="layout" path="M -4.16667E-7 1.48148E-6 L -4.16667E-7 -0.10139 " pathEditMode="relative" rAng="0" ptsTypes="AA">
                                      <p:cBhvr>
                                        <p:cTn id="49" dur="1000" spd="-100000" fill="hold"/>
                                        <p:tgtEl>
                                          <p:spTgt spid="11"/>
                                        </p:tgtEl>
                                        <p:attrNameLst>
                                          <p:attrName>ppt_x</p:attrName>
                                          <p:attrName>ppt_y</p:attrName>
                                        </p:attrNameLst>
                                      </p:cBhvr>
                                      <p:rCtr x="0" y="-5069"/>
                                    </p:animMotion>
                                  </p:childTnLst>
                                </p:cTn>
                              </p:par>
                              <p:par>
                                <p:cTn id="50" presetID="10" presetClass="entr" presetSubtype="0" fill="hold" grpId="0" nodeType="withEffect">
                                  <p:stCondLst>
                                    <p:cond delay="15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childTnLst>
                                </p:cTn>
                              </p:par>
                              <p:par>
                                <p:cTn id="53" presetID="64" presetClass="path" presetSubtype="0" accel="50000" decel="50000" fill="hold" grpId="1" nodeType="withEffect">
                                  <p:stCondLst>
                                    <p:cond delay="1500"/>
                                  </p:stCondLst>
                                  <p:childTnLst>
                                    <p:animMotion origin="layout" path="M -4.16667E-7 -1.48148E-6 L -4.16667E-7 -0.05532 " pathEditMode="relative" rAng="0" ptsTypes="AA">
                                      <p:cBhvr>
                                        <p:cTn id="54" dur="1000" spd="-100000" fill="hold"/>
                                        <p:tgtEl>
                                          <p:spTgt spid="10"/>
                                        </p:tgtEl>
                                        <p:attrNameLst>
                                          <p:attrName>ppt_x</p:attrName>
                                          <p:attrName>ppt_y</p:attrName>
                                        </p:attrNameLst>
                                      </p:cBhvr>
                                      <p:rCtr x="0" y="-2778"/>
                                    </p:animMotion>
                                  </p:childTnLst>
                                </p:cTn>
                              </p:par>
                              <p:par>
                                <p:cTn id="55" presetID="10" presetClass="entr" presetSubtype="0" fill="hold" grpId="0" nodeType="withEffect">
                                  <p:stCondLst>
                                    <p:cond delay="20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par>
                                <p:cTn id="58" presetID="64" presetClass="path" presetSubtype="0" accel="50000" decel="50000" fill="hold" grpId="1" nodeType="withEffect">
                                  <p:stCondLst>
                                    <p:cond delay="2000"/>
                                  </p:stCondLst>
                                  <p:childTnLst>
                                    <p:animMotion origin="layout" path="M -4.16667E-7 7.40741E-7 L -4.16667E-7 -0.04722 " pathEditMode="relative" rAng="0" ptsTypes="AA">
                                      <p:cBhvr>
                                        <p:cTn id="59" dur="1000" spd="-100000" fill="hold"/>
                                        <p:tgtEl>
                                          <p:spTgt spid="13"/>
                                        </p:tgtEl>
                                        <p:attrNameLst>
                                          <p:attrName>ppt_x</p:attrName>
                                          <p:attrName>ppt_y</p:attrName>
                                        </p:attrNameLst>
                                      </p:cBhvr>
                                      <p:rCtr x="0" y="-2361"/>
                                    </p:animMotion>
                                  </p:childTnLst>
                                </p:cTn>
                              </p:par>
                              <p:par>
                                <p:cTn id="60" presetID="10" presetClass="entr" presetSubtype="0" fill="hold" grpId="0" nodeType="withEffect">
                                  <p:stCondLst>
                                    <p:cond delay="250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childTnLst>
                                </p:cTn>
                              </p:par>
                              <p:par>
                                <p:cTn id="63" presetID="64" presetClass="path" presetSubtype="0" accel="50000" decel="50000" fill="hold" grpId="1" nodeType="withEffect">
                                  <p:stCondLst>
                                    <p:cond delay="2500"/>
                                  </p:stCondLst>
                                  <p:childTnLst>
                                    <p:animMotion origin="layout" path="M -4.16667E-7 -2.59259E-6 L -4.16667E-7 -0.05115 " pathEditMode="relative" rAng="0" ptsTypes="AA">
                                      <p:cBhvr>
                                        <p:cTn id="64" dur="1000" spd="-100000" fill="hold"/>
                                        <p:tgtEl>
                                          <p:spTgt spid="14"/>
                                        </p:tgtEl>
                                        <p:attrNameLst>
                                          <p:attrName>ppt_x</p:attrName>
                                          <p:attrName>ppt_y</p:attrName>
                                        </p:attrNameLst>
                                      </p:cBhvr>
                                      <p:rCtr x="0" y="-2569"/>
                                    </p:animMotion>
                                  </p:childTnLst>
                                </p:cTn>
                              </p:par>
                              <p:par>
                                <p:cTn id="65" presetID="10" presetClass="entr" presetSubtype="0" fill="hold" grpId="0" nodeType="withEffect">
                                  <p:stCondLst>
                                    <p:cond delay="250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3" grpId="0" animBg="1"/>
      <p:bldP spid="13" grpId="1" animBg="1"/>
      <p:bldP spid="9" grpId="0" animBg="1"/>
      <p:bldP spid="9" grpId="1" animBg="1"/>
      <p:bldP spid="8" grpId="0" animBg="1"/>
      <p:bldP spid="8" grpId="1" animBg="1"/>
      <p:bldP spid="7" grpId="0" animBg="1"/>
      <p:bldP spid="7" grpId="1" animBg="1"/>
      <p:bldP spid="5" grpId="0"/>
      <p:bldP spid="6" grpId="0" animBg="1"/>
      <p:bldP spid="10" grpId="0" animBg="1"/>
      <p:bldP spid="10" grpId="1" animBg="1"/>
      <p:bldP spid="11" grpId="0" animBg="1"/>
      <p:bldP spid="11" grpId="1" animBg="1"/>
      <p:bldP spid="12" grpId="0" animBg="1"/>
      <p:bldP spid="12" grpId="1" animBg="1"/>
      <p:bldP spid="4" grpId="0" animBg="1"/>
      <p:bldP spid="2" grpId="0"/>
      <p:bldP spid="19" grpId="0" animBg="1"/>
      <p:bldP spid="2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ED94947-F7F2-93FF-8BF0-30D17CA4845E}"/>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11467E8D-9EE3-7E8A-FB4E-CAD3407085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1148" y="1488430"/>
            <a:ext cx="10349704" cy="3881139"/>
          </a:xfrm>
          <a:prstGeom prst="rect">
            <a:avLst/>
          </a:prstGeom>
        </p:spPr>
      </p:pic>
      <p:sp>
        <p:nvSpPr>
          <p:cNvPr id="4" name="TextBox 4">
            <a:extLst>
              <a:ext uri="{FF2B5EF4-FFF2-40B4-BE49-F238E27FC236}">
                <a16:creationId xmlns:a16="http://schemas.microsoft.com/office/drawing/2014/main" id="{3B468AA4-1E28-BB12-AC91-41114759CCEC}"/>
              </a:ext>
            </a:extLst>
          </p:cNvPr>
          <p:cNvSpPr txBox="1"/>
          <p:nvPr/>
        </p:nvSpPr>
        <p:spPr>
          <a:xfrm>
            <a:off x="0" y="0"/>
            <a:ext cx="12192000" cy="1923604"/>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En résumé, pour utiliser l’IAg, je dois adopter une posture…</a:t>
            </a:r>
            <a:endParaRPr lang="en-US" sz="4000" b="1">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24941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42" presetClass="path" presetSubtype="0" accel="50000" decel="50000" fill="hold" nodeType="withEffect">
                                  <p:stCondLst>
                                    <p:cond delay="0"/>
                                  </p:stCondLst>
                                  <p:childTnLst>
                                    <p:animMotion origin="layout" path="M 0 0 L 0 0.25 E" pathEditMode="relative" ptsTypes="">
                                      <p:cBhvr>
                                        <p:cTn id="9" dur="1000" spd="-100000" fill="hold"/>
                                        <p:tgtEl>
                                          <p:spTgt spid="2"/>
                                        </p:tgtEl>
                                        <p:attrNameLst>
                                          <p:attrName>ppt_x</p:attrName>
                                          <p:attrName>ppt_y</p:attrName>
                                        </p:attrNameLst>
                                      </p:cBhvr>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5A31A63-1C76-B2EF-9228-64CDDCD5BFE5}"/>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BF21036B-448F-9EA4-2AFC-64AFDDFA6A4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18425" y="1488431"/>
            <a:ext cx="10349704" cy="3881139"/>
          </a:xfrm>
          <a:prstGeom prst="rect">
            <a:avLst/>
          </a:prstGeom>
        </p:spPr>
      </p:pic>
      <p:pic>
        <p:nvPicPr>
          <p:cNvPr id="3" name="Graphic 2">
            <a:extLst>
              <a:ext uri="{FF2B5EF4-FFF2-40B4-BE49-F238E27FC236}">
                <a16:creationId xmlns:a16="http://schemas.microsoft.com/office/drawing/2014/main" id="{51CD4F78-14B9-958C-73D9-DF57A0A419A7}"/>
              </a:ext>
            </a:extLst>
          </p:cNvPr>
          <p:cNvPicPr>
            <a:picLocks noChangeAspect="1"/>
          </p:cNvPicPr>
          <p:nvPr/>
        </p:nvPicPr>
        <p:blipFill>
          <a:blip r:embed="rId4">
            <a:extLst>
              <a:ext uri="{96DAC541-7B7A-43D3-8B79-37D633B846F1}">
                <asvg:svgBlip xmlns:asvg="http://schemas.microsoft.com/office/drawing/2016/SVG/main" r:embed="rId5"/>
              </a:ext>
            </a:extLst>
          </a:blip>
          <a:srcRect t="53" b="53"/>
          <a:stretch/>
        </p:blipFill>
        <p:spPr>
          <a:xfrm>
            <a:off x="918425" y="1490472"/>
            <a:ext cx="10349705" cy="3877056"/>
          </a:xfrm>
          <a:prstGeom prst="rect">
            <a:avLst/>
          </a:prstGeom>
        </p:spPr>
      </p:pic>
      <p:sp>
        <p:nvSpPr>
          <p:cNvPr id="4" name="Rectangle: Rounded Corners 3">
            <a:extLst>
              <a:ext uri="{FF2B5EF4-FFF2-40B4-BE49-F238E27FC236}">
                <a16:creationId xmlns:a16="http://schemas.microsoft.com/office/drawing/2014/main" id="{8F342B09-CD2D-943D-8CA9-589D20203254}"/>
              </a:ext>
            </a:extLst>
          </p:cNvPr>
          <p:cNvSpPr/>
          <p:nvPr/>
        </p:nvSpPr>
        <p:spPr>
          <a:xfrm>
            <a:off x="1890529" y="2071604"/>
            <a:ext cx="134693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5" name="Rectangle: Rounded Corners 4">
            <a:extLst>
              <a:ext uri="{FF2B5EF4-FFF2-40B4-BE49-F238E27FC236}">
                <a16:creationId xmlns:a16="http://schemas.microsoft.com/office/drawing/2014/main" id="{A769C898-D35E-2E4B-0CE4-0FD512753A7E}"/>
              </a:ext>
            </a:extLst>
          </p:cNvPr>
          <p:cNvSpPr/>
          <p:nvPr/>
        </p:nvSpPr>
        <p:spPr>
          <a:xfrm>
            <a:off x="4453134" y="2071604"/>
            <a:ext cx="118572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rgbClr val="158189"/>
                </a:solidFill>
                <a:latin typeface="Arial" panose="020B0604020202020204" pitchFamily="34" charset="0"/>
                <a:cs typeface="Arial" panose="020B0604020202020204" pitchFamily="34" charset="0"/>
              </a:rPr>
              <a:t>Int</a:t>
            </a:r>
            <a:r>
              <a:rPr lang="fr-CA" sz="2000" b="1" dirty="0">
                <a:solidFill>
                  <a:srgbClr val="158189"/>
                </a:solidFill>
                <a:latin typeface="Arial" panose="020B0604020202020204" pitchFamily="34" charset="0"/>
                <a:cs typeface="Arial" panose="020B0604020202020204" pitchFamily="34" charset="0"/>
              </a:rPr>
              <a:t>ègre</a:t>
            </a:r>
            <a:endParaRPr lang="fr-FR" sz="2000" b="1" dirty="0">
              <a:solidFill>
                <a:srgbClr val="158189"/>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23CA7A2-3FB6-6C0B-6DCA-1CE305BD1043}"/>
              </a:ext>
            </a:extLst>
          </p:cNvPr>
          <p:cNvSpPr/>
          <p:nvPr/>
        </p:nvSpPr>
        <p:spPr>
          <a:xfrm>
            <a:off x="2728988" y="4140810"/>
            <a:ext cx="1951564"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
        <p:nvSpPr>
          <p:cNvPr id="8" name="Rectangle: Rounded Corners 7">
            <a:extLst>
              <a:ext uri="{FF2B5EF4-FFF2-40B4-BE49-F238E27FC236}">
                <a16:creationId xmlns:a16="http://schemas.microsoft.com/office/drawing/2014/main" id="{ECEFB97D-77B2-2D7D-1198-F37B1633BE37}"/>
              </a:ext>
            </a:extLst>
          </p:cNvPr>
          <p:cNvSpPr/>
          <p:nvPr/>
        </p:nvSpPr>
        <p:spPr>
          <a:xfrm>
            <a:off x="6495557" y="2065955"/>
            <a:ext cx="18097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BB8732F1-C8A7-3E85-C561-BFE0F7F7C0DC}"/>
              </a:ext>
            </a:extLst>
          </p:cNvPr>
          <p:cNvSpPr/>
          <p:nvPr/>
        </p:nvSpPr>
        <p:spPr>
          <a:xfrm>
            <a:off x="5886450" y="4135161"/>
            <a:ext cx="1017257"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10" name="Rectangle: Rounded Corners 9">
            <a:extLst>
              <a:ext uri="{FF2B5EF4-FFF2-40B4-BE49-F238E27FC236}">
                <a16:creationId xmlns:a16="http://schemas.microsoft.com/office/drawing/2014/main" id="{A233098D-E5F7-BCFB-4354-118B3ADE58DB}"/>
              </a:ext>
            </a:extLst>
          </p:cNvPr>
          <p:cNvSpPr/>
          <p:nvPr/>
        </p:nvSpPr>
        <p:spPr>
          <a:xfrm>
            <a:off x="8724805" y="2065955"/>
            <a:ext cx="202031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12" name="Rectangle: Rounded Corners 11">
            <a:extLst>
              <a:ext uri="{FF2B5EF4-FFF2-40B4-BE49-F238E27FC236}">
                <a16:creationId xmlns:a16="http://schemas.microsoft.com/office/drawing/2014/main" id="{A6839C42-7856-447A-9BF2-0E81E820AA94}"/>
              </a:ext>
            </a:extLst>
          </p:cNvPr>
          <p:cNvSpPr/>
          <p:nvPr/>
        </p:nvSpPr>
        <p:spPr>
          <a:xfrm>
            <a:off x="7775239" y="4135161"/>
            <a:ext cx="163799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Tree>
    <p:extLst>
      <p:ext uri="{BB962C8B-B14F-4D97-AF65-F5344CB8AC3E}">
        <p14:creationId xmlns:p14="http://schemas.microsoft.com/office/powerpoint/2010/main" val="311229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42" presetClass="path" presetSubtype="0" accel="50000" decel="50000" fill="hold" grpId="1" nodeType="withEffect">
                                  <p:stCondLst>
                                    <p:cond delay="0"/>
                                  </p:stCondLst>
                                  <p:childTnLst>
                                    <p:animMotion origin="layout" path="M 4.375E-6 4.81481E-6 L 4.375E-6 0.11412 " pathEditMode="relative" rAng="0" ptsTypes="AA">
                                      <p:cBhvr>
                                        <p:cTn id="9" dur="1000" spd="-100000" fill="hold"/>
                                        <p:tgtEl>
                                          <p:spTgt spid="4"/>
                                        </p:tgtEl>
                                        <p:attrNameLst>
                                          <p:attrName>ppt_x</p:attrName>
                                          <p:attrName>ppt_y</p:attrName>
                                        </p:attrNameLst>
                                      </p:cBhvr>
                                      <p:rCtr x="0" y="5694"/>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64" presetClass="path" presetSubtype="0" accel="50000" decel="50000" fill="hold" grpId="1" nodeType="withEffect">
                                  <p:stCondLst>
                                    <p:cond delay="500"/>
                                  </p:stCondLst>
                                  <p:childTnLst>
                                    <p:animMotion origin="layout" path="M 3.95833E-6 2.96296E-6 L 3.95833E-6 -0.09144 " pathEditMode="relative" rAng="0" ptsTypes="AA">
                                      <p:cBhvr>
                                        <p:cTn id="14" dur="1000" spd="-100000" fill="hold"/>
                                        <p:tgtEl>
                                          <p:spTgt spid="6"/>
                                        </p:tgtEl>
                                        <p:attrNameLst>
                                          <p:attrName>ppt_x</p:attrName>
                                          <p:attrName>ppt_y</p:attrName>
                                        </p:attrNameLst>
                                      </p:cBhvr>
                                      <p:rCtr x="0" y="-4583"/>
                                    </p:animMotion>
                                  </p:childTnLst>
                                </p:cTn>
                              </p:par>
                              <p:par>
                                <p:cTn id="15" presetID="10"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42" presetClass="path" presetSubtype="0" accel="50000" decel="50000" fill="hold" grpId="1" nodeType="withEffect">
                                  <p:stCondLst>
                                    <p:cond delay="1000"/>
                                  </p:stCondLst>
                                  <p:childTnLst>
                                    <p:animMotion origin="layout" path="M -2.08333E-6 4.81481E-6 L -2.08333E-6 0.11689 " pathEditMode="relative" rAng="0" ptsTypes="AA">
                                      <p:cBhvr>
                                        <p:cTn id="19" dur="1000" spd="-100000" fill="hold"/>
                                        <p:tgtEl>
                                          <p:spTgt spid="5"/>
                                        </p:tgtEl>
                                        <p:attrNameLst>
                                          <p:attrName>ppt_x</p:attrName>
                                          <p:attrName>ppt_y</p:attrName>
                                        </p:attrNameLst>
                                      </p:cBhvr>
                                      <p:rCtr x="0" y="5833"/>
                                    </p:animMotion>
                                  </p:childTnLst>
                                </p:cTn>
                              </p:par>
                              <p:par>
                                <p:cTn id="20" presetID="10" presetClass="entr" presetSubtype="0"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64" presetClass="path" presetSubtype="0" accel="50000" decel="50000" fill="hold" grpId="1" nodeType="withEffect">
                                  <p:stCondLst>
                                    <p:cond delay="1500"/>
                                  </p:stCondLst>
                                  <p:childTnLst>
                                    <p:animMotion origin="layout" path="M 8.33333E-7 -1.11111E-6 L 8.33333E-7 -0.0993 " pathEditMode="relative" rAng="0" ptsTypes="AA">
                                      <p:cBhvr>
                                        <p:cTn id="24" dur="1000" spd="-100000" fill="hold"/>
                                        <p:tgtEl>
                                          <p:spTgt spid="9"/>
                                        </p:tgtEl>
                                        <p:attrNameLst>
                                          <p:attrName>ppt_x</p:attrName>
                                          <p:attrName>ppt_y</p:attrName>
                                        </p:attrNameLst>
                                      </p:cBhvr>
                                      <p:rCtr x="0" y="-4977"/>
                                    </p:animMotion>
                                  </p:childTnLst>
                                </p:cTn>
                              </p:par>
                              <p:par>
                                <p:cTn id="25" presetID="10" presetClass="entr" presetSubtype="0" fill="hold" grpId="0" nodeType="withEffect">
                                  <p:stCondLst>
                                    <p:cond delay="2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par>
                                <p:cTn id="28" presetID="42" presetClass="path" presetSubtype="0" accel="50000" decel="50000" fill="hold" grpId="1" nodeType="withEffect">
                                  <p:stCondLst>
                                    <p:cond delay="2000"/>
                                  </p:stCondLst>
                                  <p:childTnLst>
                                    <p:animMotion origin="layout" path="M -1.25E-6 -7.40741E-7 L -1.25E-6 0.11875 " pathEditMode="relative" rAng="0" ptsTypes="AA">
                                      <p:cBhvr>
                                        <p:cTn id="29" dur="1000" spd="-100000" fill="hold"/>
                                        <p:tgtEl>
                                          <p:spTgt spid="8"/>
                                        </p:tgtEl>
                                        <p:attrNameLst>
                                          <p:attrName>ppt_x</p:attrName>
                                          <p:attrName>ppt_y</p:attrName>
                                        </p:attrNameLst>
                                      </p:cBhvr>
                                      <p:rCtr x="0" y="5926"/>
                                    </p:animMotion>
                                  </p:childTnLst>
                                </p:cTn>
                              </p:par>
                              <p:par>
                                <p:cTn id="30" presetID="10" presetClass="entr" presetSubtype="0" fill="hold" grpId="0" nodeType="withEffect">
                                  <p:stCondLst>
                                    <p:cond delay="2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64" presetClass="path" presetSubtype="0" accel="50000" decel="50000" fill="hold" grpId="1" nodeType="withEffect">
                                  <p:stCondLst>
                                    <p:cond delay="2500"/>
                                  </p:stCondLst>
                                  <p:childTnLst>
                                    <p:animMotion origin="layout" path="M 2.08333E-6 -1.11111E-6 L 2.08333E-6 -0.0963 " pathEditMode="relative" rAng="0" ptsTypes="AA">
                                      <p:cBhvr>
                                        <p:cTn id="34" dur="1000" spd="-100000" fill="hold"/>
                                        <p:tgtEl>
                                          <p:spTgt spid="12"/>
                                        </p:tgtEl>
                                        <p:attrNameLst>
                                          <p:attrName>ppt_x</p:attrName>
                                          <p:attrName>ppt_y</p:attrName>
                                        </p:attrNameLst>
                                      </p:cBhvr>
                                      <p:rCtr x="0" y="-4815"/>
                                    </p:animMotion>
                                  </p:childTnLst>
                                </p:cTn>
                              </p:par>
                              <p:par>
                                <p:cTn id="35" presetID="10" presetClass="entr" presetSubtype="0" fill="hold" grpId="0" nodeType="withEffect">
                                  <p:stCondLst>
                                    <p:cond delay="30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childTnLst>
                                </p:cTn>
                              </p:par>
                              <p:par>
                                <p:cTn id="38" presetID="42" presetClass="path" presetSubtype="0" accel="50000" decel="50000" fill="hold" grpId="1" nodeType="withEffect">
                                  <p:stCondLst>
                                    <p:cond delay="3000"/>
                                  </p:stCondLst>
                                  <p:childTnLst>
                                    <p:animMotion origin="layout" path="M 2.5E-6 -7.40741E-7 L 2.5E-6 0.10833 " pathEditMode="relative" rAng="0" ptsTypes="AA">
                                      <p:cBhvr>
                                        <p:cTn id="39" dur="1000" spd="-100000" fill="hold"/>
                                        <p:tgtEl>
                                          <p:spTgt spid="10"/>
                                        </p:tgtEl>
                                        <p:attrNameLst>
                                          <p:attrName>ppt_x</p:attrName>
                                          <p:attrName>ppt_y</p:attrName>
                                        </p:attrNameLst>
                                      </p:cBhvr>
                                      <p:rCtr x="0" y="5417"/>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2" nodeType="clickEffect">
                                  <p:stCondLst>
                                    <p:cond delay="0"/>
                                  </p:stCondLst>
                                  <p:childTnLst>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10" presetClass="exit" presetSubtype="0" fill="hold" grpId="2" nodeType="withEffect">
                                  <p:stCondLst>
                                    <p:cond delay="50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2" nodeType="withEffect">
                                  <p:stCondLst>
                                    <p:cond delay="750"/>
                                  </p:stCondLst>
                                  <p:childTnLst>
                                    <p:animEffect transition="out" filter="fade">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0" presetClass="exit" presetSubtype="0" fill="hold" grpId="2" nodeType="withEffect">
                                  <p:stCondLst>
                                    <p:cond delay="100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10" presetClass="exit" presetSubtype="0" fill="hold" grpId="2" nodeType="withEffect">
                                  <p:stCondLst>
                                    <p:cond delay="125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2" nodeType="withEffect">
                                  <p:stCondLst>
                                    <p:cond delay="150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par>
                                <p:cTn id="60" presetID="10" presetClass="exit" presetSubtype="0" fill="hold" grpId="2" nodeType="withEffect">
                                  <p:stCondLst>
                                    <p:cond delay="175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25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ntr" presetSubtype="0" fill="hold" nodeType="withEffect">
                                  <p:stCondLst>
                                    <p:cond delay="225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par>
                                <p:cTn id="69" presetID="64" presetClass="path" presetSubtype="0" accel="50000" decel="50000" fill="hold" nodeType="withEffect">
                                  <p:stCondLst>
                                    <p:cond delay="2750"/>
                                  </p:stCondLst>
                                  <p:childTnLst>
                                    <p:animMotion origin="layout" path="M 8.33333E-7 1.48148E-6 L 8.33333E-7 -0.25417 " pathEditMode="relative" rAng="0" ptsTypes="AA">
                                      <p:cBhvr>
                                        <p:cTn id="70" dur="1000" fill="hold"/>
                                        <p:tgtEl>
                                          <p:spTgt spid="3"/>
                                        </p:tgtEl>
                                        <p:attrNameLst>
                                          <p:attrName>ppt_x</p:attrName>
                                          <p:attrName>ppt_y</p:attrName>
                                        </p:attrNameLst>
                                      </p:cBhvr>
                                      <p:rCtr x="0" y="-1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8" grpId="0" animBg="1"/>
      <p:bldP spid="8" grpId="1" animBg="1"/>
      <p:bldP spid="8" grpId="2" animBg="1"/>
      <p:bldP spid="9" grpId="0" animBg="1"/>
      <p:bldP spid="9" grpId="1" animBg="1"/>
      <p:bldP spid="9" grpId="2" animBg="1"/>
      <p:bldP spid="10" grpId="0" animBg="1"/>
      <p:bldP spid="10" grpId="1" animBg="1"/>
      <p:bldP spid="10" grpId="2" animBg="1"/>
      <p:bldP spid="12" grpId="0" animBg="1"/>
      <p:bldP spid="12" grpId="1" animBg="1"/>
      <p:bldP spid="12" grpId="2"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1D14712-EAD5-7250-7D6F-89EF28BDD606}"/>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95AF1748-BB35-65EC-7971-FE85DB120A49}"/>
              </a:ext>
            </a:extLst>
          </p:cNvPr>
          <p:cNvPicPr>
            <a:picLocks noChangeAspect="1"/>
          </p:cNvPicPr>
          <p:nvPr/>
        </p:nvPicPr>
        <p:blipFill>
          <a:blip r:embed="rId2">
            <a:extLst>
              <a:ext uri="{96DAC541-7B7A-43D3-8B79-37D633B846F1}">
                <asvg:svgBlip xmlns:asvg="http://schemas.microsoft.com/office/drawing/2016/SVG/main" r:embed="rId3"/>
              </a:ext>
            </a:extLst>
          </a:blip>
          <a:srcRect l="26" r="77931"/>
          <a:stretch>
            <a:fillRect/>
          </a:stretch>
        </p:blipFill>
        <p:spPr>
          <a:xfrm>
            <a:off x="921148" y="-278797"/>
            <a:ext cx="2281419" cy="3881139"/>
          </a:xfrm>
          <a:prstGeom prst="rect">
            <a:avLst/>
          </a:prstGeom>
        </p:spPr>
      </p:pic>
      <p:pic>
        <p:nvPicPr>
          <p:cNvPr id="9" name="Graphic 8">
            <a:extLst>
              <a:ext uri="{FF2B5EF4-FFF2-40B4-BE49-F238E27FC236}">
                <a16:creationId xmlns:a16="http://schemas.microsoft.com/office/drawing/2014/main" id="{99F3B4EB-B0E2-BED0-9907-66F2D702882B}"/>
              </a:ext>
            </a:extLst>
          </p:cNvPr>
          <p:cNvPicPr>
            <a:picLocks noChangeAspect="1"/>
          </p:cNvPicPr>
          <p:nvPr/>
        </p:nvPicPr>
        <p:blipFill>
          <a:blip r:embed="rId4">
            <a:extLst>
              <a:ext uri="{96DAC541-7B7A-43D3-8B79-37D633B846F1}">
                <asvg:svgBlip xmlns:asvg="http://schemas.microsoft.com/office/drawing/2016/SVG/main" r:embed="rId5"/>
              </a:ext>
            </a:extLst>
          </a:blip>
          <a:srcRect l="22055" t="26" b="26"/>
          <a:stretch>
            <a:fillRect/>
          </a:stretch>
        </p:blipFill>
        <p:spPr>
          <a:xfrm>
            <a:off x="3202566" y="-261967"/>
            <a:ext cx="8062841" cy="3877056"/>
          </a:xfrm>
          <a:prstGeom prst="rect">
            <a:avLst/>
          </a:prstGeom>
        </p:spPr>
      </p:pic>
      <p:sp>
        <p:nvSpPr>
          <p:cNvPr id="10" name="Rectangle: Rounded Corners 9">
            <a:extLst>
              <a:ext uri="{FF2B5EF4-FFF2-40B4-BE49-F238E27FC236}">
                <a16:creationId xmlns:a16="http://schemas.microsoft.com/office/drawing/2014/main" id="{F98EFC48-D02D-A0A8-AF13-AC88F402D409}"/>
              </a:ext>
            </a:extLst>
          </p:cNvPr>
          <p:cNvSpPr/>
          <p:nvPr/>
        </p:nvSpPr>
        <p:spPr>
          <a:xfrm>
            <a:off x="1928474" y="2330173"/>
            <a:ext cx="1330979"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Critique</a:t>
            </a:r>
          </a:p>
        </p:txBody>
      </p:sp>
      <p:sp>
        <p:nvSpPr>
          <p:cNvPr id="12" name="Rectangle: Rounded Corners 11">
            <a:extLst>
              <a:ext uri="{FF2B5EF4-FFF2-40B4-BE49-F238E27FC236}">
                <a16:creationId xmlns:a16="http://schemas.microsoft.com/office/drawing/2014/main" id="{BA80ED2F-9C4A-D497-5C08-92C43E4D24EF}"/>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questionne les réponses de l’IAg et je vérifie les faits avec des sources fiables.</a:t>
            </a:r>
          </a:p>
        </p:txBody>
      </p:sp>
    </p:spTree>
    <p:extLst>
      <p:ext uri="{BB962C8B-B14F-4D97-AF65-F5344CB8AC3E}">
        <p14:creationId xmlns:p14="http://schemas.microsoft.com/office/powerpoint/2010/main" val="22364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4" presetClass="path" presetSubtype="0" accel="50000" decel="50000" fill="hold" grpId="1" nodeType="withEffect">
                                  <p:stCondLst>
                                    <p:cond delay="250"/>
                                  </p:stCondLst>
                                  <p:childTnLst>
                                    <p:animMotion origin="layout" path="M -4.16667E-7 3.33333E-6 L -4.16667E-7 -0.10348 " pathEditMode="relative" rAng="0" ptsTypes="AA">
                                      <p:cBhvr>
                                        <p:cTn id="9" dur="1000" spd="-100000" fill="hold"/>
                                        <p:tgtEl>
                                          <p:spTgt spid="10"/>
                                        </p:tgtEl>
                                        <p:attrNameLst>
                                          <p:attrName>ppt_x</p:attrName>
                                          <p:attrName>ppt_y</p:attrName>
                                        </p:attrNameLst>
                                      </p:cBhvr>
                                      <p:rCtr x="0" y="-5185"/>
                                    </p:animMotion>
                                  </p:childTnLst>
                                </p:cTn>
                              </p:par>
                              <p:par>
                                <p:cTn id="10" presetID="10" presetClass="entr" presetSubtype="0" fill="hold" grpId="0" nodeType="withEffect">
                                  <p:stCondLst>
                                    <p:cond delay="75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D07AFF7-2738-5FFE-7611-59562DF2E71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8D94EB7-A4C3-E1F0-1F26-FD0579EB1728}"/>
              </a:ext>
            </a:extLst>
          </p:cNvPr>
          <p:cNvPicPr>
            <a:picLocks noChangeAspect="1"/>
          </p:cNvPicPr>
          <p:nvPr/>
        </p:nvPicPr>
        <p:blipFill>
          <a:blip r:embed="rId2">
            <a:extLst>
              <a:ext uri="{96DAC541-7B7A-43D3-8B79-37D633B846F1}">
                <asvg:svgBlip xmlns:asvg="http://schemas.microsoft.com/office/drawing/2016/SVG/main" r:embed="rId3"/>
              </a:ext>
            </a:extLst>
          </a:blip>
          <a:srcRect l="21148" r="66934"/>
          <a:stretch>
            <a:fillRect/>
          </a:stretch>
        </p:blipFill>
        <p:spPr>
          <a:xfrm>
            <a:off x="3109911" y="-278797"/>
            <a:ext cx="1233489" cy="3881139"/>
          </a:xfrm>
          <a:prstGeom prst="rect">
            <a:avLst/>
          </a:prstGeom>
        </p:spPr>
      </p:pic>
      <p:pic>
        <p:nvPicPr>
          <p:cNvPr id="3" name="Graphic 2">
            <a:extLst>
              <a:ext uri="{FF2B5EF4-FFF2-40B4-BE49-F238E27FC236}">
                <a16:creationId xmlns:a16="http://schemas.microsoft.com/office/drawing/2014/main" id="{FDBE91C9-165C-C009-41C6-FA218176EF65}"/>
              </a:ext>
            </a:extLst>
          </p:cNvPr>
          <p:cNvPicPr>
            <a:picLocks noChangeAspect="1"/>
          </p:cNvPicPr>
          <p:nvPr/>
        </p:nvPicPr>
        <p:blipFill>
          <a:blip r:embed="rId4">
            <a:extLst>
              <a:ext uri="{96DAC541-7B7A-43D3-8B79-37D633B846F1}">
                <asvg:svgBlip xmlns:asvg="http://schemas.microsoft.com/office/drawing/2016/SVG/main" r:embed="rId5"/>
              </a:ext>
            </a:extLst>
          </a:blip>
          <a:srcRect l="33049"/>
          <a:stretch>
            <a:fillRect/>
          </a:stretch>
        </p:blipFill>
        <p:spPr>
          <a:xfrm>
            <a:off x="4343400" y="-261967"/>
            <a:ext cx="6922008" cy="3877056"/>
          </a:xfrm>
          <a:prstGeom prst="rect">
            <a:avLst/>
          </a:prstGeom>
        </p:spPr>
      </p:pic>
      <p:pic>
        <p:nvPicPr>
          <p:cNvPr id="4" name="Graphic 3">
            <a:extLst>
              <a:ext uri="{FF2B5EF4-FFF2-40B4-BE49-F238E27FC236}">
                <a16:creationId xmlns:a16="http://schemas.microsoft.com/office/drawing/2014/main" id="{D096EA13-ABFB-5AEC-FB7B-1C3E450394AF}"/>
              </a:ext>
            </a:extLst>
          </p:cNvPr>
          <p:cNvPicPr>
            <a:picLocks noChangeAspect="1"/>
          </p:cNvPicPr>
          <p:nvPr/>
        </p:nvPicPr>
        <p:blipFill>
          <a:blip r:embed="rId4">
            <a:extLst>
              <a:ext uri="{96DAC541-7B7A-43D3-8B79-37D633B846F1}">
                <asvg:svgBlip xmlns:asvg="http://schemas.microsoft.com/office/drawing/2016/SVG/main" r:embed="rId5"/>
              </a:ext>
            </a:extLst>
          </a:blip>
          <a:srcRect r="78882"/>
          <a:stretch>
            <a:fillRect/>
          </a:stretch>
        </p:blipFill>
        <p:spPr>
          <a:xfrm>
            <a:off x="926592" y="-261967"/>
            <a:ext cx="2183319" cy="3877056"/>
          </a:xfrm>
          <a:prstGeom prst="rect">
            <a:avLst/>
          </a:prstGeom>
        </p:spPr>
      </p:pic>
      <p:sp>
        <p:nvSpPr>
          <p:cNvPr id="6" name="Rectangle: Rounded Corners 5">
            <a:extLst>
              <a:ext uri="{FF2B5EF4-FFF2-40B4-BE49-F238E27FC236}">
                <a16:creationId xmlns:a16="http://schemas.microsoft.com/office/drawing/2014/main" id="{24AD17BC-F3E0-9A6A-5662-85A8AAF61D8C}"/>
              </a:ext>
            </a:extLst>
          </p:cNvPr>
          <p:cNvSpPr/>
          <p:nvPr/>
        </p:nvSpPr>
        <p:spPr>
          <a:xfrm>
            <a:off x="1964670" y="3497154"/>
            <a:ext cx="8227079" cy="11605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fais attention aux biais, je formule mes requêtes de manière neutre, je protège ma vie privée et celle des autres, et j’assume mes choix : je reste responsable du contenu.</a:t>
            </a:r>
          </a:p>
        </p:txBody>
      </p:sp>
      <p:sp>
        <p:nvSpPr>
          <p:cNvPr id="8" name="Rectangle: Rounded Corners 7">
            <a:extLst>
              <a:ext uri="{FF2B5EF4-FFF2-40B4-BE49-F238E27FC236}">
                <a16:creationId xmlns:a16="http://schemas.microsoft.com/office/drawing/2014/main" id="{D08CD32F-A434-CB76-99A7-562207A58445}"/>
              </a:ext>
            </a:extLst>
          </p:cNvPr>
          <p:cNvSpPr/>
          <p:nvPr/>
        </p:nvSpPr>
        <p:spPr>
          <a:xfrm>
            <a:off x="2793274" y="2335822"/>
            <a:ext cx="1942963"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Responsable</a:t>
            </a:r>
          </a:p>
        </p:txBody>
      </p:sp>
    </p:spTree>
    <p:extLst>
      <p:ext uri="{BB962C8B-B14F-4D97-AF65-F5344CB8AC3E}">
        <p14:creationId xmlns:p14="http://schemas.microsoft.com/office/powerpoint/2010/main" val="172939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4" presetClass="path" presetSubtype="0" accel="50000" decel="50000" fill="hold" grpId="1" nodeType="withEffect">
                                  <p:stCondLst>
                                    <p:cond delay="250"/>
                                  </p:stCondLst>
                                  <p:childTnLst>
                                    <p:animMotion origin="layout" path="M -3.95833E-6 -2.59259E-6 L -3.95833E-6 -0.11203 " pathEditMode="relative" rAng="0" ptsTypes="AA">
                                      <p:cBhvr>
                                        <p:cTn id="9" dur="1000" spd="-100000" fill="hold"/>
                                        <p:tgtEl>
                                          <p:spTgt spid="8"/>
                                        </p:tgtEl>
                                        <p:attrNameLst>
                                          <p:attrName>ppt_x</p:attrName>
                                          <p:attrName>ppt_y</p:attrName>
                                        </p:attrNameLst>
                                      </p:cBhvr>
                                      <p:rCtr x="0" y="-5602"/>
                                    </p:animMotion>
                                  </p:childTnLst>
                                </p:cTn>
                              </p:par>
                              <p:par>
                                <p:cTn id="10" presetID="10" presetClass="entr" presetSubtype="0" fill="hold" grpId="0" nodeType="with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87BD30F-8291-106D-C1F4-BAFF4208AC38}"/>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E6567280-8690-3A59-0ECB-655A5126D174}"/>
              </a:ext>
            </a:extLst>
          </p:cNvPr>
          <p:cNvPicPr>
            <a:picLocks noChangeAspect="1"/>
          </p:cNvPicPr>
          <p:nvPr/>
        </p:nvPicPr>
        <p:blipFill>
          <a:blip r:embed="rId2">
            <a:extLst>
              <a:ext uri="{96DAC541-7B7A-43D3-8B79-37D633B846F1}">
                <asvg:svgBlip xmlns:asvg="http://schemas.microsoft.com/office/drawing/2016/SVG/main" r:embed="rId3"/>
              </a:ext>
            </a:extLst>
          </a:blip>
          <a:srcRect l="33779" r="53267"/>
          <a:stretch>
            <a:fillRect/>
          </a:stretch>
        </p:blipFill>
        <p:spPr>
          <a:xfrm>
            <a:off x="4417218" y="-278797"/>
            <a:ext cx="1340642" cy="3881139"/>
          </a:xfrm>
          <a:prstGeom prst="rect">
            <a:avLst/>
          </a:prstGeom>
        </p:spPr>
      </p:pic>
      <p:pic>
        <p:nvPicPr>
          <p:cNvPr id="3" name="Graphic 2">
            <a:extLst>
              <a:ext uri="{FF2B5EF4-FFF2-40B4-BE49-F238E27FC236}">
                <a16:creationId xmlns:a16="http://schemas.microsoft.com/office/drawing/2014/main" id="{E7AACB80-FE12-3C09-0CAB-6EB6832B402B}"/>
              </a:ext>
            </a:extLst>
          </p:cNvPr>
          <p:cNvPicPr>
            <a:picLocks noChangeAspect="1"/>
          </p:cNvPicPr>
          <p:nvPr/>
        </p:nvPicPr>
        <p:blipFill>
          <a:blip r:embed="rId4">
            <a:extLst>
              <a:ext uri="{96DAC541-7B7A-43D3-8B79-37D633B846F1}">
                <asvg:svgBlip xmlns:asvg="http://schemas.microsoft.com/office/drawing/2016/SVG/main" r:embed="rId5"/>
              </a:ext>
            </a:extLst>
          </a:blip>
          <a:srcRect l="46730"/>
          <a:stretch>
            <a:fillRect/>
          </a:stretch>
        </p:blipFill>
        <p:spPr>
          <a:xfrm>
            <a:off x="5757860" y="-261967"/>
            <a:ext cx="5507547" cy="3877056"/>
          </a:xfrm>
          <a:prstGeom prst="rect">
            <a:avLst/>
          </a:prstGeom>
        </p:spPr>
      </p:pic>
      <p:pic>
        <p:nvPicPr>
          <p:cNvPr id="4" name="Graphic 3">
            <a:extLst>
              <a:ext uri="{FF2B5EF4-FFF2-40B4-BE49-F238E27FC236}">
                <a16:creationId xmlns:a16="http://schemas.microsoft.com/office/drawing/2014/main" id="{2D974A9E-D5F8-443E-CDE8-B21EC6B01B38}"/>
              </a:ext>
            </a:extLst>
          </p:cNvPr>
          <p:cNvPicPr>
            <a:picLocks noChangeAspect="1"/>
          </p:cNvPicPr>
          <p:nvPr/>
        </p:nvPicPr>
        <p:blipFill>
          <a:blip r:embed="rId4">
            <a:extLst>
              <a:ext uri="{96DAC541-7B7A-43D3-8B79-37D633B846F1}">
                <asvg:svgBlip xmlns:asvg="http://schemas.microsoft.com/office/drawing/2016/SVG/main" r:embed="rId5"/>
              </a:ext>
            </a:extLst>
          </a:blip>
          <a:srcRect r="66952"/>
          <a:stretch>
            <a:fillRect/>
          </a:stretch>
        </p:blipFill>
        <p:spPr>
          <a:xfrm>
            <a:off x="926592" y="-261967"/>
            <a:ext cx="3416809" cy="3877056"/>
          </a:xfrm>
          <a:prstGeom prst="rect">
            <a:avLst/>
          </a:prstGeom>
        </p:spPr>
      </p:pic>
      <p:sp>
        <p:nvSpPr>
          <p:cNvPr id="5" name="Rectangle: Rounded Corners 4">
            <a:extLst>
              <a:ext uri="{FF2B5EF4-FFF2-40B4-BE49-F238E27FC236}">
                <a16:creationId xmlns:a16="http://schemas.microsoft.com/office/drawing/2014/main" id="{7D9777A7-B822-5439-B2E6-02CD1575D809}"/>
              </a:ext>
            </a:extLst>
          </p:cNvPr>
          <p:cNvSpPr/>
          <p:nvPr/>
        </p:nvSpPr>
        <p:spPr>
          <a:xfrm>
            <a:off x="4417218" y="2330173"/>
            <a:ext cx="1266825"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dirty="0">
                <a:solidFill>
                  <a:srgbClr val="158189"/>
                </a:solidFill>
                <a:latin typeface="Arial" panose="020B0604020202020204" pitchFamily="34" charset="0"/>
                <a:cs typeface="Arial" panose="020B0604020202020204" pitchFamily="34" charset="0"/>
              </a:rPr>
              <a:t>Int</a:t>
            </a:r>
            <a:r>
              <a:rPr lang="fr-CA" sz="2000" b="1" dirty="0">
                <a:solidFill>
                  <a:srgbClr val="158189"/>
                </a:solidFill>
                <a:latin typeface="Arial" panose="020B0604020202020204" pitchFamily="34" charset="0"/>
                <a:cs typeface="Arial" panose="020B0604020202020204" pitchFamily="34" charset="0"/>
              </a:rPr>
              <a:t>ègre</a:t>
            </a:r>
            <a:endParaRPr lang="fr-FR" sz="2000" b="1" dirty="0">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1E21AAC-71A9-5EE8-5768-43D8749C3629}"/>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respecte les règles établies par la personne enseignante, je ne délègue pas mes travaux à l’IAg, et je protège les droits d’auteur. </a:t>
            </a:r>
          </a:p>
        </p:txBody>
      </p:sp>
    </p:spTree>
    <p:extLst>
      <p:ext uri="{BB962C8B-B14F-4D97-AF65-F5344CB8AC3E}">
        <p14:creationId xmlns:p14="http://schemas.microsoft.com/office/powerpoint/2010/main" val="392002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2.70833E-6 3.33333E-6 L -2.70833E-6 -0.10278 " pathEditMode="relative" rAng="0" ptsTypes="AA">
                                      <p:cBhvr>
                                        <p:cTn id="9" dur="1000" spd="-100000" fill="hold"/>
                                        <p:tgtEl>
                                          <p:spTgt spid="5"/>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E8EE42D-C486-05A5-7302-C97504736A51}"/>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FE695806-31E2-308E-5589-BA10FB309EEF}"/>
              </a:ext>
            </a:extLst>
          </p:cNvPr>
          <p:cNvPicPr>
            <a:picLocks noChangeAspect="1"/>
          </p:cNvPicPr>
          <p:nvPr/>
        </p:nvPicPr>
        <p:blipFill>
          <a:blip r:embed="rId2">
            <a:extLst>
              <a:ext uri="{96DAC541-7B7A-43D3-8B79-37D633B846F1}">
                <asvg:svgBlip xmlns:asvg="http://schemas.microsoft.com/office/drawing/2016/SVG/main" r:embed="rId3"/>
              </a:ext>
            </a:extLst>
          </a:blip>
          <a:srcRect l="47078" r="41694"/>
          <a:stretch>
            <a:fillRect/>
          </a:stretch>
        </p:blipFill>
        <p:spPr>
          <a:xfrm>
            <a:off x="5793579" y="-278797"/>
            <a:ext cx="1162051" cy="3881139"/>
          </a:xfrm>
          <a:prstGeom prst="rect">
            <a:avLst/>
          </a:prstGeom>
        </p:spPr>
      </p:pic>
      <p:pic>
        <p:nvPicPr>
          <p:cNvPr id="3" name="Graphic 2">
            <a:extLst>
              <a:ext uri="{FF2B5EF4-FFF2-40B4-BE49-F238E27FC236}">
                <a16:creationId xmlns:a16="http://schemas.microsoft.com/office/drawing/2014/main" id="{F3EA47E3-3C39-136A-DE18-9915F3A4815E}"/>
              </a:ext>
            </a:extLst>
          </p:cNvPr>
          <p:cNvPicPr>
            <a:picLocks noChangeAspect="1"/>
          </p:cNvPicPr>
          <p:nvPr/>
        </p:nvPicPr>
        <p:blipFill>
          <a:blip r:embed="rId4">
            <a:extLst>
              <a:ext uri="{96DAC541-7B7A-43D3-8B79-37D633B846F1}">
                <asvg:svgBlip xmlns:asvg="http://schemas.microsoft.com/office/drawing/2016/SVG/main" r:embed="rId5"/>
              </a:ext>
            </a:extLst>
          </a:blip>
          <a:srcRect l="58315"/>
          <a:stretch>
            <a:fillRect/>
          </a:stretch>
        </p:blipFill>
        <p:spPr>
          <a:xfrm>
            <a:off x="6955630" y="-261967"/>
            <a:ext cx="4309778" cy="3877056"/>
          </a:xfrm>
          <a:prstGeom prst="rect">
            <a:avLst/>
          </a:prstGeom>
        </p:spPr>
      </p:pic>
      <p:pic>
        <p:nvPicPr>
          <p:cNvPr id="4" name="Graphic 3">
            <a:extLst>
              <a:ext uri="{FF2B5EF4-FFF2-40B4-BE49-F238E27FC236}">
                <a16:creationId xmlns:a16="http://schemas.microsoft.com/office/drawing/2014/main" id="{06176535-3F08-4B5A-A325-0F49FE1CD061}"/>
              </a:ext>
            </a:extLst>
          </p:cNvPr>
          <p:cNvPicPr>
            <a:picLocks noChangeAspect="1"/>
          </p:cNvPicPr>
          <p:nvPr/>
        </p:nvPicPr>
        <p:blipFill>
          <a:blip r:embed="rId4">
            <a:extLst>
              <a:ext uri="{96DAC541-7B7A-43D3-8B79-37D633B846F1}">
                <asvg:svgBlip xmlns:asvg="http://schemas.microsoft.com/office/drawing/2016/SVG/main" r:embed="rId5"/>
              </a:ext>
            </a:extLst>
          </a:blip>
          <a:srcRect r="52925"/>
          <a:stretch>
            <a:fillRect/>
          </a:stretch>
        </p:blipFill>
        <p:spPr>
          <a:xfrm>
            <a:off x="926592" y="-261967"/>
            <a:ext cx="4866987" cy="3877056"/>
          </a:xfrm>
          <a:prstGeom prst="rect">
            <a:avLst/>
          </a:prstGeom>
        </p:spPr>
      </p:pic>
      <p:sp>
        <p:nvSpPr>
          <p:cNvPr id="5" name="Rectangle: Rounded Corners 4">
            <a:extLst>
              <a:ext uri="{FF2B5EF4-FFF2-40B4-BE49-F238E27FC236}">
                <a16:creationId xmlns:a16="http://schemas.microsoft.com/office/drawing/2014/main" id="{4E2A38EC-57ED-525A-651B-F7C8FAF9AEFB}"/>
              </a:ext>
            </a:extLst>
          </p:cNvPr>
          <p:cNvSpPr/>
          <p:nvPr/>
        </p:nvSpPr>
        <p:spPr>
          <a:xfrm>
            <a:off x="5793579" y="2330173"/>
            <a:ext cx="1162051"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Sobre</a:t>
            </a:r>
          </a:p>
        </p:txBody>
      </p:sp>
      <p:sp>
        <p:nvSpPr>
          <p:cNvPr id="8" name="Rectangle: Rounded Corners 7">
            <a:extLst>
              <a:ext uri="{FF2B5EF4-FFF2-40B4-BE49-F238E27FC236}">
                <a16:creationId xmlns:a16="http://schemas.microsoft.com/office/drawing/2014/main" id="{329DC876-B9B6-1914-30B6-19E0EA526325}"/>
              </a:ext>
            </a:extLst>
          </p:cNvPr>
          <p:cNvSpPr/>
          <p:nvPr/>
        </p:nvSpPr>
        <p:spPr>
          <a:xfrm>
            <a:off x="1964670" y="3497154"/>
            <a:ext cx="8227079" cy="1146284"/>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réfléchis avant d’utiliser l’IAg, je choisis l’outil le plus adapté à mon besoin, je formule des requêtes claires et utiles, et je limite les usages superflus.</a:t>
            </a:r>
          </a:p>
        </p:txBody>
      </p:sp>
    </p:spTree>
    <p:extLst>
      <p:ext uri="{BB962C8B-B14F-4D97-AF65-F5344CB8AC3E}">
        <p14:creationId xmlns:p14="http://schemas.microsoft.com/office/powerpoint/2010/main" val="116928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3.54167E-6 3.33333E-6 L 3.54167E-6 -0.10278 " pathEditMode="relative" rAng="0" ptsTypes="AA">
                                      <p:cBhvr>
                                        <p:cTn id="9" dur="1000" spd="-100000" fill="hold"/>
                                        <p:tgtEl>
                                          <p:spTgt spid="5"/>
                                        </p:tgtEl>
                                        <p:attrNameLst>
                                          <p:attrName>ppt_x</p:attrName>
                                          <p:attrName>ppt_y</p:attrName>
                                        </p:attrNameLst>
                                      </p:cBhvr>
                                      <p:rCtr x="0" y="-5139"/>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6769063A-961A-C22B-78CD-9B576DFC661F}"/>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7C3435AD-280E-9BB5-A660-4320EC004939}"/>
              </a:ext>
            </a:extLst>
          </p:cNvPr>
          <p:cNvPicPr>
            <a:picLocks noChangeAspect="1"/>
          </p:cNvPicPr>
          <p:nvPr/>
        </p:nvPicPr>
        <p:blipFill>
          <a:blip r:embed="rId2">
            <a:extLst>
              <a:ext uri="{96DAC541-7B7A-43D3-8B79-37D633B846F1}">
                <asvg:svgBlip xmlns:asvg="http://schemas.microsoft.com/office/drawing/2016/SVG/main" r:embed="rId3"/>
              </a:ext>
            </a:extLst>
          </a:blip>
          <a:srcRect l="58178" r="31396"/>
          <a:stretch>
            <a:fillRect/>
          </a:stretch>
        </p:blipFill>
        <p:spPr>
          <a:xfrm>
            <a:off x="6942505" y="-278797"/>
            <a:ext cx="1079079" cy="3881139"/>
          </a:xfrm>
          <a:prstGeom prst="rect">
            <a:avLst/>
          </a:prstGeom>
        </p:spPr>
      </p:pic>
      <p:pic>
        <p:nvPicPr>
          <p:cNvPr id="3" name="Graphic 2">
            <a:extLst>
              <a:ext uri="{FF2B5EF4-FFF2-40B4-BE49-F238E27FC236}">
                <a16:creationId xmlns:a16="http://schemas.microsoft.com/office/drawing/2014/main" id="{FBBD1387-54B6-A764-10D7-AB005E0A795D}"/>
              </a:ext>
            </a:extLst>
          </p:cNvPr>
          <p:cNvPicPr>
            <a:picLocks noChangeAspect="1"/>
          </p:cNvPicPr>
          <p:nvPr/>
        </p:nvPicPr>
        <p:blipFill>
          <a:blip r:embed="rId4">
            <a:extLst>
              <a:ext uri="{96DAC541-7B7A-43D3-8B79-37D633B846F1}">
                <asvg:svgBlip xmlns:asvg="http://schemas.microsoft.com/office/drawing/2016/SVG/main" r:embed="rId5"/>
              </a:ext>
            </a:extLst>
          </a:blip>
          <a:srcRect l="69211"/>
          <a:stretch>
            <a:fillRect/>
          </a:stretch>
        </p:blipFill>
        <p:spPr>
          <a:xfrm>
            <a:off x="8082256" y="-261967"/>
            <a:ext cx="3183152" cy="3877056"/>
          </a:xfrm>
          <a:prstGeom prst="rect">
            <a:avLst/>
          </a:prstGeom>
        </p:spPr>
      </p:pic>
      <p:pic>
        <p:nvPicPr>
          <p:cNvPr id="4" name="Graphic 3">
            <a:extLst>
              <a:ext uri="{FF2B5EF4-FFF2-40B4-BE49-F238E27FC236}">
                <a16:creationId xmlns:a16="http://schemas.microsoft.com/office/drawing/2014/main" id="{92C4097F-0E3F-C02E-A367-20F6543407BC}"/>
              </a:ext>
            </a:extLst>
          </p:cNvPr>
          <p:cNvPicPr>
            <a:picLocks noChangeAspect="1"/>
          </p:cNvPicPr>
          <p:nvPr/>
        </p:nvPicPr>
        <p:blipFill>
          <a:blip r:embed="rId4">
            <a:extLst>
              <a:ext uri="{96DAC541-7B7A-43D3-8B79-37D633B846F1}">
                <asvg:svgBlip xmlns:asvg="http://schemas.microsoft.com/office/drawing/2016/SVG/main" r:embed="rId5"/>
              </a:ext>
            </a:extLst>
          </a:blip>
          <a:srcRect r="41518"/>
          <a:stretch>
            <a:fillRect/>
          </a:stretch>
        </p:blipFill>
        <p:spPr>
          <a:xfrm>
            <a:off x="926592" y="-261967"/>
            <a:ext cx="6046250" cy="3877056"/>
          </a:xfrm>
          <a:prstGeom prst="rect">
            <a:avLst/>
          </a:prstGeom>
        </p:spPr>
      </p:pic>
      <p:sp>
        <p:nvSpPr>
          <p:cNvPr id="5" name="Rectangle: Rounded Corners 4">
            <a:extLst>
              <a:ext uri="{FF2B5EF4-FFF2-40B4-BE49-F238E27FC236}">
                <a16:creationId xmlns:a16="http://schemas.microsoft.com/office/drawing/2014/main" id="{D5616A89-20E5-6A75-FAF0-201DBD65DC2D}"/>
              </a:ext>
            </a:extLst>
          </p:cNvPr>
          <p:cNvSpPr/>
          <p:nvPr/>
        </p:nvSpPr>
        <p:spPr>
          <a:xfrm>
            <a:off x="6621330" y="2330173"/>
            <a:ext cx="1768738"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CA" sz="2000" b="1">
                <a:solidFill>
                  <a:srgbClr val="158189"/>
                </a:solidFill>
                <a:latin typeface="Arial" panose="020B0604020202020204" pitchFamily="34" charset="0"/>
                <a:cs typeface="Arial" panose="020B0604020202020204" pitchFamily="34" charset="0"/>
              </a:rPr>
              <a:t>Transparent</a:t>
            </a:r>
            <a:endParaRPr lang="fr-FR" sz="2000" b="1">
              <a:solidFill>
                <a:srgbClr val="158189"/>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64CF35-3BF1-DC77-E823-B186855A1E38}"/>
              </a:ext>
            </a:extLst>
          </p:cNvPr>
          <p:cNvSpPr/>
          <p:nvPr/>
        </p:nvSpPr>
        <p:spPr>
          <a:xfrm>
            <a:off x="1964670" y="3497154"/>
            <a:ext cx="8227079" cy="1170096"/>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rends visible mon usage de l’IAg, je distingue ce qu’elle a produit de ce que j’ai fait, je conserve des traces de ma démarche et je ne la considère pas comme auteure.</a:t>
            </a:r>
          </a:p>
        </p:txBody>
      </p:sp>
    </p:spTree>
    <p:extLst>
      <p:ext uri="{BB962C8B-B14F-4D97-AF65-F5344CB8AC3E}">
        <p14:creationId xmlns:p14="http://schemas.microsoft.com/office/powerpoint/2010/main" val="26620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5E-6 3.33333E-6 L 5E-6 -0.1 " pathEditMode="relative" rAng="0" ptsTypes="AA">
                                      <p:cBhvr>
                                        <p:cTn id="9" dur="1000" spd="-100000" fill="hold"/>
                                        <p:tgtEl>
                                          <p:spTgt spid="5"/>
                                        </p:tgtEl>
                                        <p:attrNameLst>
                                          <p:attrName>ppt_x</p:attrName>
                                          <p:attrName>ppt_y</p:attrName>
                                        </p:attrNameLst>
                                      </p:cBhvr>
                                      <p:rCtr x="0" y="-5000"/>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AE782B8C-52BF-B0C0-F6E1-70DA2DBDE453}"/>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2B28E500-DA8C-86CE-0ED3-AB828B38964A}"/>
              </a:ext>
            </a:extLst>
          </p:cNvPr>
          <p:cNvPicPr>
            <a:picLocks noChangeAspect="1"/>
          </p:cNvPicPr>
          <p:nvPr/>
        </p:nvPicPr>
        <p:blipFill>
          <a:blip r:embed="rId2">
            <a:extLst>
              <a:ext uri="{96DAC541-7B7A-43D3-8B79-37D633B846F1}">
                <asvg:svgBlip xmlns:asvg="http://schemas.microsoft.com/office/drawing/2016/SVG/main" r:embed="rId3"/>
              </a:ext>
            </a:extLst>
          </a:blip>
          <a:srcRect l="69064" r="20510"/>
          <a:stretch>
            <a:fillRect/>
          </a:stretch>
        </p:blipFill>
        <p:spPr>
          <a:xfrm>
            <a:off x="8069255" y="-278797"/>
            <a:ext cx="1079079" cy="3881139"/>
          </a:xfrm>
          <a:prstGeom prst="rect">
            <a:avLst/>
          </a:prstGeom>
        </p:spPr>
      </p:pic>
      <p:pic>
        <p:nvPicPr>
          <p:cNvPr id="3" name="Graphic 2">
            <a:extLst>
              <a:ext uri="{FF2B5EF4-FFF2-40B4-BE49-F238E27FC236}">
                <a16:creationId xmlns:a16="http://schemas.microsoft.com/office/drawing/2014/main" id="{DCF48DC4-C0E8-A109-6A39-C6132DDBE914}"/>
              </a:ext>
            </a:extLst>
          </p:cNvPr>
          <p:cNvPicPr>
            <a:picLocks noChangeAspect="1"/>
          </p:cNvPicPr>
          <p:nvPr/>
        </p:nvPicPr>
        <p:blipFill>
          <a:blip r:embed="rId4">
            <a:extLst>
              <a:ext uri="{96DAC541-7B7A-43D3-8B79-37D633B846F1}">
                <asvg:svgBlip xmlns:asvg="http://schemas.microsoft.com/office/drawing/2016/SVG/main" r:embed="rId5"/>
              </a:ext>
            </a:extLst>
          </a:blip>
          <a:srcRect l="79523"/>
          <a:stretch>
            <a:fillRect/>
          </a:stretch>
        </p:blipFill>
        <p:spPr>
          <a:xfrm>
            <a:off x="9148334" y="-261967"/>
            <a:ext cx="2117074" cy="3877056"/>
          </a:xfrm>
          <a:prstGeom prst="rect">
            <a:avLst/>
          </a:prstGeom>
        </p:spPr>
      </p:pic>
      <p:pic>
        <p:nvPicPr>
          <p:cNvPr id="4" name="Graphic 3">
            <a:extLst>
              <a:ext uri="{FF2B5EF4-FFF2-40B4-BE49-F238E27FC236}">
                <a16:creationId xmlns:a16="http://schemas.microsoft.com/office/drawing/2014/main" id="{F0AAAC36-6E71-4B40-EAA0-DFBE40DECD73}"/>
              </a:ext>
            </a:extLst>
          </p:cNvPr>
          <p:cNvPicPr>
            <a:picLocks noChangeAspect="1"/>
          </p:cNvPicPr>
          <p:nvPr/>
        </p:nvPicPr>
        <p:blipFill>
          <a:blip r:embed="rId4">
            <a:extLst>
              <a:ext uri="{96DAC541-7B7A-43D3-8B79-37D633B846F1}">
                <asvg:svgBlip xmlns:asvg="http://schemas.microsoft.com/office/drawing/2016/SVG/main" r:embed="rId5"/>
              </a:ext>
            </a:extLst>
          </a:blip>
          <a:srcRect l="-1" r="30914"/>
          <a:stretch>
            <a:fillRect/>
          </a:stretch>
        </p:blipFill>
        <p:spPr>
          <a:xfrm>
            <a:off x="926592" y="-261967"/>
            <a:ext cx="7142663" cy="3877056"/>
          </a:xfrm>
          <a:prstGeom prst="rect">
            <a:avLst/>
          </a:prstGeom>
        </p:spPr>
      </p:pic>
      <p:sp>
        <p:nvSpPr>
          <p:cNvPr id="5" name="Rectangle: Rounded Corners 4">
            <a:extLst>
              <a:ext uri="{FF2B5EF4-FFF2-40B4-BE49-F238E27FC236}">
                <a16:creationId xmlns:a16="http://schemas.microsoft.com/office/drawing/2014/main" id="{29355EFB-3F2B-34B2-0411-E032F79417A8}"/>
              </a:ext>
            </a:extLst>
          </p:cNvPr>
          <p:cNvSpPr/>
          <p:nvPr/>
        </p:nvSpPr>
        <p:spPr>
          <a:xfrm>
            <a:off x="7763949" y="2330173"/>
            <a:ext cx="1636152"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Autonome</a:t>
            </a:r>
          </a:p>
        </p:txBody>
      </p:sp>
      <p:sp>
        <p:nvSpPr>
          <p:cNvPr id="8" name="Rectangle: Rounded Corners 7">
            <a:extLst>
              <a:ext uri="{FF2B5EF4-FFF2-40B4-BE49-F238E27FC236}">
                <a16:creationId xmlns:a16="http://schemas.microsoft.com/office/drawing/2014/main" id="{C064A73B-0DF3-F351-6D96-FD542D90EBFC}"/>
              </a:ext>
            </a:extLst>
          </p:cNvPr>
          <p:cNvSpPr/>
          <p:nvPr/>
        </p:nvSpPr>
        <p:spPr>
          <a:xfrm>
            <a:off x="1964670" y="3497154"/>
            <a:ext cx="8227079" cy="855771"/>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garde le contrôle sur mes décisions, j’utilise l’IAg pour des tâches précises, sans lui prêter d’intentions humaines.</a:t>
            </a:r>
          </a:p>
        </p:txBody>
      </p:sp>
    </p:spTree>
    <p:extLst>
      <p:ext uri="{BB962C8B-B14F-4D97-AF65-F5344CB8AC3E}">
        <p14:creationId xmlns:p14="http://schemas.microsoft.com/office/powerpoint/2010/main" val="111884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64" presetClass="path" presetSubtype="0" accel="50000" decel="50000" fill="hold" grpId="1" nodeType="withEffect">
                                  <p:stCondLst>
                                    <p:cond delay="250"/>
                                  </p:stCondLst>
                                  <p:childTnLst>
                                    <p:animMotion origin="layout" path="M 3.75E-6 3.33333E-6 L 3.75E-6 -0.11528 " pathEditMode="relative" rAng="0" ptsTypes="AA">
                                      <p:cBhvr>
                                        <p:cTn id="9" dur="1000" spd="-100000" fill="hold"/>
                                        <p:tgtEl>
                                          <p:spTgt spid="5"/>
                                        </p:tgtEl>
                                        <p:attrNameLst>
                                          <p:attrName>ppt_x</p:attrName>
                                          <p:attrName>ppt_y</p:attrName>
                                        </p:attrNameLst>
                                      </p:cBhvr>
                                      <p:rCtr x="0" y="-5764"/>
                                    </p:animMotion>
                                  </p:childTnLst>
                                </p:cTn>
                              </p:par>
                              <p:par>
                                <p:cTn id="10" presetID="10" presetClass="entr" presetSubtype="0" fill="hold" grpId="0"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31F40A2-EF14-787D-180A-3A000247177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E8BDA26-23CB-BBDD-E24B-9D8296CB146F}"/>
              </a:ext>
            </a:extLst>
          </p:cNvPr>
          <p:cNvGrpSpPr/>
          <p:nvPr/>
        </p:nvGrpSpPr>
        <p:grpSpPr>
          <a:xfrm>
            <a:off x="9214032" y="0"/>
            <a:ext cx="3457938" cy="6858000"/>
            <a:chOff x="9214032" y="0"/>
            <a:chExt cx="3457938" cy="6858000"/>
          </a:xfrm>
        </p:grpSpPr>
        <p:sp>
          <p:nvSpPr>
            <p:cNvPr id="3" name="Right Triangle 2">
              <a:extLst>
                <a:ext uri="{FF2B5EF4-FFF2-40B4-BE49-F238E27FC236}">
                  <a16:creationId xmlns:a16="http://schemas.microsoft.com/office/drawing/2014/main" id="{BF53D4F7-F9AA-7078-CE25-4DDCF303D141}"/>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phic 12">
              <a:extLst>
                <a:ext uri="{FF2B5EF4-FFF2-40B4-BE49-F238E27FC236}">
                  <a16:creationId xmlns:a16="http://schemas.microsoft.com/office/drawing/2014/main" id="{679BBF7A-45A5-3CE0-7EF0-13FA9B449D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214032" y="3804472"/>
              <a:ext cx="3457938" cy="2963945"/>
            </a:xfrm>
            <a:prstGeom prst="rect">
              <a:avLst/>
            </a:prstGeom>
          </p:spPr>
        </p:pic>
      </p:grpSp>
      <p:pic>
        <p:nvPicPr>
          <p:cNvPr id="5" name="Graphic 4">
            <a:extLst>
              <a:ext uri="{FF2B5EF4-FFF2-40B4-BE49-F238E27FC236}">
                <a16:creationId xmlns:a16="http://schemas.microsoft.com/office/drawing/2014/main" id="{1C86CFF0-8487-6C3A-5DCE-B72528BF68CB}"/>
              </a:ext>
            </a:extLst>
          </p:cNvPr>
          <p:cNvPicPr>
            <a:picLocks noChangeAspect="1"/>
          </p:cNvPicPr>
          <p:nvPr/>
        </p:nvPicPr>
        <p:blipFill>
          <a:blip r:embed="rId4">
            <a:extLst>
              <a:ext uri="{96DAC541-7B7A-43D3-8B79-37D633B846F1}">
                <asvg:svgBlip xmlns:asvg="http://schemas.microsoft.com/office/drawing/2016/SVG/main" r:embed="rId5"/>
              </a:ext>
            </a:extLst>
          </a:blip>
          <a:srcRect l="79243" r="8824"/>
          <a:stretch>
            <a:fillRect/>
          </a:stretch>
        </p:blipFill>
        <p:spPr>
          <a:xfrm>
            <a:off x="9122332" y="-278797"/>
            <a:ext cx="1235090" cy="3881139"/>
          </a:xfrm>
          <a:prstGeom prst="rect">
            <a:avLst/>
          </a:prstGeom>
        </p:spPr>
      </p:pic>
      <p:pic>
        <p:nvPicPr>
          <p:cNvPr id="6" name="Graphic 5">
            <a:extLst>
              <a:ext uri="{FF2B5EF4-FFF2-40B4-BE49-F238E27FC236}">
                <a16:creationId xmlns:a16="http://schemas.microsoft.com/office/drawing/2014/main" id="{A30DD974-8050-4696-B6EE-1A284140C45C}"/>
              </a:ext>
            </a:extLst>
          </p:cNvPr>
          <p:cNvPicPr>
            <a:picLocks noChangeAspect="1"/>
          </p:cNvPicPr>
          <p:nvPr/>
        </p:nvPicPr>
        <p:blipFill>
          <a:blip r:embed="rId6">
            <a:extLst>
              <a:ext uri="{96DAC541-7B7A-43D3-8B79-37D633B846F1}">
                <asvg:svgBlip xmlns:asvg="http://schemas.microsoft.com/office/drawing/2016/SVG/main" r:embed="rId7"/>
              </a:ext>
            </a:extLst>
          </a:blip>
          <a:srcRect r="20057"/>
          <a:stretch>
            <a:fillRect/>
          </a:stretch>
        </p:blipFill>
        <p:spPr>
          <a:xfrm>
            <a:off x="926592" y="-261967"/>
            <a:ext cx="8265078" cy="3877056"/>
          </a:xfrm>
          <a:prstGeom prst="rect">
            <a:avLst/>
          </a:prstGeom>
        </p:spPr>
      </p:pic>
      <p:sp>
        <p:nvSpPr>
          <p:cNvPr id="8" name="Rectangle: Rounded Corners 7">
            <a:extLst>
              <a:ext uri="{FF2B5EF4-FFF2-40B4-BE49-F238E27FC236}">
                <a16:creationId xmlns:a16="http://schemas.microsoft.com/office/drawing/2014/main" id="{45CBF303-361B-45B6-CD99-C08FE43DCFCE}"/>
              </a:ext>
            </a:extLst>
          </p:cNvPr>
          <p:cNvSpPr/>
          <p:nvPr/>
        </p:nvSpPr>
        <p:spPr>
          <a:xfrm>
            <a:off x="8695482" y="2330173"/>
            <a:ext cx="2063006" cy="456420"/>
          </a:xfrm>
          <a:prstGeom prst="roundRect">
            <a:avLst>
              <a:gd name="adj" fmla="val 17653"/>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fr-FR" sz="2000" b="1">
                <a:solidFill>
                  <a:srgbClr val="158189"/>
                </a:solidFill>
                <a:latin typeface="Arial" panose="020B0604020202020204" pitchFamily="34" charset="0"/>
                <a:cs typeface="Arial" panose="020B0604020202020204" pitchFamily="34" charset="0"/>
              </a:rPr>
              <a:t>Libre et créatif</a:t>
            </a:r>
          </a:p>
        </p:txBody>
      </p:sp>
      <p:sp>
        <p:nvSpPr>
          <p:cNvPr id="10" name="Rectangle: Rounded Corners 9">
            <a:extLst>
              <a:ext uri="{FF2B5EF4-FFF2-40B4-BE49-F238E27FC236}">
                <a16:creationId xmlns:a16="http://schemas.microsoft.com/office/drawing/2014/main" id="{32B1F435-56C8-778F-DC6F-2049B36AF914}"/>
              </a:ext>
            </a:extLst>
          </p:cNvPr>
          <p:cNvSpPr/>
          <p:nvPr/>
        </p:nvSpPr>
        <p:spPr>
          <a:xfrm>
            <a:off x="1964670" y="3497154"/>
            <a:ext cx="8227079" cy="1212243"/>
          </a:xfrm>
          <a:prstGeom prst="roundRect">
            <a:avLst>
              <a:gd name="adj" fmla="val 9247"/>
            </a:avLst>
          </a:prstGeom>
          <a:solidFill>
            <a:schemeClr val="bg1"/>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tIns="91440" bIns="91440" rtlCol="0" anchor="t" anchorCtr="0"/>
          <a:lstStyle/>
          <a:p>
            <a:r>
              <a:rPr lang="fr-FR" sz="2000" b="1">
                <a:solidFill>
                  <a:srgbClr val="158189"/>
                </a:solidFill>
                <a:latin typeface="Arial" panose="020B0604020202020204" pitchFamily="34" charset="0"/>
                <a:cs typeface="Arial" panose="020B0604020202020204" pitchFamily="34" charset="0"/>
              </a:rPr>
              <a:t>Je me sers de l’IAg pour explorer et créer, tout en gardant une posture active : j’ajuste ou je rejette au besoin, et je me réserve aussi des moments sans IAg pour réfléchir par moi-même.</a:t>
            </a:r>
          </a:p>
        </p:txBody>
      </p:sp>
    </p:spTree>
    <p:extLst>
      <p:ext uri="{BB962C8B-B14F-4D97-AF65-F5344CB8AC3E}">
        <p14:creationId xmlns:p14="http://schemas.microsoft.com/office/powerpoint/2010/main" val="8230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64" presetClass="path" presetSubtype="0" accel="50000" decel="50000" fill="hold" grpId="1" nodeType="withEffect">
                                  <p:stCondLst>
                                    <p:cond delay="250"/>
                                  </p:stCondLst>
                                  <p:childTnLst>
                                    <p:animMotion origin="layout" path="M 3.54167E-6 3.33333E-6 L 3.54167E-6 -0.09653 " pathEditMode="relative" rAng="0" ptsTypes="AA">
                                      <p:cBhvr>
                                        <p:cTn id="9" dur="1000" spd="-100000" fill="hold"/>
                                        <p:tgtEl>
                                          <p:spTgt spid="8"/>
                                        </p:tgtEl>
                                        <p:attrNameLst>
                                          <p:attrName>ppt_x</p:attrName>
                                          <p:attrName>ppt_y</p:attrName>
                                        </p:attrNameLst>
                                      </p:cBhvr>
                                      <p:rCtr x="0" y="-4838"/>
                                    </p:animMotion>
                                  </p:childTnLst>
                                </p:cTn>
                              </p:par>
                              <p:par>
                                <p:cTn id="10" presetID="10" presetClass="entr" presetSubtype="0" fill="hold" grpId="0" nodeType="withEffect">
                                  <p:stCondLst>
                                    <p:cond delay="75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3D334C2-6F65-0860-7EBF-D22F43DAC3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33DFD2-6CF5-5B70-A0AB-3FD2ED874F82}"/>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847EA649-993C-37A9-9FF2-A0F6B3649509}"/>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CCCF5C00-5099-CA4E-D8DA-A2FB0CA2B218}"/>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600A893-047A-D385-A2D7-D2E6D403D29B}"/>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Utiliser un agent conversationnel, est-ce toujours tricher ?</a:t>
            </a:r>
          </a:p>
        </p:txBody>
      </p:sp>
      <p:sp>
        <p:nvSpPr>
          <p:cNvPr id="14" name="Rectangle: Rounded Corners 13">
            <a:extLst>
              <a:ext uri="{FF2B5EF4-FFF2-40B4-BE49-F238E27FC236}">
                <a16:creationId xmlns:a16="http://schemas.microsoft.com/office/drawing/2014/main" id="{844F4F3E-122E-5B45-F84A-328D29FE2634}"/>
              </a:ext>
            </a:extLst>
          </p:cNvPr>
          <p:cNvSpPr/>
          <p:nvPr/>
        </p:nvSpPr>
        <p:spPr>
          <a:xfrm>
            <a:off x="3940739" y="3084422"/>
            <a:ext cx="6269421"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respecter l’intégrité intellectuelle en s’aidant de ces outils ?</a:t>
            </a:r>
          </a:p>
        </p:txBody>
      </p:sp>
      <p:sp>
        <p:nvSpPr>
          <p:cNvPr id="15" name="Rectangle: Rounded Corners 14">
            <a:extLst>
              <a:ext uri="{FF2B5EF4-FFF2-40B4-BE49-F238E27FC236}">
                <a16:creationId xmlns:a16="http://schemas.microsoft.com/office/drawing/2014/main" id="{D85CB816-6F1C-D202-CE51-89036AD428F3}"/>
              </a:ext>
            </a:extLst>
          </p:cNvPr>
          <p:cNvSpPr/>
          <p:nvPr/>
        </p:nvSpPr>
        <p:spPr>
          <a:xfrm>
            <a:off x="4493092" y="5029314"/>
            <a:ext cx="57170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Quels sont les impacts environnementaux liés à leur utilisation ?</a:t>
            </a:r>
          </a:p>
        </p:txBody>
      </p:sp>
      <p:sp>
        <p:nvSpPr>
          <p:cNvPr id="16" name="Rectangle: Rounded Corners 15">
            <a:extLst>
              <a:ext uri="{FF2B5EF4-FFF2-40B4-BE49-F238E27FC236}">
                <a16:creationId xmlns:a16="http://schemas.microsoft.com/office/drawing/2014/main" id="{3DA90254-F262-021D-E84E-B0B732026EE6}"/>
              </a:ext>
            </a:extLst>
          </p:cNvPr>
          <p:cNvSpPr/>
          <p:nvPr/>
        </p:nvSpPr>
        <p:spPr>
          <a:xfrm>
            <a:off x="1882703" y="4056868"/>
            <a:ext cx="48522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Les agents conversationnels ont-ils un coût invisible ?</a:t>
            </a:r>
          </a:p>
        </p:txBody>
      </p:sp>
      <p:pic>
        <p:nvPicPr>
          <p:cNvPr id="17" name="Graphic 16">
            <a:extLst>
              <a:ext uri="{FF2B5EF4-FFF2-40B4-BE49-F238E27FC236}">
                <a16:creationId xmlns:a16="http://schemas.microsoft.com/office/drawing/2014/main" id="{CBD9EF64-7CD5-614A-6546-E8DE7F55486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ED61A08B-B7FB-FE09-B6EE-4848DC07165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C438079B-6516-EAF3-007F-C8AF6EB5371E}"/>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997E30D0-0367-9486-0908-937DB3084BE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79504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13"/>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7"/>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63" presetClass="path" presetSubtype="0" accel="50000" decel="50000" fill="hold" grpId="1" nodeType="withEffect">
                                  <p:stCondLst>
                                    <p:cond delay="500"/>
                                  </p:stCondLst>
                                  <p:childTnLst>
                                    <p:animMotion origin="layout" path="M 1.45833E-6 -3.33333E-6 L 0.05013 -3.33333E-6 " pathEditMode="relative" rAng="0" ptsTypes="AA">
                                      <p:cBhvr>
                                        <p:cTn id="24" dur="1000" spd="-100000" fill="hold"/>
                                        <p:tgtEl>
                                          <p:spTgt spid="14"/>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3" presetClass="path" presetSubtype="0" accel="50000" decel="50000" fill="hold" nodeType="withEffect">
                                  <p:stCondLst>
                                    <p:cond delay="1000"/>
                                  </p:stCondLst>
                                  <p:childTnLst>
                                    <p:animMotion origin="layout" path="M -1.66667E-6 4.81481E-6 L 0.04518 4.81481E-6 " pathEditMode="relative" rAng="0" ptsTypes="AA">
                                      <p:cBhvr>
                                        <p:cTn id="29" dur="1000" spd="-100000" fill="hold"/>
                                        <p:tgtEl>
                                          <p:spTgt spid="18"/>
                                        </p:tgtEl>
                                        <p:attrNameLst>
                                          <p:attrName>ppt_x</p:attrName>
                                          <p:attrName>ppt_y</p:attrName>
                                        </p:attrNameLst>
                                      </p:cBhvr>
                                      <p:rCtr x="2253" y="0"/>
                                    </p:animMotion>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35" presetClass="path" presetSubtype="0" accel="50000" decel="50000" fill="hold" grpId="1" nodeType="withEffect">
                                  <p:stCondLst>
                                    <p:cond delay="1000"/>
                                  </p:stCondLst>
                                  <p:childTnLst>
                                    <p:animMotion origin="layout" path="M 4.58333E-6 -1.48148E-6 L -0.11055 -1.48148E-6 " pathEditMode="relative" rAng="0" ptsTypes="AA">
                                      <p:cBhvr>
                                        <p:cTn id="34" dur="1000" spd="-100000" fill="hold"/>
                                        <p:tgtEl>
                                          <p:spTgt spid="16"/>
                                        </p:tgtEl>
                                        <p:attrNameLst>
                                          <p:attrName>ppt_x</p:attrName>
                                          <p:attrName>ppt_y</p:attrName>
                                        </p:attrNameLst>
                                      </p:cBhvr>
                                      <p:rCtr x="-5534" y="0"/>
                                    </p:animMotion>
                                  </p:childTnLst>
                                </p:cTn>
                              </p:par>
                              <p:par>
                                <p:cTn id="35" presetID="10" presetClass="entr" presetSubtype="0"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63" presetClass="path" presetSubtype="0" accel="50000" decel="50000" fill="hold" grpId="1" nodeType="withEffect">
                                  <p:stCondLst>
                                    <p:cond delay="1500"/>
                                  </p:stCondLst>
                                  <p:childTnLst>
                                    <p:animMotion origin="layout" path="M -4.79167E-6 1.85185E-6 L 0.03907 1.85185E-6 " pathEditMode="relative" rAng="0" ptsTypes="AA">
                                      <p:cBhvr>
                                        <p:cTn id="39" dur="1000" spd="-100000" fill="hold"/>
                                        <p:tgtEl>
                                          <p:spTgt spid="15"/>
                                        </p:tgtEl>
                                        <p:attrNameLst>
                                          <p:attrName>ppt_x</p:attrName>
                                          <p:attrName>ppt_y</p:attrName>
                                        </p:attrNameLst>
                                      </p:cBhvr>
                                      <p:rCtr x="1953" y="0"/>
                                    </p:animMotion>
                                  </p:childTnLst>
                                </p:cTn>
                              </p:par>
                              <p:par>
                                <p:cTn id="40" presetID="10" presetClass="entr" presetSubtype="0" fill="hold" nodeType="withEffect">
                                  <p:stCondLst>
                                    <p:cond delay="1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35" presetClass="path" presetSubtype="0" accel="50000" decel="50000" fill="hold" nodeType="withEffect">
                                  <p:stCondLst>
                                    <p:cond delay="1500"/>
                                  </p:stCondLst>
                                  <p:childTnLst>
                                    <p:animMotion origin="layout" path="M -4.16667E-7 0 L -0.05937 0 " pathEditMode="relative" rAng="0" ptsTypes="AA">
                                      <p:cBhvr>
                                        <p:cTn id="44"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D2B6D0A-8475-C3F2-DC9C-D4816734B069}"/>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B9241B0A-D2C8-B2B2-D6BD-4DE98C196F49}"/>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12" name="Rectangle: Rounded Corners 11">
            <a:extLst>
              <a:ext uri="{FF2B5EF4-FFF2-40B4-BE49-F238E27FC236}">
                <a16:creationId xmlns:a16="http://schemas.microsoft.com/office/drawing/2014/main" id="{1FBDC34C-F1DE-B266-E04D-C14B02F65019}"/>
              </a:ext>
            </a:extLst>
          </p:cNvPr>
          <p:cNvSpPr/>
          <p:nvPr/>
        </p:nvSpPr>
        <p:spPr>
          <a:xfrm>
            <a:off x="916867" y="5470227"/>
            <a:ext cx="6928967" cy="735123"/>
          </a:xfrm>
          <a:prstGeom prst="roundRect">
            <a:avLst>
              <a:gd name="adj" fmla="val 21674"/>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Suivez les consignes qui vous sont remises.</a:t>
            </a:r>
          </a:p>
        </p:txBody>
      </p:sp>
      <p:pic>
        <p:nvPicPr>
          <p:cNvPr id="3" name="Graphic 2">
            <a:extLst>
              <a:ext uri="{FF2B5EF4-FFF2-40B4-BE49-F238E27FC236}">
                <a16:creationId xmlns:a16="http://schemas.microsoft.com/office/drawing/2014/main" id="{B3BAF545-C50D-26C0-AA10-750A55B7A45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706535" y="2177927"/>
            <a:ext cx="4608408" cy="3950063"/>
          </a:xfrm>
          <a:prstGeom prst="rect">
            <a:avLst/>
          </a:prstGeom>
        </p:spPr>
      </p:pic>
      <p:sp>
        <p:nvSpPr>
          <p:cNvPr id="5" name="TextBox 4">
            <a:extLst>
              <a:ext uri="{FF2B5EF4-FFF2-40B4-BE49-F238E27FC236}">
                <a16:creationId xmlns:a16="http://schemas.microsoft.com/office/drawing/2014/main" id="{696E7E1C-0E17-54C9-F277-9944802FC962}"/>
              </a:ext>
            </a:extLst>
          </p:cNvPr>
          <p:cNvSpPr txBox="1"/>
          <p:nvPr/>
        </p:nvSpPr>
        <p:spPr>
          <a:xfrm>
            <a:off x="0" y="0"/>
            <a:ext cx="12192000" cy="2539157"/>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les agents conversationnels nous faisaient travailler autrement… pas moins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29A6CAD9-5047-2CBD-D9A8-1A11DD7B0CBA}"/>
              </a:ext>
            </a:extLst>
          </p:cNvPr>
          <p:cNvSpPr/>
          <p:nvPr/>
        </p:nvSpPr>
        <p:spPr>
          <a:xfrm>
            <a:off x="916869" y="2514600"/>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Selon un sondage, </a:t>
            </a:r>
            <a:r>
              <a:rPr lang="fr-FR" sz="2000" b="1">
                <a:solidFill>
                  <a:schemeClr val="tx1"/>
                </a:solidFill>
                <a:latin typeface="Arial" panose="020B0604020202020204" pitchFamily="34" charset="0"/>
                <a:cs typeface="Arial" panose="020B0604020202020204" pitchFamily="34" charset="0"/>
              </a:rPr>
              <a:t>59 % </a:t>
            </a:r>
            <a:r>
              <a:rPr lang="fr-FR" sz="2000">
                <a:solidFill>
                  <a:schemeClr val="tx1"/>
                </a:solidFill>
                <a:latin typeface="Arial" panose="020B0604020202020204" pitchFamily="34" charset="0"/>
                <a:cs typeface="Arial" panose="020B0604020202020204" pitchFamily="34" charset="0"/>
              </a:rPr>
              <a:t>des personnes étudiantes utilisent l’IAg dans le cadre de leurs travaux. </a:t>
            </a:r>
          </a:p>
        </p:txBody>
      </p:sp>
      <p:sp>
        <p:nvSpPr>
          <p:cNvPr id="8" name="Rectangle: Rounded Corners 7">
            <a:extLst>
              <a:ext uri="{FF2B5EF4-FFF2-40B4-BE49-F238E27FC236}">
                <a16:creationId xmlns:a16="http://schemas.microsoft.com/office/drawing/2014/main" id="{B55E759F-867C-535C-1DC2-9C95845140E8}"/>
              </a:ext>
            </a:extLst>
          </p:cNvPr>
          <p:cNvSpPr/>
          <p:nvPr/>
        </p:nvSpPr>
        <p:spPr>
          <a:xfrm>
            <a:off x="916868" y="3771900"/>
            <a:ext cx="6928967"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Parmi elles, </a:t>
            </a:r>
            <a:r>
              <a:rPr lang="fr-FR" sz="2000" b="1">
                <a:solidFill>
                  <a:schemeClr val="tx1"/>
                </a:solidFill>
                <a:latin typeface="Arial" panose="020B0604020202020204" pitchFamily="34" charset="0"/>
                <a:cs typeface="Arial" panose="020B0604020202020204" pitchFamily="34" charset="0"/>
              </a:rPr>
              <a:t>68 % </a:t>
            </a:r>
            <a:r>
              <a:rPr lang="fr-FR" sz="2000">
                <a:solidFill>
                  <a:schemeClr val="tx1"/>
                </a:solidFill>
                <a:latin typeface="Arial" panose="020B0604020202020204" pitchFamily="34" charset="0"/>
                <a:cs typeface="Arial" panose="020B0604020202020204" pitchFamily="34" charset="0"/>
              </a:rPr>
              <a:t>affirment gagner de </a:t>
            </a:r>
            <a:r>
              <a:rPr lang="fr-FR" sz="2000" b="1">
                <a:solidFill>
                  <a:schemeClr val="tx1"/>
                </a:solidFill>
                <a:latin typeface="Arial" panose="020B0604020202020204" pitchFamily="34" charset="0"/>
                <a:cs typeface="Arial" panose="020B0604020202020204" pitchFamily="34" charset="0"/>
              </a:rPr>
              <a:t>1 à 5 heures</a:t>
            </a:r>
            <a:r>
              <a:rPr lang="fr-FR" sz="2000">
                <a:solidFill>
                  <a:schemeClr val="tx1"/>
                </a:solidFill>
                <a:latin typeface="Arial" panose="020B0604020202020204" pitchFamily="34" charset="0"/>
                <a:cs typeface="Arial" panose="020B0604020202020204" pitchFamily="34" charset="0"/>
              </a:rPr>
              <a:t> par semaine grâce à l’</a:t>
            </a:r>
            <a:r>
              <a:rPr lang="fr-FR" sz="2000" err="1">
                <a:solidFill>
                  <a:schemeClr val="tx1"/>
                </a:solidFill>
                <a:latin typeface="Arial" panose="020B0604020202020204" pitchFamily="34" charset="0"/>
                <a:cs typeface="Arial" panose="020B0604020202020204" pitchFamily="34" charset="0"/>
              </a:rPr>
              <a:t>IAg</a:t>
            </a:r>
            <a:r>
              <a:rPr lang="fr-FR" sz="2000">
                <a:solidFill>
                  <a:schemeClr val="tx1"/>
                </a:solidFill>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96DDAA9E-F500-E0EE-6454-E6C2E59482FB}"/>
              </a:ext>
            </a:extLst>
          </p:cNvPr>
          <p:cNvSpPr/>
          <p:nvPr/>
        </p:nvSpPr>
        <p:spPr>
          <a:xfrm>
            <a:off x="916868" y="5029200"/>
            <a:ext cx="6928967" cy="692736"/>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Gagne-t-on vraiment du temps en utilisant l’IAg ?</a:t>
            </a:r>
          </a:p>
        </p:txBody>
      </p:sp>
      <p:sp>
        <p:nvSpPr>
          <p:cNvPr id="2" name="ZoneTexte 1">
            <a:extLst>
              <a:ext uri="{FF2B5EF4-FFF2-40B4-BE49-F238E27FC236}">
                <a16:creationId xmlns:a16="http://schemas.microsoft.com/office/drawing/2014/main" id="{26D3904B-5E93-A7A2-79D5-E97FFA9C4834}"/>
              </a:ext>
            </a:extLst>
          </p:cNvPr>
          <p:cNvSpPr txBox="1"/>
          <p:nvPr/>
        </p:nvSpPr>
        <p:spPr>
          <a:xfrm>
            <a:off x="916867" y="6360070"/>
            <a:ext cx="1000595" cy="246221"/>
          </a:xfrm>
          <a:prstGeom prst="rect">
            <a:avLst/>
          </a:prstGeom>
          <a:noFill/>
        </p:spPr>
        <p:txBody>
          <a:bodyPr wrap="none" rtlCol="0">
            <a:spAutoFit/>
          </a:bodyPr>
          <a:lstStyle/>
          <a:p>
            <a:r>
              <a:rPr lang="fr-CA" sz="1000">
                <a:latin typeface="Arial" panose="020B0604020202020204" pitchFamily="34" charset="0"/>
                <a:cs typeface="Arial" panose="020B0604020202020204" pitchFamily="34" charset="0"/>
              </a:rPr>
              <a:t>(KPMG, 2024)</a:t>
            </a:r>
          </a:p>
        </p:txBody>
      </p:sp>
    </p:spTree>
    <p:extLst>
      <p:ext uri="{BB962C8B-B14F-4D97-AF65-F5344CB8AC3E}">
        <p14:creationId xmlns:p14="http://schemas.microsoft.com/office/powerpoint/2010/main" val="717888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2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par>
                                <p:cTn id="20" presetID="42" presetClass="path" presetSubtype="0" accel="50000" decel="50000" fill="hold" nodeType="withEffect">
                                  <p:stCondLst>
                                    <p:cond delay="2000"/>
                                  </p:stCondLst>
                                  <p:childTnLst>
                                    <p:animMotion origin="layout" path="M -3.75E-6 4.44444E-6 L -3.75E-6 0.10509 " pathEditMode="relative" rAng="0" ptsTypes="AA">
                                      <p:cBhvr>
                                        <p:cTn id="21" dur="1000" spd="-100000" fill="hold"/>
                                        <p:tgtEl>
                                          <p:spTgt spid="3"/>
                                        </p:tgtEl>
                                        <p:attrNameLst>
                                          <p:attrName>ppt_x</p:attrName>
                                          <p:attrName>ppt_y</p:attrName>
                                        </p:attrNameLst>
                                      </p:cBhvr>
                                      <p:rCtr x="0" y="5255"/>
                                    </p:animMotion>
                                  </p:childTnLst>
                                </p:cTn>
                              </p:par>
                              <p:par>
                                <p:cTn id="22" presetID="10" presetClass="entr" presetSubtype="0" fill="hold" grpId="0" nodeType="withEffect">
                                  <p:stCondLst>
                                    <p:cond delay="2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par>
                                <p:cTn id="25" presetID="64" presetClass="path" presetSubtype="0" accel="50000" decel="50000" fill="hold" grpId="1" nodeType="withEffect">
                                  <p:stCondLst>
                                    <p:cond delay="2500"/>
                                  </p:stCondLst>
                                  <p:childTnLst>
                                    <p:animMotion origin="layout" path="M 5E-6 2.59259E-6 L 5E-6 -0.05162 " pathEditMode="relative" rAng="0" ptsTypes="AA">
                                      <p:cBhvr>
                                        <p:cTn id="26" dur="1000" spd="-100000" fill="hold"/>
                                        <p:tgtEl>
                                          <p:spTgt spid="12"/>
                                        </p:tgtEl>
                                        <p:attrNameLst>
                                          <p:attrName>ppt_x</p:attrName>
                                          <p:attrName>ppt_y</p:attrName>
                                        </p:attrNameLst>
                                      </p:cBhvr>
                                      <p:rCtr x="0" y="-2593"/>
                                    </p:animMotion>
                                  </p:childTnLst>
                                </p:cTn>
                              </p:par>
                              <p:par>
                                <p:cTn id="27" presetID="10" presetClass="entr" presetSubtype="0" fill="hold" grpId="0" nodeType="withEffect">
                                  <p:stCondLst>
                                    <p:cond delay="25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p:bldP spid="6" grpId="0" animBg="1"/>
      <p:bldP spid="8" grpId="0" animBg="1"/>
      <p:bldP spid="9" grpId="0" animBg="1"/>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425821A4-EC39-0AEA-5FCD-4D873C2B1A8B}"/>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9612830D-4BD1-98BC-2C5D-45D92B2F5A4A}"/>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 y="228068"/>
            <a:ext cx="12191999" cy="6858000"/>
          </a:xfrm>
          <a:prstGeom prst="rect">
            <a:avLst/>
          </a:prstGeom>
        </p:spPr>
      </p:pic>
      <p:sp>
        <p:nvSpPr>
          <p:cNvPr id="5" name="TextBox 4">
            <a:extLst>
              <a:ext uri="{FF2B5EF4-FFF2-40B4-BE49-F238E27FC236}">
                <a16:creationId xmlns:a16="http://schemas.microsoft.com/office/drawing/2014/main" id="{68AC9F90-21D7-E885-E39B-6411CD41FB0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se questionnait ?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FF792F9-4C3D-7C61-BB35-60A297F0DCE2}"/>
              </a:ext>
            </a:extLst>
          </p:cNvPr>
          <p:cNvSpPr/>
          <p:nvPr/>
        </p:nvSpPr>
        <p:spPr>
          <a:xfrm>
            <a:off x="2326273" y="3657068"/>
            <a:ext cx="9096832" cy="1038115"/>
          </a:xfrm>
          <a:prstGeom prst="roundRect">
            <a:avLst>
              <a:gd name="adj" fmla="val 11889"/>
            </a:avLst>
          </a:prstGeom>
          <a:solidFill>
            <a:srgbClr val="FF6565"/>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Pourquoi ?</a:t>
            </a:r>
          </a:p>
        </p:txBody>
      </p:sp>
      <p:cxnSp>
        <p:nvCxnSpPr>
          <p:cNvPr id="8" name="Straight Connector 7">
            <a:extLst>
              <a:ext uri="{FF2B5EF4-FFF2-40B4-BE49-F238E27FC236}">
                <a16:creationId xmlns:a16="http://schemas.microsoft.com/office/drawing/2014/main" id="{EC8111FF-456C-8AD1-7B36-7378D427989D}"/>
              </a:ext>
            </a:extLst>
          </p:cNvPr>
          <p:cNvCxnSpPr>
            <a:cxnSpLocks/>
          </p:cNvCxnSpPr>
          <p:nvPr/>
        </p:nvCxnSpPr>
        <p:spPr>
          <a:xfrm>
            <a:off x="1377758" y="2492398"/>
            <a:ext cx="0" cy="912669"/>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1BA1839-1D02-D4CF-C97E-7515782BE39C}"/>
              </a:ext>
            </a:extLst>
          </p:cNvPr>
          <p:cNvCxnSpPr>
            <a:cxnSpLocks/>
          </p:cNvCxnSpPr>
          <p:nvPr/>
        </p:nvCxnSpPr>
        <p:spPr>
          <a:xfrm>
            <a:off x="1373020" y="4133176"/>
            <a:ext cx="0" cy="1021577"/>
          </a:xfrm>
          <a:prstGeom prst="line">
            <a:avLst/>
          </a:prstGeom>
          <a:ln w="127000" cap="rnd">
            <a:solidFill>
              <a:schemeClr val="bg1"/>
            </a:solidFill>
            <a:round/>
          </a:ln>
          <a:effectLst>
            <a:outerShdw dist="127000" dir="2700000" algn="ctr" rotWithShape="0">
              <a:schemeClr val="tx1"/>
            </a:outerShdw>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D7B318D5-589E-28AA-AE90-A6C869B94F81}"/>
              </a:ext>
            </a:extLst>
          </p:cNvPr>
          <p:cNvSpPr/>
          <p:nvPr/>
        </p:nvSpPr>
        <p:spPr>
          <a:xfrm>
            <a:off x="896868" y="16647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77C016CD-F7E7-C480-7A08-0C299C51C070}"/>
              </a:ext>
            </a:extLst>
          </p:cNvPr>
          <p:cNvSpPr/>
          <p:nvPr/>
        </p:nvSpPr>
        <p:spPr>
          <a:xfrm>
            <a:off x="920558" y="333911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10F3A215-0CDB-F3E4-8E75-CE2CF1781CFB}"/>
              </a:ext>
            </a:extLst>
          </p:cNvPr>
          <p:cNvSpPr/>
          <p:nvPr/>
        </p:nvSpPr>
        <p:spPr>
          <a:xfrm>
            <a:off x="915820" y="5013469"/>
            <a:ext cx="914400" cy="914400"/>
          </a:xfrm>
          <a:prstGeom prst="ellipse">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3</a:t>
            </a:r>
          </a:p>
        </p:txBody>
      </p:sp>
      <p:cxnSp>
        <p:nvCxnSpPr>
          <p:cNvPr id="13" name="Straight Connector 12">
            <a:extLst>
              <a:ext uri="{FF2B5EF4-FFF2-40B4-BE49-F238E27FC236}">
                <a16:creationId xmlns:a16="http://schemas.microsoft.com/office/drawing/2014/main" id="{4838DD57-C6C5-732C-3997-C382F9F3EEE2}"/>
              </a:ext>
            </a:extLst>
          </p:cNvPr>
          <p:cNvCxnSpPr>
            <a:cxnSpLocks/>
          </p:cNvCxnSpPr>
          <p:nvPr/>
        </p:nvCxnSpPr>
        <p:spPr>
          <a:xfrm>
            <a:off x="1377758" y="2490667"/>
            <a:ext cx="0" cy="914400"/>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98880A9-3178-0F6A-5F78-F888C47AD175}"/>
              </a:ext>
            </a:extLst>
          </p:cNvPr>
          <p:cNvCxnSpPr>
            <a:cxnSpLocks/>
          </p:cNvCxnSpPr>
          <p:nvPr/>
        </p:nvCxnSpPr>
        <p:spPr>
          <a:xfrm>
            <a:off x="1373020" y="4133176"/>
            <a:ext cx="0" cy="1021577"/>
          </a:xfrm>
          <a:prstGeom prst="line">
            <a:avLst/>
          </a:prstGeom>
          <a:ln w="127000" cap="rnd">
            <a:solidFill>
              <a:schemeClr val="bg1"/>
            </a:solidFill>
            <a:round/>
          </a:ln>
          <a:effectLst/>
        </p:spPr>
        <p:style>
          <a:lnRef idx="2">
            <a:schemeClr val="accent1"/>
          </a:lnRef>
          <a:fillRef idx="0">
            <a:schemeClr val="accent1"/>
          </a:fillRef>
          <a:effectRef idx="1">
            <a:schemeClr val="accent1"/>
          </a:effectRef>
          <a:fontRef idx="minor">
            <a:schemeClr val="tx1"/>
          </a:fontRef>
        </p:style>
      </p:cxnSp>
      <p:sp>
        <p:nvSpPr>
          <p:cNvPr id="15" name="Rectangle: Rounded Corners 14">
            <a:extLst>
              <a:ext uri="{FF2B5EF4-FFF2-40B4-BE49-F238E27FC236}">
                <a16:creationId xmlns:a16="http://schemas.microsoft.com/office/drawing/2014/main" id="{74795D59-4F21-F8A3-A5A6-FA5549DE11B9}"/>
              </a:ext>
            </a:extLst>
          </p:cNvPr>
          <p:cNvSpPr/>
          <p:nvPr/>
        </p:nvSpPr>
        <p:spPr>
          <a:xfrm>
            <a:off x="2233984" y="1664769"/>
            <a:ext cx="9189123"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Est-ce que l’utilisation d’un agent conversationnel vous a réellement fait gagner du temps dans cet exercice… ou est-ce qu’elle a déplacé le temps ailleurs ?</a:t>
            </a:r>
          </a:p>
        </p:txBody>
      </p:sp>
      <p:sp>
        <p:nvSpPr>
          <p:cNvPr id="16" name="Rectangle: Rounded Corners 15">
            <a:extLst>
              <a:ext uri="{FF2B5EF4-FFF2-40B4-BE49-F238E27FC236}">
                <a16:creationId xmlns:a16="http://schemas.microsoft.com/office/drawing/2014/main" id="{8D812952-F982-F60F-6729-604FC99111D6}"/>
              </a:ext>
            </a:extLst>
          </p:cNvPr>
          <p:cNvSpPr/>
          <p:nvPr/>
        </p:nvSpPr>
        <p:spPr>
          <a:xfrm>
            <a:off x="2233985" y="3339119"/>
            <a:ext cx="9189122"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Pensez-vous que s’appuyer sur un agent conversationnel pour résumer un texte vous aide à apprendre… ou vous empêche d’apprendre ? </a:t>
            </a:r>
          </a:p>
        </p:txBody>
      </p:sp>
      <p:sp>
        <p:nvSpPr>
          <p:cNvPr id="17" name="Rectangle: Rounded Corners 16">
            <a:extLst>
              <a:ext uri="{FF2B5EF4-FFF2-40B4-BE49-F238E27FC236}">
                <a16:creationId xmlns:a16="http://schemas.microsoft.com/office/drawing/2014/main" id="{71B5FB4E-AF94-C079-6E84-931A93722F71}"/>
              </a:ext>
            </a:extLst>
          </p:cNvPr>
          <p:cNvSpPr/>
          <p:nvPr/>
        </p:nvSpPr>
        <p:spPr>
          <a:xfrm>
            <a:off x="2233985" y="5013469"/>
            <a:ext cx="9189120" cy="914400"/>
          </a:xfrm>
          <a:prstGeom prst="roundRect">
            <a:avLst>
              <a:gd name="adj" fmla="val 11889"/>
            </a:avLst>
          </a:prstGeom>
          <a:solidFill>
            <a:schemeClr val="bg1"/>
          </a:solidFill>
          <a:ln w="38100">
            <a:solidFill>
              <a:schemeClr val="tx1"/>
            </a:solidFill>
          </a:ln>
          <a:effectLst>
            <a:outerShdw dist="127000" dir="2700000" algn="ctr"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chemeClr val="tx1"/>
                </a:solidFill>
                <a:latin typeface="Arial" panose="020B0604020202020204" pitchFamily="34" charset="0"/>
                <a:cs typeface="Arial" panose="020B0604020202020204" pitchFamily="34" charset="0"/>
              </a:rPr>
              <a:t>Quelles compétences avez-vous mobilisées dans cette tâche que vous n’auriez pas utilisées dans un résumé « classique » sans un agent conversationnel ?</a:t>
            </a:r>
          </a:p>
        </p:txBody>
      </p:sp>
    </p:spTree>
    <p:extLst>
      <p:ext uri="{BB962C8B-B14F-4D97-AF65-F5344CB8AC3E}">
        <p14:creationId xmlns:p14="http://schemas.microsoft.com/office/powerpoint/2010/main" val="625976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10" presetClass="entr" presetSubtype="0" fill="hold" grpId="1"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22" presetClass="entr" presetSubtype="1" fill="hold" nodeType="withEffect">
                                  <p:stCondLst>
                                    <p:cond delay="75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par>
                                <p:cTn id="22" presetID="22" presetClass="entr" presetSubtype="1" fill="hold" nodeType="withEffect">
                                  <p:stCondLst>
                                    <p:cond delay="75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0" presetClass="entr" presetSubtype="0" fill="hold" grpId="1"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childTnLst>
                                </p:cTn>
                              </p:par>
                              <p:par>
                                <p:cTn id="39" presetID="64" presetClass="path" presetSubtype="0" accel="50000" decel="50000" fill="hold" grpId="1" nodeType="withEffect">
                                  <p:stCondLst>
                                    <p:cond delay="1750"/>
                                  </p:stCondLst>
                                  <p:childTnLst>
                                    <p:animMotion origin="layout" path="M -2.08333E-6 2.22222E-6 L -2.08333E-6 -0.05162 " pathEditMode="relative" rAng="0" ptsTypes="AA">
                                      <p:cBhvr>
                                        <p:cTn id="40" dur="1000" spd="-100000" fill="hold"/>
                                        <p:tgtEl>
                                          <p:spTgt spid="7"/>
                                        </p:tgtEl>
                                        <p:attrNameLst>
                                          <p:attrName>ppt_x</p:attrName>
                                          <p:attrName>ppt_y</p:attrName>
                                        </p:attrNameLst>
                                      </p:cBhvr>
                                      <p:rCtr x="0" y="-2593"/>
                                    </p:animMotion>
                                  </p:childTnLst>
                                </p:cTn>
                              </p:par>
                              <p:par>
                                <p:cTn id="41" presetID="22" presetClass="entr" presetSubtype="1" fill="hold" nodeType="withEffect">
                                  <p:stCondLst>
                                    <p:cond delay="1750"/>
                                  </p:stCondLst>
                                  <p:childTnLst>
                                    <p:set>
                                      <p:cBhvr>
                                        <p:cTn id="42" dur="1" fill="hold">
                                          <p:stCondLst>
                                            <p:cond delay="0"/>
                                          </p:stCondLst>
                                        </p:cTn>
                                        <p:tgtEl>
                                          <p:spTgt spid="9"/>
                                        </p:tgtEl>
                                        <p:attrNameLst>
                                          <p:attrName>style.visibility</p:attrName>
                                        </p:attrNameLst>
                                      </p:cBhvr>
                                      <p:to>
                                        <p:strVal val="visible"/>
                                      </p:to>
                                    </p:set>
                                    <p:animEffect transition="in" filter="wipe(up)">
                                      <p:cBhvr>
                                        <p:cTn id="43" dur="500"/>
                                        <p:tgtEl>
                                          <p:spTgt spid="9"/>
                                        </p:tgtEl>
                                      </p:cBhvr>
                                    </p:animEffect>
                                  </p:childTnLst>
                                </p:cTn>
                              </p:par>
                              <p:par>
                                <p:cTn id="44" presetID="22" presetClass="entr" presetSubtype="1" fill="hold" nodeType="withEffect">
                                  <p:stCondLst>
                                    <p:cond delay="1750"/>
                                  </p:stCondLst>
                                  <p:childTnLst>
                                    <p:set>
                                      <p:cBhvr>
                                        <p:cTn id="45" dur="1" fill="hold">
                                          <p:stCondLst>
                                            <p:cond delay="0"/>
                                          </p:stCondLst>
                                        </p:cTn>
                                        <p:tgtEl>
                                          <p:spTgt spid="14"/>
                                        </p:tgtEl>
                                        <p:attrNameLst>
                                          <p:attrName>style.visibility</p:attrName>
                                        </p:attrNameLst>
                                      </p:cBhvr>
                                      <p:to>
                                        <p:strVal val="visible"/>
                                      </p:to>
                                    </p:set>
                                    <p:animEffect transition="in" filter="wipe(up)">
                                      <p:cBhvr>
                                        <p:cTn id="46" dur="500"/>
                                        <p:tgtEl>
                                          <p:spTgt spid="14"/>
                                        </p:tgtEl>
                                      </p:cBhvr>
                                    </p:animEffect>
                                  </p:childTnLst>
                                </p:cTn>
                              </p:par>
                              <p:par>
                                <p:cTn id="47" presetID="53" presetClass="entr" presetSubtype="16" fill="hold" grpId="0" nodeType="withEffect">
                                  <p:stCondLst>
                                    <p:cond delay="225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0" presetClass="entr" presetSubtype="0" fill="hold" grpId="1" nodeType="withEffect">
                                  <p:stCondLst>
                                    <p:cond delay="225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250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0" grpId="0" animBg="1"/>
      <p:bldP spid="10" grpId="1" animBg="1"/>
      <p:bldP spid="11" grpId="0" animBg="1"/>
      <p:bldP spid="11" grpId="1" animBg="1"/>
      <p:bldP spid="12" grpId="0" animBg="1"/>
      <p:bldP spid="12" grpId="1" animBg="1"/>
      <p:bldP spid="15"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DE427FC-FEA4-07FB-4F5E-62BD95B59869}"/>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CBAE6F47-5373-805C-25C3-24AAD435E59D}"/>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8805999-EE39-9E40-57B9-BFB8F22D1D0B}"/>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0113C6AF-5A85-8C40-C498-B1C734A4C814}"/>
              </a:ext>
            </a:extLst>
          </p:cNvPr>
          <p:cNvSpPr txBox="1"/>
          <p:nvPr/>
        </p:nvSpPr>
        <p:spPr>
          <a:xfrm>
            <a:off x="0" y="1308050"/>
            <a:ext cx="12192000" cy="53860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D’ici la prochaine discussion au sujet de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72920611-079F-C6CC-AAE6-18DFD996BB02}"/>
              </a:ext>
            </a:extLst>
          </p:cNvPr>
          <p:cNvSpPr/>
          <p:nvPr/>
        </p:nvSpPr>
        <p:spPr>
          <a:xfrm>
            <a:off x="851399" y="2245868"/>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Comment t’assureras-tu d’évaluer de manière critique les contenus générés par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avant de les utiliser dans tes travaux, afin de repérer les erreurs, les biais ou les stéréotypes ? </a:t>
            </a:r>
          </a:p>
        </p:txBody>
      </p:sp>
      <p:sp>
        <p:nvSpPr>
          <p:cNvPr id="6" name="Rectangle: Rounded Corners 5">
            <a:extLst>
              <a:ext uri="{FF2B5EF4-FFF2-40B4-BE49-F238E27FC236}">
                <a16:creationId xmlns:a16="http://schemas.microsoft.com/office/drawing/2014/main" id="{61FFE2A9-5308-69EA-5FCE-60BA15292825}"/>
              </a:ext>
            </a:extLst>
          </p:cNvPr>
          <p:cNvSpPr/>
          <p:nvPr/>
        </p:nvSpPr>
        <p:spPr>
          <a:xfrm>
            <a:off x="851399" y="1788667"/>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latin typeface="Arial" panose="020B0604020202020204" pitchFamily="34" charset="0"/>
                <a:cs typeface="Arial" panose="020B0604020202020204" pitchFamily="34" charset="0"/>
              </a:rPr>
              <a:t>Tu es critique et responsable : </a:t>
            </a:r>
          </a:p>
        </p:txBody>
      </p:sp>
      <p:sp>
        <p:nvSpPr>
          <p:cNvPr id="7" name="Rectangle: Rounded Corners 6">
            <a:extLst>
              <a:ext uri="{FF2B5EF4-FFF2-40B4-BE49-F238E27FC236}">
                <a16:creationId xmlns:a16="http://schemas.microsoft.com/office/drawing/2014/main" id="{67F9C7B2-7675-1841-3DE1-34B8151EFD08}"/>
              </a:ext>
            </a:extLst>
          </p:cNvPr>
          <p:cNvSpPr/>
          <p:nvPr/>
        </p:nvSpPr>
        <p:spPr>
          <a:xfrm>
            <a:off x="851399" y="4191026"/>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Quelles stratégies vas-tu mettre en place pour protéger tes données personnelles et éviter d’attribuer des intentions humaines aux agents conversationnels ?</a:t>
            </a:r>
          </a:p>
        </p:txBody>
      </p:sp>
      <p:sp>
        <p:nvSpPr>
          <p:cNvPr id="8" name="Rectangle: Rounded Corners 7">
            <a:extLst>
              <a:ext uri="{FF2B5EF4-FFF2-40B4-BE49-F238E27FC236}">
                <a16:creationId xmlns:a16="http://schemas.microsoft.com/office/drawing/2014/main" id="{F0968142-6C51-B4F0-F215-CFF283A644EC}"/>
              </a:ext>
            </a:extLst>
          </p:cNvPr>
          <p:cNvSpPr/>
          <p:nvPr/>
        </p:nvSpPr>
        <p:spPr>
          <a:xfrm>
            <a:off x="851399" y="3733826"/>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a:solidFill>
                  <a:schemeClr val="tx1"/>
                </a:solidFill>
                <a:latin typeface="Arial" panose="020B0604020202020204" pitchFamily="34" charset="0"/>
                <a:cs typeface="Arial" panose="020B0604020202020204" pitchFamily="34" charset="0"/>
              </a:rPr>
              <a:t>Tu es sobre numériquement et autonome : </a:t>
            </a:r>
          </a:p>
        </p:txBody>
      </p:sp>
    </p:spTree>
    <p:extLst>
      <p:ext uri="{BB962C8B-B14F-4D97-AF65-F5344CB8AC3E}">
        <p14:creationId xmlns:p14="http://schemas.microsoft.com/office/powerpoint/2010/main" val="38491930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750"/>
                                  </p:stCondLst>
                                  <p:childTnLst>
                                    <p:animMotion origin="layout" path="M 4.58333E-6 3.7037E-7 L 4.58333E-6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2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500"/>
                                  </p:stCondLst>
                                  <p:childTnLst>
                                    <p:animMotion origin="layout" path="M 4.58333E-6 -4.44444E-6 L 4.58333E-6 -0.05162 " pathEditMode="relative" rAng="0" ptsTypes="AA">
                                      <p:cBhvr>
                                        <p:cTn id="26" dur="1000" spd="-100000" fill="hold"/>
                                        <p:tgtEl>
                                          <p:spTgt spid="7"/>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P spid="4" grpId="0" animBg="1"/>
      <p:bldP spid="4" grpId="1" animBg="1"/>
      <p:bldP spid="6" grpId="0" animBg="1"/>
      <p:bldP spid="7" grpId="0" animBg="1"/>
      <p:bldP spid="7" grpId="1"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89C7BECA-E189-E1EB-B82E-C9FBD29C91E6}"/>
            </a:ext>
          </a:extLst>
        </p:cNvPr>
        <p:cNvGrpSpPr/>
        <p:nvPr/>
      </p:nvGrpSpPr>
      <p:grpSpPr>
        <a:xfrm>
          <a:off x="0" y="0"/>
          <a:ext cx="0" cy="0"/>
          <a:chOff x="0" y="0"/>
          <a:chExt cx="0" cy="0"/>
        </a:xfrm>
      </p:grpSpPr>
      <p:sp>
        <p:nvSpPr>
          <p:cNvPr id="5" name="Right Triangle 4">
            <a:extLst>
              <a:ext uri="{FF2B5EF4-FFF2-40B4-BE49-F238E27FC236}">
                <a16:creationId xmlns:a16="http://schemas.microsoft.com/office/drawing/2014/main" id="{2161C50C-72B5-D288-9DC1-9986D877E160}"/>
              </a:ext>
            </a:extLst>
          </p:cNvPr>
          <p:cNvSpPr/>
          <p:nvPr/>
        </p:nvSpPr>
        <p:spPr>
          <a:xfrm flipV="1">
            <a:off x="0" y="0"/>
            <a:ext cx="851399"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727A244-847E-8A3A-31BC-F4A1ADF1436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Et la suite (suite) ?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0E54A64-8B06-23DD-1051-A4C155A7481F}"/>
              </a:ext>
            </a:extLst>
          </p:cNvPr>
          <p:cNvSpPr txBox="1"/>
          <p:nvPr/>
        </p:nvSpPr>
        <p:spPr>
          <a:xfrm>
            <a:off x="0" y="1308050"/>
            <a:ext cx="12192000" cy="538609"/>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D’ici la prochaine discussion au sujet de l’</a:t>
            </a:r>
            <a:r>
              <a:rPr lang="fr-FR" sz="2000" err="1">
                <a:latin typeface="Arial" panose="020B0604020202020204" pitchFamily="34" charset="0"/>
                <a:cs typeface="Arial" panose="020B0604020202020204" pitchFamily="34" charset="0"/>
              </a:rPr>
              <a:t>IAg</a:t>
            </a:r>
            <a:r>
              <a:rPr lang="fr-FR" sz="2000">
                <a:latin typeface="Arial" panose="020B0604020202020204" pitchFamily="34" charset="0"/>
                <a:cs typeface="Arial" panose="020B0604020202020204" pitchFamily="34" charset="0"/>
              </a:rPr>
              <a:t>…</a:t>
            </a:r>
          </a:p>
        </p:txBody>
      </p:sp>
      <p:sp>
        <p:nvSpPr>
          <p:cNvPr id="4" name="Rectangle: Rounded Corners 3">
            <a:extLst>
              <a:ext uri="{FF2B5EF4-FFF2-40B4-BE49-F238E27FC236}">
                <a16:creationId xmlns:a16="http://schemas.microsoft.com/office/drawing/2014/main" id="{E32C41C9-EDD9-758A-74FB-AD0923B63C13}"/>
              </a:ext>
            </a:extLst>
          </p:cNvPr>
          <p:cNvSpPr/>
          <p:nvPr/>
        </p:nvSpPr>
        <p:spPr>
          <a:xfrm>
            <a:off x="851398" y="2245868"/>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De quelles façons peux-tu t’assurer que ton usage de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respecte l’intégrité intellectuelle, tant dans la production que dans la déclaration de ce que tu utilises ?</a:t>
            </a:r>
          </a:p>
        </p:txBody>
      </p:sp>
      <p:sp>
        <p:nvSpPr>
          <p:cNvPr id="6" name="Rectangle: Rounded Corners 5">
            <a:extLst>
              <a:ext uri="{FF2B5EF4-FFF2-40B4-BE49-F238E27FC236}">
                <a16:creationId xmlns:a16="http://schemas.microsoft.com/office/drawing/2014/main" id="{8C55FDFC-EA67-F371-F4C3-482871CA2440}"/>
              </a:ext>
            </a:extLst>
          </p:cNvPr>
          <p:cNvSpPr/>
          <p:nvPr/>
        </p:nvSpPr>
        <p:spPr>
          <a:xfrm>
            <a:off x="851399" y="1788667"/>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Arial" panose="020B0604020202020204" pitchFamily="34" charset="0"/>
                <a:cs typeface="Arial" panose="020B0604020202020204" pitchFamily="34" charset="0"/>
              </a:rPr>
              <a:t>Tu es intègre et transparent : </a:t>
            </a:r>
          </a:p>
        </p:txBody>
      </p:sp>
      <p:sp>
        <p:nvSpPr>
          <p:cNvPr id="7" name="Rectangle: Rounded Corners 6">
            <a:extLst>
              <a:ext uri="{FF2B5EF4-FFF2-40B4-BE49-F238E27FC236}">
                <a16:creationId xmlns:a16="http://schemas.microsoft.com/office/drawing/2014/main" id="{C0D15D26-FAC8-198E-7D32-EFF2CAC96BE2}"/>
              </a:ext>
            </a:extLst>
          </p:cNvPr>
          <p:cNvSpPr/>
          <p:nvPr/>
        </p:nvSpPr>
        <p:spPr>
          <a:xfrm>
            <a:off x="851398" y="4191025"/>
            <a:ext cx="10571708" cy="886912"/>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a:solidFill>
                  <a:schemeClr val="tx1"/>
                </a:solidFill>
                <a:latin typeface="Arial" panose="020B0604020202020204" pitchFamily="34" charset="0"/>
                <a:cs typeface="Arial" panose="020B0604020202020204" pitchFamily="34" charset="0"/>
              </a:rPr>
              <a:t>Comment peux-tu continuer à utiliser l’</a:t>
            </a:r>
            <a:r>
              <a:rPr lang="fr-FR" sz="1500" err="1">
                <a:solidFill>
                  <a:schemeClr val="tx1"/>
                </a:solidFill>
                <a:latin typeface="Arial" panose="020B0604020202020204" pitchFamily="34" charset="0"/>
                <a:cs typeface="Arial" panose="020B0604020202020204" pitchFamily="34" charset="0"/>
              </a:rPr>
              <a:t>IAg</a:t>
            </a:r>
            <a:r>
              <a:rPr lang="fr-FR" sz="1500">
                <a:solidFill>
                  <a:schemeClr val="tx1"/>
                </a:solidFill>
                <a:latin typeface="Arial" panose="020B0604020202020204" pitchFamily="34" charset="0"/>
                <a:cs typeface="Arial" panose="020B0604020202020204" pitchFamily="34" charset="0"/>
              </a:rPr>
              <a:t> comme levier pour développer ta créativité, sans qu’elle ne remplace ta réflexion personnelle ?</a:t>
            </a:r>
          </a:p>
        </p:txBody>
      </p:sp>
      <p:sp>
        <p:nvSpPr>
          <p:cNvPr id="8" name="Rectangle: Rounded Corners 7">
            <a:extLst>
              <a:ext uri="{FF2B5EF4-FFF2-40B4-BE49-F238E27FC236}">
                <a16:creationId xmlns:a16="http://schemas.microsoft.com/office/drawing/2014/main" id="{56CC077E-7312-F398-1659-301503970440}"/>
              </a:ext>
            </a:extLst>
          </p:cNvPr>
          <p:cNvSpPr/>
          <p:nvPr/>
        </p:nvSpPr>
        <p:spPr>
          <a:xfrm>
            <a:off x="851399" y="3733825"/>
            <a:ext cx="10571708" cy="637099"/>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b="1" dirty="0">
                <a:solidFill>
                  <a:schemeClr val="tx1"/>
                </a:solidFill>
                <a:latin typeface="Arial" panose="020B0604020202020204" pitchFamily="34" charset="0"/>
                <a:cs typeface="Arial" panose="020B0604020202020204" pitchFamily="34" charset="0"/>
              </a:rPr>
              <a:t>Tu es libre et créatif : </a:t>
            </a:r>
          </a:p>
        </p:txBody>
      </p:sp>
    </p:spTree>
    <p:extLst>
      <p:ext uri="{BB962C8B-B14F-4D97-AF65-F5344CB8AC3E}">
        <p14:creationId xmlns:p14="http://schemas.microsoft.com/office/powerpoint/2010/main" val="304796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childTnLst>
                                </p:cTn>
                              </p:par>
                              <p:par>
                                <p:cTn id="17" presetID="64" presetClass="path" presetSubtype="0" accel="50000" decel="50000" fill="hold" grpId="1" nodeType="withEffect">
                                  <p:stCondLst>
                                    <p:cond delay="750"/>
                                  </p:stCondLst>
                                  <p:childTnLst>
                                    <p:animMotion origin="layout" path="M 4.58333E-6 3.7037E-7 L 4.58333E-6 -0.05162 " pathEditMode="relative" rAng="0" ptsTypes="AA">
                                      <p:cBhvr>
                                        <p:cTn id="18" dur="1000" spd="-100000" fill="hold"/>
                                        <p:tgtEl>
                                          <p:spTgt spid="4"/>
                                        </p:tgtEl>
                                        <p:attrNameLst>
                                          <p:attrName>ppt_x</p:attrName>
                                          <p:attrName>ppt_y</p:attrName>
                                        </p:attrNameLst>
                                      </p:cBhvr>
                                      <p:rCtr x="0" y="-2593"/>
                                    </p:animMotion>
                                  </p:childTnLst>
                                </p:cTn>
                              </p:par>
                              <p:par>
                                <p:cTn id="19" presetID="10" presetClass="entr" presetSubtype="0" fill="hold" grpId="0" nodeType="with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125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par>
                                <p:cTn id="25" presetID="64" presetClass="path" presetSubtype="0" accel="50000" decel="50000" fill="hold" grpId="1" nodeType="withEffect">
                                  <p:stCondLst>
                                    <p:cond delay="1250"/>
                                  </p:stCondLst>
                                  <p:childTnLst>
                                    <p:animMotion origin="layout" path="M 4.58333E-6 -4.44444E-6 L 4.58333E-6 -0.05162 " pathEditMode="relative" rAng="0" ptsTypes="AA">
                                      <p:cBhvr>
                                        <p:cTn id="26" dur="1000" spd="-100000" fill="hold"/>
                                        <p:tgtEl>
                                          <p:spTgt spid="7"/>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6" grpId="0" animBg="1"/>
      <p:bldP spid="7" grpId="0" animBg="1"/>
      <p:bldP spid="7" grpId="1"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176A6F89-01FE-34CD-8C3C-3804A01238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1F23649-8716-A740-1F77-529F17D9D56C}"/>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177AEA9-B68B-66EA-6035-4EEECF58FE25}"/>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Abdelghani, R., </a:t>
            </a:r>
            <a:r>
              <a:rPr lang="fr-FR" sz="2000" err="1">
                <a:latin typeface="Arial" panose="020B0604020202020204" pitchFamily="34" charset="0"/>
                <a:cs typeface="Arial" panose="020B0604020202020204" pitchFamily="34" charset="0"/>
              </a:rPr>
              <a:t>Sauzéon</a:t>
            </a:r>
            <a:r>
              <a:rPr lang="fr-FR" sz="2000">
                <a:latin typeface="Arial" panose="020B0604020202020204" pitchFamily="34" charset="0"/>
                <a:cs typeface="Arial" panose="020B0604020202020204" pitchFamily="34" charset="0"/>
              </a:rPr>
              <a:t>, H. et </a:t>
            </a:r>
            <a:r>
              <a:rPr lang="fr-FR" sz="2000" err="1">
                <a:latin typeface="Arial" panose="020B0604020202020204" pitchFamily="34" charset="0"/>
                <a:cs typeface="Arial" panose="020B0604020202020204" pitchFamily="34" charset="0"/>
              </a:rPr>
              <a:t>Oudeyer</a:t>
            </a:r>
            <a:r>
              <a:rPr lang="fr-FR" sz="2000">
                <a:latin typeface="Arial" panose="020B0604020202020204" pitchFamily="34" charset="0"/>
                <a:cs typeface="Arial" panose="020B0604020202020204" pitchFamily="34" charset="0"/>
              </a:rPr>
              <a:t>, P.-Y. (2023, 10 novembre).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in the Classroom: Can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Remain</a:t>
            </a:r>
            <a:r>
              <a:rPr lang="fr-FR" sz="2000">
                <a:latin typeface="Arial" panose="020B0604020202020204" pitchFamily="34" charset="0"/>
                <a:cs typeface="Arial" panose="020B0604020202020204" pitchFamily="34" charset="0"/>
              </a:rPr>
              <a:t> Active </a:t>
            </a:r>
            <a:r>
              <a:rPr lang="fr-FR" sz="2000" err="1">
                <a:latin typeface="Arial" panose="020B0604020202020204" pitchFamily="34" charset="0"/>
                <a:cs typeface="Arial" panose="020B0604020202020204" pitchFamily="34" charset="0"/>
              </a:rPr>
              <a:t>Learners</a:t>
            </a:r>
            <a:r>
              <a:rPr lang="fr-FR" sz="2000">
                <a:latin typeface="Arial" panose="020B0604020202020204" pitchFamily="34" charset="0"/>
                <a:cs typeface="Arial" panose="020B0604020202020204" pitchFamily="34" charset="0"/>
              </a:rPr>
              <a:t>? [Communication Orale]. </a:t>
            </a:r>
            <a:r>
              <a:rPr lang="fr-FR" sz="2000" i="1">
                <a:latin typeface="Arial" panose="020B0604020202020204" pitchFamily="34" charset="0"/>
                <a:cs typeface="Arial" panose="020B0604020202020204" pitchFamily="34" charset="0"/>
              </a:rPr>
              <a:t>NeurIPS'23 Workshop on </a:t>
            </a:r>
            <a:r>
              <a:rPr lang="fr-FR" sz="2000" i="1" err="1">
                <a:latin typeface="Arial" panose="020B0604020202020204" pitchFamily="34" charset="0"/>
                <a:cs typeface="Arial" panose="020B0604020202020204" pitchFamily="34" charset="0"/>
              </a:rPr>
              <a:t>Generative</a:t>
            </a:r>
            <a:r>
              <a:rPr lang="fr-FR" sz="2000" i="1">
                <a:latin typeface="Arial" panose="020B0604020202020204" pitchFamily="34" charset="0"/>
                <a:cs typeface="Arial" panose="020B0604020202020204" pitchFamily="34" charset="0"/>
              </a:rPr>
              <a:t> AI for Education</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arXiv</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2"/>
              </a:rPr>
              <a:t>https://doi.org/10.48550/arXiv.2310.03192</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Audran, J. (2024). Cinq enjeux d’évaluation face à l’émergence des IA génératives en éducation. </a:t>
            </a:r>
            <a:r>
              <a:rPr lang="fr-FR" sz="2000" i="1">
                <a:latin typeface="Arial" panose="020B0604020202020204" pitchFamily="34" charset="0"/>
                <a:cs typeface="Arial" panose="020B0604020202020204" pitchFamily="34" charset="0"/>
              </a:rPr>
              <a:t>Mesure et évaluation en éducation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47</a:t>
            </a:r>
            <a:r>
              <a:rPr lang="fr-FR" sz="2000">
                <a:latin typeface="Arial" panose="020B0604020202020204" pitchFamily="34" charset="0"/>
                <a:cs typeface="Arial" panose="020B0604020202020204" pitchFamily="34" charset="0"/>
              </a:rPr>
              <a:t>(1), 6‑26. </a:t>
            </a:r>
            <a:r>
              <a:rPr lang="fr-FR" sz="2000">
                <a:latin typeface="Arial" panose="020B0604020202020204" pitchFamily="34" charset="0"/>
                <a:cs typeface="Arial" panose="020B0604020202020204" pitchFamily="34" charset="0"/>
                <a:hlinkClick r:id="rId3"/>
              </a:rPr>
              <a:t>https://doi.org/10.7202/1114564ar</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BBC Media Centre. (2025). </a:t>
            </a:r>
            <a:r>
              <a:rPr lang="fr-FR" sz="2000" i="1" err="1">
                <a:latin typeface="Arial" panose="020B0604020202020204" pitchFamily="34" charset="0"/>
                <a:cs typeface="Arial" panose="020B0604020202020204" pitchFamily="34" charset="0"/>
              </a:rPr>
              <a:t>Representation</a:t>
            </a:r>
            <a:r>
              <a:rPr lang="fr-FR" sz="2000" i="1">
                <a:latin typeface="Arial" panose="020B0604020202020204" pitchFamily="34" charset="0"/>
                <a:cs typeface="Arial" panose="020B0604020202020204" pitchFamily="34" charset="0"/>
              </a:rPr>
              <a:t> of BBC News content in AI Assistants</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https://www.bbc.co.uk/aboutthebbc/documents/bbc-research-into-ai-assistants.pdf</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Borji</a:t>
            </a:r>
            <a:r>
              <a:rPr lang="fr-FR" sz="2000">
                <a:latin typeface="Arial" panose="020B0604020202020204" pitchFamily="34" charset="0"/>
                <a:cs typeface="Arial" panose="020B0604020202020204" pitchFamily="34" charset="0"/>
              </a:rPr>
              <a:t>, A. (2023, 3 avril). </a:t>
            </a:r>
            <a:r>
              <a:rPr lang="fr-FR" sz="2000" i="1">
                <a:latin typeface="Arial" panose="020B0604020202020204" pitchFamily="34" charset="0"/>
                <a:cs typeface="Arial" panose="020B0604020202020204" pitchFamily="34" charset="0"/>
              </a:rPr>
              <a:t>A </a:t>
            </a:r>
            <a:r>
              <a:rPr lang="fr-FR" sz="2000" i="1" err="1">
                <a:latin typeface="Arial" panose="020B0604020202020204" pitchFamily="34" charset="0"/>
                <a:cs typeface="Arial" panose="020B0604020202020204" pitchFamily="34" charset="0"/>
              </a:rPr>
              <a:t>Categorical</a:t>
            </a:r>
            <a:r>
              <a:rPr lang="fr-FR" sz="2000" i="1">
                <a:latin typeface="Arial" panose="020B0604020202020204" pitchFamily="34" charset="0"/>
                <a:cs typeface="Arial" panose="020B0604020202020204" pitchFamily="34" charset="0"/>
              </a:rPr>
              <a:t> Archive of </a:t>
            </a:r>
            <a:r>
              <a:rPr lang="fr-FR" sz="2000" i="1" err="1">
                <a:latin typeface="Arial" panose="020B0604020202020204" pitchFamily="34" charset="0"/>
                <a:cs typeface="Arial" panose="020B0604020202020204" pitchFamily="34" charset="0"/>
              </a:rPr>
              <a:t>ChatGPT</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Failures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arXiv</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https://doi.org/10.48550/arXiv.2302.03494</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017774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CB0E1AD-605C-03E6-BAE7-D672694B44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B65A04-BEB5-1C96-83D8-7370B055D3B3}"/>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7D0AC24-B2A1-EEF9-4C60-81AFBFD6D6AF}"/>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Bureau du droit d’auteur. (2025). </a:t>
            </a:r>
            <a:r>
              <a:rPr lang="fr-FR" sz="2000" i="1">
                <a:latin typeface="Arial" panose="020B0604020202020204" pitchFamily="34" charset="0"/>
                <a:cs typeface="Arial" panose="020B0604020202020204" pitchFamily="34" charset="0"/>
              </a:rPr>
              <a:t>Intelligence artificielle</a:t>
            </a:r>
            <a:r>
              <a:rPr lang="fr-FR" sz="2000">
                <a:latin typeface="Arial" panose="020B0604020202020204" pitchFamily="34" charset="0"/>
                <a:cs typeface="Arial" panose="020B0604020202020204" pitchFamily="34" charset="0"/>
              </a:rPr>
              <a:t>. Université Laval - Bibliothèque. </a:t>
            </a:r>
            <a:r>
              <a:rPr lang="fr-FR" sz="2000">
                <a:latin typeface="Arial" panose="020B0604020202020204" pitchFamily="34" charset="0"/>
                <a:cs typeface="Arial" panose="020B0604020202020204" pitchFamily="34" charset="0"/>
                <a:hlinkClick r:id="rId2"/>
              </a:rPr>
              <a:t>https://www.bda.ulaval.ca/intelligence-artificielle/</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Cégep de Saint-Laurent. (2023, 25 janvier). </a:t>
            </a:r>
            <a:r>
              <a:rPr lang="fr-FR" sz="2000" i="1">
                <a:latin typeface="Arial" panose="020B0604020202020204" pitchFamily="34" charset="0"/>
                <a:cs typeface="Arial" panose="020B0604020202020204" pitchFamily="34" charset="0"/>
              </a:rPr>
              <a:t>Politique institutionnelle d’évaluation des apprentissages (PIÉA)</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3"/>
              </a:rPr>
              <a:t>https://cegepsl.qc.ca/documents/PIEA.pdf?_gl=1*12687l2*_gcl_au*OTQ5Njk5MjkyLjE3NDM3OTM4Mjc</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Chan, C. K. Y. et Hu, W. (2023).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voices</a:t>
            </a:r>
            <a:r>
              <a:rPr lang="fr-FR" sz="2000">
                <a:latin typeface="Arial" panose="020B0604020202020204" pitchFamily="34" charset="0"/>
                <a:cs typeface="Arial" panose="020B0604020202020204" pitchFamily="34" charset="0"/>
              </a:rPr>
              <a:t> on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perceptions, </a:t>
            </a:r>
            <a:r>
              <a:rPr lang="fr-FR" sz="2000" err="1">
                <a:latin typeface="Arial" panose="020B0604020202020204" pitchFamily="34" charset="0"/>
                <a:cs typeface="Arial" panose="020B0604020202020204" pitchFamily="34" charset="0"/>
              </a:rPr>
              <a:t>benefits</a:t>
            </a:r>
            <a:r>
              <a:rPr lang="fr-FR" sz="2000">
                <a:latin typeface="Arial" panose="020B0604020202020204" pitchFamily="34" charset="0"/>
                <a:cs typeface="Arial" panose="020B0604020202020204" pitchFamily="34" charset="0"/>
              </a:rPr>
              <a:t>, and challenges in </a:t>
            </a:r>
            <a:r>
              <a:rPr lang="fr-FR" sz="2000" err="1">
                <a:latin typeface="Arial" panose="020B0604020202020204" pitchFamily="34" charset="0"/>
                <a:cs typeface="Arial" panose="020B0604020202020204" pitchFamily="34" charset="0"/>
              </a:rPr>
              <a:t>higher</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International Journal of </a:t>
            </a:r>
            <a:r>
              <a:rPr lang="fr-FR" sz="2000" i="1" err="1">
                <a:latin typeface="Arial" panose="020B0604020202020204" pitchFamily="34" charset="0"/>
                <a:cs typeface="Arial" panose="020B0604020202020204" pitchFamily="34" charset="0"/>
              </a:rPr>
              <a:t>Educational</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Technology</a:t>
            </a:r>
            <a:r>
              <a:rPr lang="fr-FR" sz="2000" i="1">
                <a:latin typeface="Arial" panose="020B0604020202020204" pitchFamily="34" charset="0"/>
                <a:cs typeface="Arial" panose="020B0604020202020204" pitchFamily="34" charset="0"/>
              </a:rPr>
              <a:t> in </a:t>
            </a:r>
            <a:r>
              <a:rPr lang="fr-FR" sz="2000" i="1" err="1">
                <a:latin typeface="Arial" panose="020B0604020202020204" pitchFamily="34" charset="0"/>
                <a:cs typeface="Arial" panose="020B0604020202020204" pitchFamily="34" charset="0"/>
              </a:rPr>
              <a:t>Higher</a:t>
            </a:r>
            <a:r>
              <a:rPr lang="fr-FR" sz="2000" i="1">
                <a:latin typeface="Arial" panose="020B0604020202020204" pitchFamily="34" charset="0"/>
                <a:cs typeface="Arial" panose="020B0604020202020204" pitchFamily="34" charset="0"/>
              </a:rPr>
              <a:t> 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20</a:t>
            </a:r>
            <a:r>
              <a:rPr lang="fr-FR" sz="2000">
                <a:latin typeface="Arial" panose="020B0604020202020204" pitchFamily="34" charset="0"/>
                <a:cs typeface="Arial" panose="020B0604020202020204" pitchFamily="34" charset="0"/>
              </a:rPr>
              <a:t>(1), 43. </a:t>
            </a:r>
            <a:r>
              <a:rPr lang="fr-FR" sz="2000">
                <a:latin typeface="Arial" panose="020B0604020202020204" pitchFamily="34" charset="0"/>
                <a:cs typeface="Arial" panose="020B0604020202020204" pitchFamily="34" charset="0"/>
                <a:hlinkClick r:id="rId4"/>
              </a:rPr>
              <a:t>https://doi.org/10.1186/s41239-023-00411-8</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Chen, S. (2025). How </a:t>
            </a:r>
            <a:r>
              <a:rPr lang="fr-FR" sz="2000" err="1">
                <a:latin typeface="Arial" panose="020B0604020202020204" pitchFamily="34" charset="0"/>
                <a:cs typeface="Arial" panose="020B0604020202020204" pitchFamily="34" charset="0"/>
              </a:rPr>
              <a:t>much</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energy</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will</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really</a:t>
            </a:r>
            <a:r>
              <a:rPr lang="fr-FR" sz="2000">
                <a:latin typeface="Arial" panose="020B0604020202020204" pitchFamily="34" charset="0"/>
                <a:cs typeface="Arial" panose="020B0604020202020204" pitchFamily="34" charset="0"/>
              </a:rPr>
              <a:t> consume? The good, the </a:t>
            </a:r>
            <a:r>
              <a:rPr lang="fr-FR" sz="2000" err="1">
                <a:latin typeface="Arial" panose="020B0604020202020204" pitchFamily="34" charset="0"/>
                <a:cs typeface="Arial" panose="020B0604020202020204" pitchFamily="34" charset="0"/>
              </a:rPr>
              <a:t>bad</a:t>
            </a:r>
            <a:r>
              <a:rPr lang="fr-FR" sz="2000">
                <a:latin typeface="Arial" panose="020B0604020202020204" pitchFamily="34" charset="0"/>
                <a:cs typeface="Arial" panose="020B0604020202020204" pitchFamily="34" charset="0"/>
              </a:rPr>
              <a:t> and the </a:t>
            </a:r>
            <a:r>
              <a:rPr lang="fr-FR" sz="2000" err="1">
                <a:latin typeface="Arial" panose="020B0604020202020204" pitchFamily="34" charset="0"/>
                <a:cs typeface="Arial" panose="020B0604020202020204" pitchFamily="34" charset="0"/>
              </a:rPr>
              <a:t>unknown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Nature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639</a:t>
            </a:r>
            <a:r>
              <a:rPr lang="fr-FR" sz="2000">
                <a:latin typeface="Arial" panose="020B0604020202020204" pitchFamily="34" charset="0"/>
                <a:cs typeface="Arial" panose="020B0604020202020204" pitchFamily="34" charset="0"/>
              </a:rPr>
              <a:t>(8053), 22‑24. </a:t>
            </a:r>
            <a:r>
              <a:rPr lang="fr-FR" sz="2000">
                <a:latin typeface="Arial" panose="020B0604020202020204" pitchFamily="34" charset="0"/>
                <a:cs typeface="Arial" panose="020B0604020202020204" pitchFamily="34" charset="0"/>
                <a:hlinkClick r:id="rId5"/>
              </a:rPr>
              <a:t>https://doi.org/10.1038/d41586-025-00616-z</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33124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E0BAF4F-75EA-72B3-FF54-FAD82E55D5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91350F-5FC5-B079-2E20-A1F180F60299}"/>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CD9A29-6BDB-F0D8-0C5B-784FE23709E7}"/>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Commission de l’éthique en science et en technologie. (2021, 26 février). </a:t>
            </a:r>
            <a:r>
              <a:rPr lang="fr-FR" sz="2000" i="1">
                <a:latin typeface="Arial" panose="020B0604020202020204" pitchFamily="34" charset="0"/>
                <a:cs typeface="Arial" panose="020B0604020202020204" pitchFamily="34" charset="0"/>
              </a:rPr>
              <a:t>L’effet rebond : la face cachée du bilan environnemental des technologies numériques</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2"/>
              </a:rPr>
              <a:t>https://www.ethique.gouv.qc.ca/fr/actualites/ethique-hebdo/eh-2021-02-26/</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Commission de l’éthique en science et en technologie. (2025, 30 janvier). </a:t>
            </a:r>
            <a:r>
              <a:rPr lang="fr-FR" sz="2000" i="1">
                <a:latin typeface="Arial" panose="020B0604020202020204" pitchFamily="34" charset="0"/>
                <a:cs typeface="Arial" panose="020B0604020202020204" pitchFamily="34" charset="0"/>
              </a:rPr>
              <a:t>IA générative : à quels coûts pour la planète ?</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3"/>
              </a:rPr>
              <a:t>https://www.ethique.gouv.qc.ca/fr/actualites/ethique-hebdo/ia-generative-environnement/</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Conseil supérieur de l’éducation et Commission de l’éthique en science et en technologie. (2024). </a:t>
            </a:r>
            <a:r>
              <a:rPr lang="fr-FR" sz="2000" i="1">
                <a:latin typeface="Arial" panose="020B0604020202020204" pitchFamily="34" charset="0"/>
                <a:cs typeface="Arial" panose="020B0604020202020204" pitchFamily="34" charset="0"/>
              </a:rPr>
              <a:t>Intelligence artificielle générative en enseignement supérieur : enjeux pédagogiques et éthiques</a:t>
            </a:r>
            <a:r>
              <a:rPr lang="fr-FR" sz="2000">
                <a:latin typeface="Arial" panose="020B0604020202020204" pitchFamily="34" charset="0"/>
                <a:cs typeface="Arial" panose="020B0604020202020204" pitchFamily="34" charset="0"/>
              </a:rPr>
              <a:t>. Gouvernement du Québec. </a:t>
            </a:r>
            <a:r>
              <a:rPr lang="fr-FR" sz="2000">
                <a:latin typeface="Arial" panose="020B0604020202020204" pitchFamily="34" charset="0"/>
                <a:cs typeface="Arial" panose="020B0604020202020204" pitchFamily="34" charset="0"/>
                <a:hlinkClick r:id="rId4"/>
              </a:rPr>
              <a:t>https://www.cse.gouv.qc.ca/wp-content/uploads/2024/04/50-0566-RP-IA-generative-enseignement-superieur-enjeux-ethiques.pdf</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53872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5A20C862-5971-54B3-9076-3782E048DF1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22F537D-EBA3-AE74-CF2C-B43E3DAA8841}"/>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C82316-C166-E288-6D7B-93565A9F5C95}"/>
              </a:ext>
            </a:extLst>
          </p:cNvPr>
          <p:cNvSpPr txBox="1"/>
          <p:nvPr/>
        </p:nvSpPr>
        <p:spPr>
          <a:xfrm>
            <a:off x="0" y="1308050"/>
            <a:ext cx="12192000" cy="5463034"/>
          </a:xfrm>
          <a:prstGeom prst="rect">
            <a:avLst/>
          </a:prstGeom>
          <a:noFill/>
        </p:spPr>
        <p:txBody>
          <a:bodyPr wrap="square" lIns="914400" tIns="0" rIns="914400" bIns="228600" rtlCol="0">
            <a:spAutoFit/>
          </a:bodyPr>
          <a:lstStyle/>
          <a:p>
            <a:r>
              <a:rPr lang="fr-FR" sz="2000" err="1">
                <a:latin typeface="Arial" panose="020B0604020202020204" pitchFamily="34" charset="0"/>
                <a:cs typeface="Arial" panose="020B0604020202020204" pitchFamily="34" charset="0"/>
              </a:rPr>
              <a:t>Creely</a:t>
            </a:r>
            <a:r>
              <a:rPr lang="fr-FR" sz="2000">
                <a:latin typeface="Arial" panose="020B0604020202020204" pitchFamily="34" charset="0"/>
                <a:cs typeface="Arial" panose="020B0604020202020204" pitchFamily="34" charset="0"/>
              </a:rPr>
              <a:t>, E. et </a:t>
            </a:r>
            <a:r>
              <a:rPr lang="fr-FR" sz="2000" err="1">
                <a:latin typeface="Arial" panose="020B0604020202020204" pitchFamily="34" charset="0"/>
                <a:cs typeface="Arial" panose="020B0604020202020204" pitchFamily="34" charset="0"/>
              </a:rPr>
              <a:t>Blannin</a:t>
            </a:r>
            <a:r>
              <a:rPr lang="fr-FR" sz="2000">
                <a:latin typeface="Arial" panose="020B0604020202020204" pitchFamily="34" charset="0"/>
                <a:cs typeface="Arial" panose="020B0604020202020204" pitchFamily="34" charset="0"/>
              </a:rPr>
              <a:t>, J. (2025). Creative partnerships </a:t>
            </a:r>
            <a:r>
              <a:rPr lang="fr-FR" sz="2000" err="1">
                <a:latin typeface="Arial" panose="020B0604020202020204" pitchFamily="34" charset="0"/>
                <a:cs typeface="Arial" panose="020B0604020202020204" pitchFamily="34" charset="0"/>
              </a:rPr>
              <a:t>with</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Possibilities</a:t>
            </a:r>
            <a:r>
              <a:rPr lang="fr-FR" sz="2000">
                <a:latin typeface="Arial" panose="020B0604020202020204" pitchFamily="34" charset="0"/>
                <a:cs typeface="Arial" panose="020B0604020202020204" pitchFamily="34" charset="0"/>
              </a:rPr>
              <a:t> for </a:t>
            </a:r>
            <a:r>
              <a:rPr lang="fr-FR" sz="2000" err="1">
                <a:latin typeface="Arial" panose="020B0604020202020204" pitchFamily="34" charset="0"/>
                <a:cs typeface="Arial" panose="020B0604020202020204" pitchFamily="34" charset="0"/>
              </a:rPr>
              <a:t>education</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beyond</a:t>
            </a:r>
            <a:r>
              <a:rPr lang="fr-FR" sz="2000">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Thinking</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Skills</a:t>
            </a:r>
            <a:r>
              <a:rPr lang="fr-FR" sz="2000" i="1">
                <a:latin typeface="Arial" panose="020B0604020202020204" pitchFamily="34" charset="0"/>
                <a:cs typeface="Arial" panose="020B0604020202020204" pitchFamily="34" charset="0"/>
              </a:rPr>
              <a:t> and </a:t>
            </a:r>
            <a:r>
              <a:rPr lang="fr-FR" sz="2000" i="1" err="1">
                <a:latin typeface="Arial" panose="020B0604020202020204" pitchFamily="34" charset="0"/>
                <a:cs typeface="Arial" panose="020B0604020202020204" pitchFamily="34" charset="0"/>
              </a:rPr>
              <a:t>Creativity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56</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2"/>
              </a:rPr>
              <a:t>https://doi.org/10.1016/j.tsc.2024.101727</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Curiale, </a:t>
            </a:r>
            <a:r>
              <a:rPr lang="fr-FR" sz="2000" err="1">
                <a:latin typeface="Arial" panose="020B0604020202020204" pitchFamily="34" charset="0"/>
                <a:cs typeface="Arial" panose="020B0604020202020204" pitchFamily="34" charset="0"/>
              </a:rPr>
              <a:t>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Acquatella</a:t>
            </a:r>
            <a:r>
              <a:rPr lang="fr-FR" sz="2000">
                <a:latin typeface="Arial" panose="020B0604020202020204" pitchFamily="34" charset="0"/>
                <a:cs typeface="Arial" panose="020B0604020202020204" pitchFamily="34" charset="0"/>
              </a:rPr>
              <a:t>, F., Gros, L., Cosquer, M. et Tisseron, S. (2022). L’anthropomorphisme, enjeu de performance pour les </a:t>
            </a:r>
            <a:r>
              <a:rPr lang="fr-FR" sz="2000" err="1">
                <a:latin typeface="Arial" panose="020B0604020202020204" pitchFamily="34" charset="0"/>
                <a:cs typeface="Arial" panose="020B0604020202020204" pitchFamily="34" charset="0"/>
              </a:rPr>
              <a:t>chatbots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Revue internationale de psychosociologie et de gestion des comportements organisationnels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58</a:t>
            </a:r>
            <a:r>
              <a:rPr lang="fr-FR" sz="2000">
                <a:latin typeface="Arial" panose="020B0604020202020204" pitchFamily="34" charset="0"/>
                <a:cs typeface="Arial" panose="020B0604020202020204" pitchFamily="34" charset="0"/>
              </a:rPr>
              <a:t> (72), 101‑123. </a:t>
            </a:r>
            <a:r>
              <a:rPr lang="fr-FR" sz="2000">
                <a:latin typeface="Arial" panose="020B0604020202020204" pitchFamily="34" charset="0"/>
                <a:cs typeface="Arial" panose="020B0604020202020204" pitchFamily="34" charset="0"/>
                <a:hlinkClick r:id="rId3"/>
              </a:rPr>
              <a:t>https://doi.org/10.3917/rips1.072.0101</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Deng, R., Jiang, M., Yu, X., Lu, Y. et Liu, S. (2025). </a:t>
            </a:r>
            <a:r>
              <a:rPr lang="fr-FR" sz="2000" err="1">
                <a:latin typeface="Arial" panose="020B0604020202020204" pitchFamily="34" charset="0"/>
                <a:cs typeface="Arial" panose="020B0604020202020204" pitchFamily="34" charset="0"/>
              </a:rPr>
              <a:t>Does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ChatGPT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enhance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student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learning</a:t>
            </a:r>
            <a:r>
              <a:rPr lang="fr-FR" sz="2000">
                <a:latin typeface="Arial" panose="020B0604020202020204" pitchFamily="34" charset="0"/>
                <a:cs typeface="Arial" panose="020B0604020202020204" pitchFamily="34" charset="0"/>
              </a:rPr>
              <a:t>? A </a:t>
            </a:r>
            <a:r>
              <a:rPr lang="fr-FR" sz="2000" err="1">
                <a:latin typeface="Arial" panose="020B0604020202020204" pitchFamily="34" charset="0"/>
                <a:cs typeface="Arial" panose="020B0604020202020204" pitchFamily="34" charset="0"/>
              </a:rPr>
              <a:t>systematic</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review</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meta-analysis</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experimental</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studies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Computers &amp; Education</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227</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https://doi.org/10.1016/j.compedu.2024.105224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Doshi</a:t>
            </a:r>
            <a:r>
              <a:rPr lang="fr-FR" sz="2000">
                <a:latin typeface="Arial" panose="020B0604020202020204" pitchFamily="34" charset="0"/>
                <a:cs typeface="Arial" panose="020B0604020202020204" pitchFamily="34" charset="0"/>
              </a:rPr>
              <a:t>, A. R. et Hauser, O. P. (2024).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AI </a:t>
            </a:r>
            <a:r>
              <a:rPr lang="fr-FR" sz="2000" err="1">
                <a:latin typeface="Arial" panose="020B0604020202020204" pitchFamily="34" charset="0"/>
                <a:cs typeface="Arial" panose="020B0604020202020204" pitchFamily="34" charset="0"/>
              </a:rPr>
              <a:t>enhances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individual</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creativity</a:t>
            </a:r>
            <a:r>
              <a:rPr lang="fr-FR" sz="2000">
                <a:latin typeface="Arial" panose="020B0604020202020204" pitchFamily="34" charset="0"/>
                <a:cs typeface="Arial" panose="020B0604020202020204" pitchFamily="34" charset="0"/>
              </a:rPr>
              <a:t> but </a:t>
            </a:r>
            <a:r>
              <a:rPr lang="fr-FR" sz="2000" err="1">
                <a:latin typeface="Arial" panose="020B0604020202020204" pitchFamily="34" charset="0"/>
                <a:cs typeface="Arial" panose="020B0604020202020204" pitchFamily="34" charset="0"/>
              </a:rPr>
              <a:t>reduces</a:t>
            </a:r>
            <a:r>
              <a:rPr lang="fr-FR" sz="2000">
                <a:latin typeface="Arial" panose="020B0604020202020204" pitchFamily="34" charset="0"/>
                <a:cs typeface="Arial" panose="020B0604020202020204" pitchFamily="34" charset="0"/>
              </a:rPr>
              <a:t> the collective </a:t>
            </a:r>
            <a:r>
              <a:rPr lang="fr-FR" sz="2000" err="1">
                <a:latin typeface="Arial" panose="020B0604020202020204" pitchFamily="34" charset="0"/>
                <a:cs typeface="Arial" panose="020B0604020202020204" pitchFamily="34" charset="0"/>
              </a:rPr>
              <a:t>diversity</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novel</a:t>
            </a:r>
            <a:r>
              <a:rPr lang="fr-FR" sz="2000">
                <a:latin typeface="Arial" panose="020B0604020202020204" pitchFamily="34" charset="0"/>
                <a:cs typeface="Arial" panose="020B0604020202020204" pitchFamily="34" charset="0"/>
              </a:rPr>
              <a:t> content. </a:t>
            </a:r>
            <a:r>
              <a:rPr lang="fr-FR" sz="2000" i="1">
                <a:latin typeface="Arial" panose="020B0604020202020204" pitchFamily="34" charset="0"/>
                <a:cs typeface="Arial" panose="020B0604020202020204" pitchFamily="34" charset="0"/>
              </a:rPr>
              <a:t>Science </a:t>
            </a:r>
            <a:r>
              <a:rPr lang="fr-FR" sz="2000" i="1" err="1">
                <a:latin typeface="Arial" panose="020B0604020202020204" pitchFamily="34" charset="0"/>
                <a:cs typeface="Arial" panose="020B0604020202020204" pitchFamily="34" charset="0"/>
              </a:rPr>
              <a:t>Advances</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10</a:t>
            </a:r>
            <a:r>
              <a:rPr lang="fr-FR" sz="2000">
                <a:latin typeface="Arial" panose="020B0604020202020204" pitchFamily="34" charset="0"/>
                <a:cs typeface="Arial" panose="020B0604020202020204" pitchFamily="34" charset="0"/>
              </a:rPr>
              <a:t>(28). </a:t>
            </a:r>
            <a:r>
              <a:rPr lang="fr-FR" sz="2000">
                <a:latin typeface="Arial" panose="020B0604020202020204" pitchFamily="34" charset="0"/>
                <a:cs typeface="Arial" panose="020B0604020202020204" pitchFamily="34" charset="0"/>
                <a:hlinkClick r:id="rId5"/>
              </a:rPr>
              <a:t>https://doi.org/10.1126/sciadv.adn5290</a:t>
            </a:r>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40781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3850C82-61BF-F58E-263C-C528FFCC98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C7A3B7D-0A87-4D2E-367A-8AEDC484A165}"/>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F9FEEB2-63A6-1369-CDEC-B87D3A12052E}"/>
              </a:ext>
            </a:extLst>
          </p:cNvPr>
          <p:cNvSpPr txBox="1"/>
          <p:nvPr/>
        </p:nvSpPr>
        <p:spPr>
          <a:xfrm>
            <a:off x="0" y="1308050"/>
            <a:ext cx="12192000" cy="5155257"/>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Fan, Y., Tang, L., Le, H., Shen, K., Tan, S., Zhao, Y., Shen, Y., Li, X. et </a:t>
            </a:r>
            <a:r>
              <a:rPr lang="fr-FR" sz="2000" err="1">
                <a:latin typeface="Arial" panose="020B0604020202020204" pitchFamily="34" charset="0"/>
                <a:cs typeface="Arial" panose="020B0604020202020204" pitchFamily="34" charset="0"/>
              </a:rPr>
              <a:t>Gašević</a:t>
            </a:r>
            <a:r>
              <a:rPr lang="fr-FR" sz="2000">
                <a:latin typeface="Arial" panose="020B0604020202020204" pitchFamily="34" charset="0"/>
                <a:cs typeface="Arial" panose="020B0604020202020204" pitchFamily="34" charset="0"/>
              </a:rPr>
              <a:t>, D. (2024). </a:t>
            </a:r>
            <a:r>
              <a:rPr lang="fr-FR" sz="2000" err="1">
                <a:latin typeface="Arial" panose="020B0604020202020204" pitchFamily="34" charset="0"/>
                <a:cs typeface="Arial" panose="020B0604020202020204" pitchFamily="34" charset="0"/>
              </a:rPr>
              <a:t>Beware</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metacognitive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laziness</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Effects</a:t>
            </a:r>
            <a:r>
              <a:rPr lang="fr-FR" sz="2000">
                <a:latin typeface="Arial" panose="020B0604020202020204" pitchFamily="34" charset="0"/>
                <a:cs typeface="Arial" panose="020B0604020202020204" pitchFamily="34" charset="0"/>
              </a:rPr>
              <a:t> of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artificial</a:t>
            </a:r>
            <a:r>
              <a:rPr lang="fr-FR" sz="2000">
                <a:latin typeface="Arial" panose="020B0604020202020204" pitchFamily="34" charset="0"/>
                <a:cs typeface="Arial" panose="020B0604020202020204" pitchFamily="34" charset="0"/>
              </a:rPr>
              <a:t> intelligence on </a:t>
            </a:r>
            <a:r>
              <a:rPr lang="fr-FR" sz="2000" err="1">
                <a:latin typeface="Arial" panose="020B0604020202020204" pitchFamily="34" charset="0"/>
                <a:cs typeface="Arial" panose="020B0604020202020204" pitchFamily="34" charset="0"/>
              </a:rPr>
              <a:t>learning</a:t>
            </a:r>
            <a:r>
              <a:rPr lang="fr-FR" sz="2000">
                <a:latin typeface="Arial" panose="020B0604020202020204" pitchFamily="34" charset="0"/>
                <a:cs typeface="Arial" panose="020B0604020202020204" pitchFamily="34" charset="0"/>
              </a:rPr>
              <a:t> motivation, </a:t>
            </a:r>
            <a:r>
              <a:rPr lang="fr-FR" sz="2000" err="1">
                <a:latin typeface="Arial" panose="020B0604020202020204" pitchFamily="34" charset="0"/>
                <a:cs typeface="Arial" panose="020B0604020202020204" pitchFamily="34" charset="0"/>
              </a:rPr>
              <a:t>processes</a:t>
            </a:r>
            <a:r>
              <a:rPr lang="fr-FR" sz="2000">
                <a:latin typeface="Arial" panose="020B0604020202020204" pitchFamily="34" charset="0"/>
                <a:cs typeface="Arial" panose="020B0604020202020204" pitchFamily="34" charset="0"/>
              </a:rPr>
              <a:t>, and performance. </a:t>
            </a:r>
            <a:r>
              <a:rPr lang="fr-FR" sz="2000" i="1">
                <a:latin typeface="Arial" panose="020B0604020202020204" pitchFamily="34" charset="0"/>
                <a:cs typeface="Arial" panose="020B0604020202020204" pitchFamily="34" charset="0"/>
              </a:rPr>
              <a:t>British Journal of </a:t>
            </a:r>
            <a:r>
              <a:rPr lang="fr-FR" sz="2000" i="1" err="1">
                <a:latin typeface="Arial" panose="020B0604020202020204" pitchFamily="34" charset="0"/>
                <a:cs typeface="Arial" panose="020B0604020202020204" pitchFamily="34" charset="0"/>
              </a:rPr>
              <a:t>Educational</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Technology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56</a:t>
            </a:r>
            <a:r>
              <a:rPr lang="fr-FR" sz="2000">
                <a:latin typeface="Arial" panose="020B0604020202020204" pitchFamily="34" charset="0"/>
                <a:cs typeface="Arial" panose="020B0604020202020204" pitchFamily="34" charset="0"/>
              </a:rPr>
              <a:t> (2). </a:t>
            </a:r>
            <a:r>
              <a:rPr lang="fr-FR" sz="2000">
                <a:latin typeface="Arial" panose="020B0604020202020204" pitchFamily="34" charset="0"/>
                <a:cs typeface="Arial" panose="020B0604020202020204" pitchFamily="34" charset="0"/>
                <a:hlinkClick r:id="rId2"/>
              </a:rPr>
              <a:t>https://doi.org/10.1111/bjet.13544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Fengchun</a:t>
            </a:r>
            <a:r>
              <a:rPr lang="fr-FR" sz="2000">
                <a:latin typeface="Arial" panose="020B0604020202020204" pitchFamily="34" charset="0"/>
                <a:cs typeface="Arial" panose="020B0604020202020204" pitchFamily="34" charset="0"/>
              </a:rPr>
              <a:t>, M. et Wayne, H. (2024). </a:t>
            </a:r>
            <a:r>
              <a:rPr lang="fr-FR" sz="2000" i="1">
                <a:latin typeface="Arial" panose="020B0604020202020204" pitchFamily="34" charset="0"/>
                <a:cs typeface="Arial" panose="020B0604020202020204" pitchFamily="34" charset="0"/>
              </a:rPr>
              <a:t>Orientations pour l’intelligence artificielle générative dans l’éducation et la recherche</a:t>
            </a:r>
            <a:r>
              <a:rPr lang="fr-FR" sz="2000">
                <a:latin typeface="Arial" panose="020B0604020202020204" pitchFamily="34" charset="0"/>
                <a:cs typeface="Arial" panose="020B0604020202020204" pitchFamily="34" charset="0"/>
              </a:rPr>
              <a:t>. UNESCO. </a:t>
            </a:r>
            <a:r>
              <a:rPr lang="fr-FR" sz="2000">
                <a:latin typeface="Arial" panose="020B0604020202020204" pitchFamily="34" charset="0"/>
                <a:cs typeface="Arial" panose="020B0604020202020204" pitchFamily="34" charset="0"/>
                <a:hlinkClick r:id="rId3"/>
              </a:rPr>
              <a:t>https://doi.org/10.54675/HBCX3851</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Fournier-</a:t>
            </a:r>
            <a:r>
              <a:rPr lang="fr-FR" sz="2000" err="1">
                <a:latin typeface="Arial" panose="020B0604020202020204" pitchFamily="34" charset="0"/>
                <a:cs typeface="Arial" panose="020B0604020202020204" pitchFamily="34" charset="0"/>
              </a:rPr>
              <a:t>Tombs</a:t>
            </a:r>
            <a:r>
              <a:rPr lang="fr-FR" sz="2000">
                <a:latin typeface="Arial" panose="020B0604020202020204" pitchFamily="34" charset="0"/>
                <a:cs typeface="Arial" panose="020B0604020202020204" pitchFamily="34" charset="0"/>
              </a:rPr>
              <a:t>, E. et Castets-Renard, C. (2024). 20 - Algorithmes et propagation de normes culturelles sexospécifiques. Dans C. Brin et V. Guèvremont (</a:t>
            </a:r>
            <a:r>
              <a:rPr lang="fr-FR" sz="2000" err="1">
                <a:latin typeface="Arial" panose="020B0604020202020204" pitchFamily="34" charset="0"/>
                <a:cs typeface="Arial" panose="020B0604020202020204" pitchFamily="34" charset="0"/>
              </a:rPr>
              <a:t>dir</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Intelligence artificielle, culture et médias</a:t>
            </a:r>
            <a:r>
              <a:rPr lang="fr-FR" sz="2000">
                <a:latin typeface="Arial" panose="020B0604020202020204" pitchFamily="34" charset="0"/>
                <a:cs typeface="Arial" panose="020B0604020202020204" pitchFamily="34" charset="0"/>
              </a:rPr>
              <a:t> (p. 429‑448). Les Presses de l’Université de Laval. </a:t>
            </a:r>
            <a:r>
              <a:rPr lang="fr-FR" sz="2000">
                <a:latin typeface="Arial" panose="020B0604020202020204" pitchFamily="34" charset="0"/>
                <a:cs typeface="Arial" panose="020B0604020202020204" pitchFamily="34" charset="0"/>
                <a:hlinkClick r:id="rId4"/>
              </a:rPr>
              <a:t>https://doi.org/10.1515/9782763758787-022</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Hwang, Y. et Wu, Y. (2025). The influence of </a:t>
            </a:r>
            <a:r>
              <a:rPr lang="fr-FR" sz="2000" err="1">
                <a:latin typeface="Arial" panose="020B0604020202020204" pitchFamily="34" charset="0"/>
                <a:cs typeface="Arial" panose="020B0604020202020204" pitchFamily="34" charset="0"/>
              </a:rPr>
              <a:t>generative</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artificial</a:t>
            </a:r>
            <a:r>
              <a:rPr lang="fr-FR" sz="2000">
                <a:latin typeface="Arial" panose="020B0604020202020204" pitchFamily="34" charset="0"/>
                <a:cs typeface="Arial" panose="020B0604020202020204" pitchFamily="34" charset="0"/>
              </a:rPr>
              <a:t> intelligence on </a:t>
            </a:r>
            <a:r>
              <a:rPr lang="fr-FR" sz="2000" err="1">
                <a:latin typeface="Arial" panose="020B0604020202020204" pitchFamily="34" charset="0"/>
                <a:cs typeface="Arial" panose="020B0604020202020204" pitchFamily="34" charset="0"/>
              </a:rPr>
              <a:t>creative</a:t>
            </a:r>
            <a:r>
              <a:rPr lang="fr-FR" sz="2000">
                <a:latin typeface="Arial" panose="020B0604020202020204" pitchFamily="34" charset="0"/>
                <a:cs typeface="Arial" panose="020B0604020202020204" pitchFamily="34" charset="0"/>
              </a:rPr>
              <a:t> cognition of design </a:t>
            </a:r>
            <a:r>
              <a:rPr lang="fr-FR" sz="2000" err="1">
                <a:latin typeface="Arial" panose="020B0604020202020204" pitchFamily="34" charset="0"/>
                <a:cs typeface="Arial" panose="020B0604020202020204" pitchFamily="34" charset="0"/>
              </a:rPr>
              <a:t>students</a:t>
            </a:r>
            <a:r>
              <a:rPr lang="fr-FR" sz="2000">
                <a:latin typeface="Arial" panose="020B0604020202020204" pitchFamily="34" charset="0"/>
                <a:cs typeface="Arial" panose="020B0604020202020204" pitchFamily="34" charset="0"/>
              </a:rPr>
              <a:t>: a </a:t>
            </a:r>
            <a:r>
              <a:rPr lang="fr-FR" sz="2000" err="1">
                <a:latin typeface="Arial" panose="020B0604020202020204" pitchFamily="34" charset="0"/>
                <a:cs typeface="Arial" panose="020B0604020202020204" pitchFamily="34" charset="0"/>
              </a:rPr>
              <a:t>chain</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mediation</a:t>
            </a:r>
            <a:r>
              <a:rPr lang="fr-FR" sz="2000">
                <a:latin typeface="Arial" panose="020B0604020202020204" pitchFamily="34" charset="0"/>
                <a:cs typeface="Arial" panose="020B0604020202020204" pitchFamily="34" charset="0"/>
              </a:rPr>
              <a:t> model of self-</a:t>
            </a:r>
            <a:r>
              <a:rPr lang="fr-FR" sz="2000" err="1">
                <a:latin typeface="Arial" panose="020B0604020202020204" pitchFamily="34" charset="0"/>
                <a:cs typeface="Arial" panose="020B0604020202020204" pitchFamily="34" charset="0"/>
              </a:rPr>
              <a:t>efficacy</a:t>
            </a:r>
            <a:r>
              <a:rPr lang="fr-FR" sz="2000">
                <a:latin typeface="Arial" panose="020B0604020202020204" pitchFamily="34" charset="0"/>
                <a:cs typeface="Arial" panose="020B0604020202020204" pitchFamily="34" charset="0"/>
              </a:rPr>
              <a:t> and </a:t>
            </a:r>
            <a:r>
              <a:rPr lang="fr-FR" sz="2000" err="1">
                <a:latin typeface="Arial" panose="020B0604020202020204" pitchFamily="34" charset="0"/>
                <a:cs typeface="Arial" panose="020B0604020202020204" pitchFamily="34" charset="0"/>
              </a:rPr>
              <a:t>anxiety</a:t>
            </a:r>
            <a:r>
              <a:rPr lang="fr-FR" sz="2000">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Frontiers</a:t>
            </a:r>
            <a:r>
              <a:rPr lang="fr-FR" sz="2000" i="1">
                <a:latin typeface="Arial" panose="020B0604020202020204" pitchFamily="34" charset="0"/>
                <a:cs typeface="Arial" panose="020B0604020202020204" pitchFamily="34" charset="0"/>
              </a:rPr>
              <a:t> in Psychology</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15</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https://doi.org/10.3389/fpsyg.2024.1455015</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8098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C5025B35-7556-2ECE-E46F-99948923BD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927ABC1-A2ED-1454-7340-55A3F47C9448}"/>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5E34CC45-F0B0-064E-9D12-574A6F3E4B14}"/>
              </a:ext>
            </a:extLst>
          </p:cNvPr>
          <p:cNvSpPr txBox="1"/>
          <p:nvPr/>
        </p:nvSpPr>
        <p:spPr>
          <a:xfrm>
            <a:off x="0" y="1308050"/>
            <a:ext cx="12192000" cy="5155257"/>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International Center for Academic </a:t>
            </a:r>
            <a:r>
              <a:rPr lang="fr-FR" sz="2000" err="1">
                <a:latin typeface="Arial" panose="020B0604020202020204" pitchFamily="34" charset="0"/>
                <a:cs typeface="Arial" panose="020B0604020202020204" pitchFamily="34" charset="0"/>
              </a:rPr>
              <a:t>Integrity</a:t>
            </a:r>
            <a:r>
              <a:rPr lang="fr-FR" sz="2000">
                <a:latin typeface="Arial" panose="020B0604020202020204" pitchFamily="34" charset="0"/>
                <a:cs typeface="Arial" panose="020B0604020202020204" pitchFamily="34" charset="0"/>
              </a:rPr>
              <a:t>. (2021). </a:t>
            </a:r>
            <a:r>
              <a:rPr lang="fr-FR" sz="2000" i="1">
                <a:latin typeface="Arial" panose="020B0604020202020204" pitchFamily="34" charset="0"/>
                <a:cs typeface="Arial" panose="020B0604020202020204" pitchFamily="34" charset="0"/>
              </a:rPr>
              <a:t>Fundamental Values of Academic </a:t>
            </a:r>
            <a:r>
              <a:rPr lang="fr-FR" sz="2000" i="1" err="1">
                <a:latin typeface="Arial" panose="020B0604020202020204" pitchFamily="34" charset="0"/>
                <a:cs typeface="Arial" panose="020B0604020202020204" pitchFamily="34" charset="0"/>
              </a:rPr>
              <a:t>Integrity</a:t>
            </a:r>
            <a:r>
              <a:rPr lang="fr-FR" sz="2000">
                <a:latin typeface="Arial" panose="020B0604020202020204" pitchFamily="34" charset="0"/>
                <a:cs typeface="Arial" panose="020B0604020202020204" pitchFamily="34" charset="0"/>
              </a:rPr>
              <a:t>. (3e éd.). </a:t>
            </a:r>
            <a:r>
              <a:rPr lang="fr-FR" sz="2000">
                <a:latin typeface="Arial" panose="020B0604020202020204" pitchFamily="34" charset="0"/>
                <a:cs typeface="Arial" panose="020B0604020202020204" pitchFamily="34" charset="0"/>
                <a:hlinkClick r:id="rId2"/>
              </a:rPr>
              <a:t>https://academicintegrity.org/aws/ICAI/pt/sp/values#:~:text=The%20International%20Center%20for%20Academic,respect%2C%20responsibility%2C%20and%20courage</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Jabagi</a:t>
            </a:r>
            <a:r>
              <a:rPr lang="fr-FR" sz="2000">
                <a:latin typeface="Arial" panose="020B0604020202020204" pitchFamily="34" charset="0"/>
                <a:cs typeface="Arial" panose="020B0604020202020204" pitchFamily="34" charset="0"/>
              </a:rPr>
              <a:t>, N. et Croteau, A.-M. (2025). L’intelligence artificielle (IA) : amie ou ennemie de la motivation des étudiants et étudiantes universitaires? </a:t>
            </a:r>
            <a:r>
              <a:rPr lang="fr-FR" sz="2000" i="1">
                <a:latin typeface="Arial" panose="020B0604020202020204" pitchFamily="34" charset="0"/>
                <a:cs typeface="Arial" panose="020B0604020202020204" pitchFamily="34" charset="0"/>
              </a:rPr>
              <a:t>Revue internationale des technologies en pédagogie universitaire</a:t>
            </a:r>
            <a:r>
              <a:rPr lang="fr-FR" sz="2000">
                <a:latin typeface="Arial" panose="020B0604020202020204" pitchFamily="34" charset="0"/>
                <a:cs typeface="Arial" panose="020B0604020202020204" pitchFamily="34" charset="0"/>
              </a:rPr>
              <a:t>, </a:t>
            </a:r>
            <a:r>
              <a:rPr lang="fr-FR" sz="2000" i="1">
                <a:latin typeface="Arial" panose="020B0604020202020204" pitchFamily="34" charset="0"/>
                <a:cs typeface="Arial" panose="020B0604020202020204" pitchFamily="34" charset="0"/>
              </a:rPr>
              <a:t>22</a:t>
            </a:r>
            <a:r>
              <a:rPr lang="fr-FR" sz="2000">
                <a:latin typeface="Arial" panose="020B0604020202020204" pitchFamily="34" charset="0"/>
                <a:cs typeface="Arial" panose="020B0604020202020204" pitchFamily="34" charset="0"/>
              </a:rPr>
              <a:t>(1). </a:t>
            </a:r>
            <a:r>
              <a:rPr lang="fr-FR" sz="2000">
                <a:latin typeface="Arial" panose="020B0604020202020204" pitchFamily="34" charset="0"/>
                <a:cs typeface="Arial" panose="020B0604020202020204" pitchFamily="34" charset="0"/>
                <a:hlinkClick r:id="rId3"/>
              </a:rPr>
              <a:t>https://doi.org/10.18162/ritpu-2025-v22n1-04</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err="1">
                <a:latin typeface="Arial" panose="020B0604020202020204" pitchFamily="34" charset="0"/>
                <a:cs typeface="Arial" panose="020B0604020202020204" pitchFamily="34" charset="0"/>
              </a:rPr>
              <a:t>Jaźwińska</a:t>
            </a:r>
            <a:r>
              <a:rPr lang="fr-FR" sz="2000">
                <a:latin typeface="Arial" panose="020B0604020202020204" pitchFamily="34" charset="0"/>
                <a:cs typeface="Arial" panose="020B0604020202020204" pitchFamily="34" charset="0"/>
              </a:rPr>
              <a:t>, K. et </a:t>
            </a:r>
            <a:r>
              <a:rPr lang="fr-FR" sz="2000" err="1">
                <a:latin typeface="Arial" panose="020B0604020202020204" pitchFamily="34" charset="0"/>
                <a:cs typeface="Arial" panose="020B0604020202020204" pitchFamily="34" charset="0"/>
              </a:rPr>
              <a:t>Chandrasekar</a:t>
            </a:r>
            <a:r>
              <a:rPr lang="fr-FR" sz="2000">
                <a:latin typeface="Arial" panose="020B0604020202020204" pitchFamily="34" charset="0"/>
                <a:cs typeface="Arial" panose="020B0604020202020204" pitchFamily="34" charset="0"/>
              </a:rPr>
              <a:t>, A. (2024, 27 novembre). How </a:t>
            </a:r>
            <a:r>
              <a:rPr lang="fr-FR" sz="2000" err="1">
                <a:latin typeface="Arial" panose="020B0604020202020204" pitchFamily="34" charset="0"/>
                <a:cs typeface="Arial" panose="020B0604020202020204" pitchFamily="34" charset="0"/>
              </a:rPr>
              <a:t>ChatGPT</a:t>
            </a:r>
            <a:r>
              <a:rPr lang="fr-FR" sz="2000">
                <a:latin typeface="Arial" panose="020B0604020202020204" pitchFamily="34" charset="0"/>
                <a:cs typeface="Arial" panose="020B0604020202020204" pitchFamily="34" charset="0"/>
              </a:rPr>
              <a:t> </a:t>
            </a:r>
            <a:r>
              <a:rPr lang="fr-FR" sz="2000" err="1">
                <a:latin typeface="Arial" panose="020B0604020202020204" pitchFamily="34" charset="0"/>
                <a:cs typeface="Arial" panose="020B0604020202020204" pitchFamily="34" charset="0"/>
              </a:rPr>
              <a:t>Search</a:t>
            </a:r>
            <a:r>
              <a:rPr lang="fr-FR" sz="2000">
                <a:latin typeface="Arial" panose="020B0604020202020204" pitchFamily="34" charset="0"/>
                <a:cs typeface="Arial" panose="020B0604020202020204" pitchFamily="34" charset="0"/>
              </a:rPr>
              <a:t> (Mis)</a:t>
            </a:r>
            <a:r>
              <a:rPr lang="fr-FR" sz="2000" err="1">
                <a:latin typeface="Arial" panose="020B0604020202020204" pitchFamily="34" charset="0"/>
                <a:cs typeface="Arial" panose="020B0604020202020204" pitchFamily="34" charset="0"/>
              </a:rPr>
              <a:t>represents</a:t>
            </a:r>
            <a:r>
              <a:rPr lang="fr-FR" sz="2000">
                <a:latin typeface="Arial" panose="020B0604020202020204" pitchFamily="34" charset="0"/>
                <a:cs typeface="Arial" panose="020B0604020202020204" pitchFamily="34" charset="0"/>
              </a:rPr>
              <a:t> Publisher Content. </a:t>
            </a:r>
            <a:r>
              <a:rPr lang="fr-FR" sz="2000" i="1">
                <a:latin typeface="Arial" panose="020B0604020202020204" pitchFamily="34" charset="0"/>
                <a:cs typeface="Arial" panose="020B0604020202020204" pitchFamily="34" charset="0"/>
              </a:rPr>
              <a:t>Columbia </a:t>
            </a:r>
            <a:r>
              <a:rPr lang="fr-FR" sz="2000" i="1" err="1">
                <a:latin typeface="Arial" panose="020B0604020202020204" pitchFamily="34" charset="0"/>
                <a:cs typeface="Arial" panose="020B0604020202020204" pitchFamily="34" charset="0"/>
              </a:rPr>
              <a:t>Journalism</a:t>
            </a:r>
            <a:r>
              <a:rPr lang="fr-FR" sz="2000" i="1">
                <a:latin typeface="Arial" panose="020B0604020202020204" pitchFamily="34" charset="0"/>
                <a:cs typeface="Arial" panose="020B0604020202020204" pitchFamily="34" charset="0"/>
              </a:rPr>
              <a:t> </a:t>
            </a:r>
            <a:r>
              <a:rPr lang="fr-FR" sz="2000" i="1" err="1">
                <a:latin typeface="Arial" panose="020B0604020202020204" pitchFamily="34" charset="0"/>
                <a:cs typeface="Arial" panose="020B0604020202020204" pitchFamily="34" charset="0"/>
              </a:rPr>
              <a:t>Review</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4"/>
              </a:rPr>
              <a:t>https://www.cjr.org/tow_center/how-chatgpt-misrepresents-publisher-content.php</a:t>
            </a:r>
            <a:r>
              <a:rPr lang="fr-FR"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KPMG. (2024, 21 octobre). </a:t>
            </a:r>
            <a:r>
              <a:rPr lang="fr-FR" sz="2000" i="1">
                <a:latin typeface="Arial" panose="020B0604020202020204" pitchFamily="34" charset="0"/>
                <a:cs typeface="Arial" panose="020B0604020202020204" pitchFamily="34" charset="0"/>
              </a:rPr>
              <a:t>Les étudiants qui utilisent l’IA générative avouent qu’ils n’apprennent pas autant</a:t>
            </a:r>
            <a:r>
              <a:rPr lang="fr-FR" sz="2000">
                <a:latin typeface="Arial" panose="020B0604020202020204" pitchFamily="34" charset="0"/>
                <a:cs typeface="Arial" panose="020B0604020202020204" pitchFamily="34" charset="0"/>
              </a:rPr>
              <a:t>. </a:t>
            </a:r>
            <a:r>
              <a:rPr lang="fr-FR" sz="2000">
                <a:latin typeface="Arial" panose="020B0604020202020204" pitchFamily="34" charset="0"/>
                <a:cs typeface="Arial" panose="020B0604020202020204" pitchFamily="34" charset="0"/>
                <a:hlinkClick r:id="rId5"/>
              </a:rPr>
              <a:t>https://kpmg.com/ca/fr/home/media/press-releases/2024/10/students-using-gen-ai-say-they-are-not-learning-as-much.html</a:t>
            </a:r>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8373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0466DE86-D631-127D-53F1-440036A8F32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CA1C94A-A48D-E2CD-A36E-C1A5B877ED3F}"/>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BB35B94-3CAF-DFB8-6682-F14022B4E561}"/>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509C3A5B-6084-F8CD-1A80-26984A0E2CA5}"/>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91A31D9E-EB42-1E5F-0312-F8B2B196B6BF}"/>
              </a:ext>
            </a:extLst>
          </p:cNvPr>
          <p:cNvSpPr/>
          <p:nvPr/>
        </p:nvSpPr>
        <p:spPr>
          <a:xfrm>
            <a:off x="1882702" y="2093822"/>
            <a:ext cx="5152205"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Ce que j’écris à un agent conversationnel est-il vraiment privé ?</a:t>
            </a:r>
          </a:p>
        </p:txBody>
      </p:sp>
      <p:sp>
        <p:nvSpPr>
          <p:cNvPr id="14" name="Rectangle: Rounded Corners 13">
            <a:extLst>
              <a:ext uri="{FF2B5EF4-FFF2-40B4-BE49-F238E27FC236}">
                <a16:creationId xmlns:a16="http://schemas.microsoft.com/office/drawing/2014/main" id="{48852323-BAFF-ACD4-CD11-431700A6E087}"/>
              </a:ext>
            </a:extLst>
          </p:cNvPr>
          <p:cNvSpPr/>
          <p:nvPr/>
        </p:nvSpPr>
        <p:spPr>
          <a:xfrm>
            <a:off x="3940739" y="3084422"/>
            <a:ext cx="6269421"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Quelles précautions prendre avant de lui partager du contenu sensible ?</a:t>
            </a:r>
          </a:p>
        </p:txBody>
      </p:sp>
      <p:sp>
        <p:nvSpPr>
          <p:cNvPr id="15" name="Rectangle: Rounded Corners 14">
            <a:extLst>
              <a:ext uri="{FF2B5EF4-FFF2-40B4-BE49-F238E27FC236}">
                <a16:creationId xmlns:a16="http://schemas.microsoft.com/office/drawing/2014/main" id="{16906CCA-77CC-8FBD-F97F-04B84015A561}"/>
              </a:ext>
            </a:extLst>
          </p:cNvPr>
          <p:cNvSpPr/>
          <p:nvPr/>
        </p:nvSpPr>
        <p:spPr>
          <a:xfrm>
            <a:off x="4493092" y="5029314"/>
            <a:ext cx="5717069" cy="546172"/>
          </a:xfrm>
          <a:prstGeom prst="roundRect">
            <a:avLst>
              <a:gd name="adj" fmla="val 16348"/>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Comment rester critique face à une machine qui imite nos façons de parler ?</a:t>
            </a:r>
          </a:p>
        </p:txBody>
      </p:sp>
      <p:sp>
        <p:nvSpPr>
          <p:cNvPr id="16" name="Rectangle: Rounded Corners 15">
            <a:extLst>
              <a:ext uri="{FF2B5EF4-FFF2-40B4-BE49-F238E27FC236}">
                <a16:creationId xmlns:a16="http://schemas.microsoft.com/office/drawing/2014/main" id="{B0FFB602-40FC-D745-A9CB-7847D90555D5}"/>
              </a:ext>
            </a:extLst>
          </p:cNvPr>
          <p:cNvSpPr/>
          <p:nvPr/>
        </p:nvSpPr>
        <p:spPr>
          <a:xfrm>
            <a:off x="1882703" y="4056868"/>
            <a:ext cx="4852294" cy="548640"/>
          </a:xfrm>
          <a:prstGeom prst="roundRect">
            <a:avLst>
              <a:gd name="adj" fmla="val 17337"/>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500">
                <a:solidFill>
                  <a:schemeClr val="tx1"/>
                </a:solidFill>
                <a:latin typeface="Arial" panose="020B0604020202020204" pitchFamily="34" charset="0"/>
                <a:cs typeface="Arial" panose="020B0604020202020204" pitchFamily="34" charset="0"/>
              </a:rPr>
              <a:t>Pourquoi les agents conversationnels donnent-ils l’impression de comprendre comme un humain ?</a:t>
            </a:r>
          </a:p>
        </p:txBody>
      </p:sp>
      <p:pic>
        <p:nvPicPr>
          <p:cNvPr id="17" name="Graphic 16">
            <a:extLst>
              <a:ext uri="{FF2B5EF4-FFF2-40B4-BE49-F238E27FC236}">
                <a16:creationId xmlns:a16="http://schemas.microsoft.com/office/drawing/2014/main" id="{A5B477A8-8910-9099-F6DE-38CCE78A4D7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8" y="2818701"/>
            <a:ext cx="1674069" cy="1434915"/>
          </a:xfrm>
          <a:prstGeom prst="rect">
            <a:avLst/>
          </a:prstGeom>
        </p:spPr>
      </p:pic>
      <p:pic>
        <p:nvPicPr>
          <p:cNvPr id="18" name="Graphic 17">
            <a:extLst>
              <a:ext uri="{FF2B5EF4-FFF2-40B4-BE49-F238E27FC236}">
                <a16:creationId xmlns:a16="http://schemas.microsoft.com/office/drawing/2014/main" id="{4F5101EF-3F8F-948B-00AE-CBB59981A4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3833152"/>
            <a:ext cx="1619916" cy="1388499"/>
          </a:xfrm>
          <a:prstGeom prst="rect">
            <a:avLst/>
          </a:prstGeom>
        </p:spPr>
      </p:pic>
      <p:pic>
        <p:nvPicPr>
          <p:cNvPr id="19" name="Graphic 18">
            <a:extLst>
              <a:ext uri="{FF2B5EF4-FFF2-40B4-BE49-F238E27FC236}">
                <a16:creationId xmlns:a16="http://schemas.microsoft.com/office/drawing/2014/main" id="{B6BBCBFE-026B-DA89-4C6D-EA0CB6634F7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911529" y="4725413"/>
            <a:ext cx="1674069" cy="1434915"/>
          </a:xfrm>
          <a:prstGeom prst="rect">
            <a:avLst/>
          </a:prstGeom>
        </p:spPr>
      </p:pic>
      <p:pic>
        <p:nvPicPr>
          <p:cNvPr id="20" name="Graphic 19">
            <a:extLst>
              <a:ext uri="{FF2B5EF4-FFF2-40B4-BE49-F238E27FC236}">
                <a16:creationId xmlns:a16="http://schemas.microsoft.com/office/drawing/2014/main" id="{BF56AEDB-2BCA-C68E-8695-F47CD99C5EF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362876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20"/>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35" presetClass="path" presetSubtype="0" accel="50000" decel="50000" fill="hold" grpId="1" nodeType="withEffect">
                                  <p:stCondLst>
                                    <p:cond delay="0"/>
                                  </p:stCondLst>
                                  <p:childTnLst>
                                    <p:animMotion origin="layout" path="M 2.08333E-6 3.7037E-6 L -0.07669 3.7037E-6 " pathEditMode="relative" rAng="0" ptsTypes="AA">
                                      <p:cBhvr>
                                        <p:cTn id="14" dur="1000" spd="-100000" fill="hold"/>
                                        <p:tgtEl>
                                          <p:spTgt spid="13"/>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7"/>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63" presetClass="path" presetSubtype="0" accel="50000" decel="50000" fill="hold" grpId="1" nodeType="withEffect">
                                  <p:stCondLst>
                                    <p:cond delay="500"/>
                                  </p:stCondLst>
                                  <p:childTnLst>
                                    <p:animMotion origin="layout" path="M 1.45833E-6 -3.33333E-6 L 0.05013 -3.33333E-6 " pathEditMode="relative" rAng="0" ptsTypes="AA">
                                      <p:cBhvr>
                                        <p:cTn id="24" dur="1000" spd="-100000" fill="hold"/>
                                        <p:tgtEl>
                                          <p:spTgt spid="14"/>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childTnLst>
                                </p:cTn>
                              </p:par>
                              <p:par>
                                <p:cTn id="28" presetID="63" presetClass="path" presetSubtype="0" accel="50000" decel="50000" fill="hold" nodeType="withEffect">
                                  <p:stCondLst>
                                    <p:cond delay="1000"/>
                                  </p:stCondLst>
                                  <p:childTnLst>
                                    <p:animMotion origin="layout" path="M -1.66667E-6 4.81481E-6 L 0.04518 4.81481E-6 " pathEditMode="relative" rAng="0" ptsTypes="AA">
                                      <p:cBhvr>
                                        <p:cTn id="29" dur="1000" spd="-100000" fill="hold"/>
                                        <p:tgtEl>
                                          <p:spTgt spid="18"/>
                                        </p:tgtEl>
                                        <p:attrNameLst>
                                          <p:attrName>ppt_x</p:attrName>
                                          <p:attrName>ppt_y</p:attrName>
                                        </p:attrNameLst>
                                      </p:cBhvr>
                                      <p:rCtr x="2253" y="0"/>
                                    </p:animMotion>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35" presetClass="path" presetSubtype="0" accel="50000" decel="50000" fill="hold" grpId="1" nodeType="withEffect">
                                  <p:stCondLst>
                                    <p:cond delay="1000"/>
                                  </p:stCondLst>
                                  <p:childTnLst>
                                    <p:animMotion origin="layout" path="M 4.58333E-6 -1.48148E-6 L -0.11055 -1.48148E-6 " pathEditMode="relative" rAng="0" ptsTypes="AA">
                                      <p:cBhvr>
                                        <p:cTn id="34" dur="1000" spd="-100000" fill="hold"/>
                                        <p:tgtEl>
                                          <p:spTgt spid="16"/>
                                        </p:tgtEl>
                                        <p:attrNameLst>
                                          <p:attrName>ppt_x</p:attrName>
                                          <p:attrName>ppt_y</p:attrName>
                                        </p:attrNameLst>
                                      </p:cBhvr>
                                      <p:rCtr x="-5534" y="0"/>
                                    </p:animMotion>
                                  </p:childTnLst>
                                </p:cTn>
                              </p:par>
                              <p:par>
                                <p:cTn id="35" presetID="10" presetClass="entr" presetSubtype="0"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par>
                                <p:cTn id="38" presetID="63" presetClass="path" presetSubtype="0" accel="50000" decel="50000" fill="hold" grpId="1" nodeType="withEffect">
                                  <p:stCondLst>
                                    <p:cond delay="1500"/>
                                  </p:stCondLst>
                                  <p:childTnLst>
                                    <p:animMotion origin="layout" path="M -4.79167E-6 1.85185E-6 L 0.03907 1.85185E-6 " pathEditMode="relative" rAng="0" ptsTypes="AA">
                                      <p:cBhvr>
                                        <p:cTn id="39" dur="1000" spd="-100000" fill="hold"/>
                                        <p:tgtEl>
                                          <p:spTgt spid="15"/>
                                        </p:tgtEl>
                                        <p:attrNameLst>
                                          <p:attrName>ppt_x</p:attrName>
                                          <p:attrName>ppt_y</p:attrName>
                                        </p:attrNameLst>
                                      </p:cBhvr>
                                      <p:rCtr x="1953" y="0"/>
                                    </p:animMotion>
                                  </p:childTnLst>
                                </p:cTn>
                              </p:par>
                              <p:par>
                                <p:cTn id="40" presetID="10" presetClass="entr" presetSubtype="0" fill="hold" nodeType="withEffect">
                                  <p:stCondLst>
                                    <p:cond delay="15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par>
                                <p:cTn id="43" presetID="35" presetClass="path" presetSubtype="0" accel="50000" decel="50000" fill="hold" nodeType="withEffect">
                                  <p:stCondLst>
                                    <p:cond delay="1500"/>
                                  </p:stCondLst>
                                  <p:childTnLst>
                                    <p:animMotion origin="layout" path="M -4.16667E-7 0 L -0.05937 0 " pathEditMode="relative" rAng="0" ptsTypes="AA">
                                      <p:cBhvr>
                                        <p:cTn id="44" dur="1000" spd="-100000" fill="hold"/>
                                        <p:tgtEl>
                                          <p:spTgt spid="19"/>
                                        </p:tgtEl>
                                        <p:attrNameLst>
                                          <p:attrName>ppt_x</p:attrName>
                                          <p:attrName>ppt_y</p:attrName>
                                        </p:attrNameLst>
                                      </p:cBhvr>
                                      <p:rCtr x="-29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0ABA27-BC95-78E0-0F09-743E288A6838}"/>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A5AC8E9E-1E2F-C144-69D0-17897A023C4A}"/>
              </a:ext>
            </a:extLst>
          </p:cNvPr>
          <p:cNvSpPr txBox="1"/>
          <p:nvPr/>
        </p:nvSpPr>
        <p:spPr>
          <a:xfrm>
            <a:off x="0" y="1308050"/>
            <a:ext cx="12192000" cy="4231928"/>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Ministère de l’Éducation et de l’Enseignement supérieur. (2017). </a:t>
            </a:r>
            <a:r>
              <a:rPr lang="fr-CA" sz="2000" i="1">
                <a:latin typeface="Arial" panose="020B0604020202020204" pitchFamily="34" charset="0"/>
                <a:cs typeface="Arial" panose="020B0604020202020204" pitchFamily="34" charset="0"/>
              </a:rPr>
              <a:t>Composantes de la formation générale. Extraits des programmes d’études conduisant au diplôme d’études collégiales (DEC)</a:t>
            </a:r>
            <a:r>
              <a:rPr lang="fr-CA" sz="2000">
                <a:latin typeface="Arial" panose="020B0604020202020204" pitchFamily="34" charset="0"/>
                <a:cs typeface="Arial" panose="020B0604020202020204" pitchFamily="34" charset="0"/>
              </a:rPr>
              <a:t>. Gouvernement du Québec. </a:t>
            </a:r>
            <a:r>
              <a:rPr lang="fr-CA" sz="2000">
                <a:latin typeface="Arial" panose="020B0604020202020204" pitchFamily="34" charset="0"/>
                <a:cs typeface="Arial" panose="020B0604020202020204" pitchFamily="34" charset="0"/>
                <a:hlinkClick r:id="rId2"/>
              </a:rPr>
              <a:t>https://cdn-contenu.quebec.ca/cdn-contenu/adm/min/education/publications-adm/cegeps/services-administratifs/Composantes-formation-generale-cegeps.pdf</a:t>
            </a:r>
            <a:endParaRPr lang="fr-CA" sz="2000">
              <a:latin typeface="Arial" panose="020B0604020202020204" pitchFamily="34" charset="0"/>
              <a:cs typeface="Arial" panose="020B0604020202020204" pitchFamily="34" charset="0"/>
            </a:endParaRPr>
          </a:p>
          <a:p>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Office québécois de la langue française. (2004). </a:t>
            </a:r>
            <a:r>
              <a:rPr lang="fr-CA" sz="2000" i="1">
                <a:latin typeface="Arial" panose="020B0604020202020204" pitchFamily="34" charset="0"/>
                <a:cs typeface="Arial" panose="020B0604020202020204" pitchFamily="34" charset="0"/>
              </a:rPr>
              <a:t>Effet de halo</a:t>
            </a:r>
            <a:r>
              <a:rPr lang="fr-CA" sz="2000">
                <a:latin typeface="Arial" panose="020B0604020202020204" pitchFamily="34" charset="0"/>
                <a:cs typeface="Arial" panose="020B0604020202020204" pitchFamily="34" charset="0"/>
              </a:rPr>
              <a:t>. Gouvernement du Québec. </a:t>
            </a:r>
            <a:r>
              <a:rPr lang="fr-CA" sz="2000">
                <a:latin typeface="Arial" panose="020B0604020202020204" pitchFamily="34" charset="0"/>
                <a:cs typeface="Arial" panose="020B0604020202020204" pitchFamily="34" charset="0"/>
                <a:hlinkClick r:id="rId3"/>
              </a:rPr>
              <a:t>https://vitrinelinguistique.oqlf.gouv.qc.ca/fiche-gdt/fiche/8358721/effet-de-halo</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err="1">
                <a:latin typeface="Arial" panose="020B0604020202020204" pitchFamily="34" charset="0"/>
                <a:cs typeface="Arial" panose="020B0604020202020204" pitchFamily="34" charset="0"/>
              </a:rPr>
              <a:t>Oudeyer</a:t>
            </a:r>
            <a:r>
              <a:rPr lang="fr-CA" sz="2000">
                <a:latin typeface="Arial" panose="020B0604020202020204" pitchFamily="34" charset="0"/>
                <a:cs typeface="Arial" panose="020B0604020202020204" pitchFamily="34" charset="0"/>
              </a:rPr>
              <a:t>, P.-Y. (2024, octobre). </a:t>
            </a:r>
            <a:r>
              <a:rPr lang="fr-CA" sz="2000" i="1">
                <a:latin typeface="Arial" panose="020B0604020202020204" pitchFamily="34" charset="0"/>
                <a:cs typeface="Arial" panose="020B0604020202020204" pitchFamily="34" charset="0"/>
              </a:rPr>
              <a:t>IA générative, société et éducation : En quoi l’IA générative représente-elle un enjeu dans la formation des citoyens?</a:t>
            </a:r>
            <a:r>
              <a:rPr lang="fr-CA" sz="2000">
                <a:latin typeface="Arial" panose="020B0604020202020204" pitchFamily="34" charset="0"/>
                <a:cs typeface="Arial" panose="020B0604020202020204" pitchFamily="34" charset="0"/>
              </a:rPr>
              <a:t> Inria. </a:t>
            </a:r>
            <a:r>
              <a:rPr lang="fr-CA" sz="2000">
                <a:latin typeface="Arial" panose="020B0604020202020204" pitchFamily="34" charset="0"/>
                <a:cs typeface="Arial" panose="020B0604020202020204" pitchFamily="34" charset="0"/>
                <a:hlinkClick r:id="rId4"/>
              </a:rPr>
              <a:t>https://inria.hal.science/hal-04945894v1</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472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BB9089-7149-A5EF-F082-7A5D5D510D2D}"/>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E9AD30-BCBF-2821-9716-9488EDAF9525}"/>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Perrin, N., Piot, D., Vita, L., Bationo-Tillon, A. et </a:t>
            </a:r>
            <a:r>
              <a:rPr lang="fr-CA" sz="2000" err="1">
                <a:latin typeface="Arial" panose="020B0604020202020204" pitchFamily="34" charset="0"/>
                <a:cs typeface="Arial" panose="020B0604020202020204" pitchFamily="34" charset="0"/>
              </a:rPr>
              <a:t>Guibourdenche</a:t>
            </a:r>
            <a:r>
              <a:rPr lang="fr-CA" sz="2000">
                <a:latin typeface="Arial" panose="020B0604020202020204" pitchFamily="34" charset="0"/>
                <a:cs typeface="Arial" panose="020B0604020202020204" pitchFamily="34" charset="0"/>
              </a:rPr>
              <a:t>, J. (2025). Des hypothèses pour concevoir des tâches permettant aux étudiants et étudiantes d’évaluer la pertinence des textes générés par les IA. </a:t>
            </a:r>
            <a:r>
              <a:rPr lang="fr-CA" sz="2000" i="1">
                <a:latin typeface="Arial" panose="020B0604020202020204" pitchFamily="34" charset="0"/>
                <a:cs typeface="Arial" panose="020B0604020202020204" pitchFamily="34" charset="0"/>
              </a:rPr>
              <a:t>Revue internationale des technologies en pédagogie universitaire</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22</a:t>
            </a:r>
            <a:r>
              <a:rPr lang="fr-CA" sz="2000">
                <a:latin typeface="Arial" panose="020B0604020202020204" pitchFamily="34" charset="0"/>
                <a:cs typeface="Arial" panose="020B0604020202020204" pitchFamily="34" charset="0"/>
              </a:rPr>
              <a:t>(1), 6. </a:t>
            </a:r>
            <a:r>
              <a:rPr lang="fr-CA" sz="2000">
                <a:latin typeface="Arial" panose="020B0604020202020204" pitchFamily="34" charset="0"/>
                <a:cs typeface="Arial" panose="020B0604020202020204" pitchFamily="34" charset="0"/>
                <a:hlinkClick r:id="rId2"/>
              </a:rPr>
              <a:t>https://doi.org/10.18162/ritpu-2025-v22n1-06</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Phare. (2025, 14 avril). </a:t>
            </a:r>
            <a:r>
              <a:rPr lang="fr-CA" sz="2000" i="1">
                <a:latin typeface="Arial" panose="020B0604020202020204" pitchFamily="34" charset="0"/>
                <a:cs typeface="Arial" panose="020B0604020202020204" pitchFamily="34" charset="0"/>
              </a:rPr>
              <a:t>Phare LLM Benchmark</a:t>
            </a:r>
            <a:r>
              <a:rPr lang="fr-CA" sz="2000">
                <a:latin typeface="Arial" panose="020B0604020202020204" pitchFamily="34" charset="0"/>
                <a:cs typeface="Arial" panose="020B0604020202020204" pitchFamily="34" charset="0"/>
              </a:rPr>
              <a:t>. </a:t>
            </a:r>
            <a:r>
              <a:rPr lang="fr-CA" sz="2000">
                <a:latin typeface="Arial" panose="020B0604020202020204" pitchFamily="34" charset="0"/>
                <a:cs typeface="Arial" panose="020B0604020202020204" pitchFamily="34" charset="0"/>
                <a:hlinkClick r:id="rId3"/>
              </a:rPr>
              <a:t>https://phare.giskard.ai</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Seeger, A.-M., Pfeiffer, J. et </a:t>
            </a:r>
            <a:r>
              <a:rPr lang="fr-CA" sz="2000" err="1">
                <a:latin typeface="Arial" panose="020B0604020202020204" pitchFamily="34" charset="0"/>
                <a:cs typeface="Arial" panose="020B0604020202020204" pitchFamily="34" charset="0"/>
              </a:rPr>
              <a:t>Heinzl</a:t>
            </a:r>
            <a:r>
              <a:rPr lang="fr-CA" sz="2000">
                <a:latin typeface="Arial" panose="020B0604020202020204" pitchFamily="34" charset="0"/>
                <a:cs typeface="Arial" panose="020B0604020202020204" pitchFamily="34" charset="0"/>
              </a:rPr>
              <a:t>, A. (2021). </a:t>
            </a:r>
            <a:r>
              <a:rPr lang="fr-CA" sz="2000" err="1">
                <a:latin typeface="Arial" panose="020B0604020202020204" pitchFamily="34" charset="0"/>
                <a:cs typeface="Arial" panose="020B0604020202020204" pitchFamily="34" charset="0"/>
              </a:rPr>
              <a:t>Texting</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with</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Humanlike</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Conversational</a:t>
            </a:r>
            <a:r>
              <a:rPr lang="fr-CA" sz="2000">
                <a:latin typeface="Arial" panose="020B0604020202020204" pitchFamily="34" charset="0"/>
                <a:cs typeface="Arial" panose="020B0604020202020204" pitchFamily="34" charset="0"/>
              </a:rPr>
              <a:t> Agents: </a:t>
            </a:r>
            <a:r>
              <a:rPr lang="fr-CA" sz="2000" err="1">
                <a:latin typeface="Arial" panose="020B0604020202020204" pitchFamily="34" charset="0"/>
                <a:cs typeface="Arial" panose="020B0604020202020204" pitchFamily="34" charset="0"/>
              </a:rPr>
              <a:t>Designing</a:t>
            </a:r>
            <a:r>
              <a:rPr lang="fr-CA" sz="2000">
                <a:latin typeface="Arial" panose="020B0604020202020204" pitchFamily="34" charset="0"/>
                <a:cs typeface="Arial" panose="020B0604020202020204" pitchFamily="34" charset="0"/>
              </a:rPr>
              <a:t> for </a:t>
            </a:r>
            <a:r>
              <a:rPr lang="fr-CA" sz="2000" err="1">
                <a:latin typeface="Arial" panose="020B0604020202020204" pitchFamily="34" charset="0"/>
                <a:cs typeface="Arial" panose="020B0604020202020204" pitchFamily="34" charset="0"/>
              </a:rPr>
              <a:t>Anthropomorphism</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Journal of the Association for Information </a:t>
            </a:r>
            <a:r>
              <a:rPr lang="fr-CA" sz="2000" i="1" err="1">
                <a:latin typeface="Arial" panose="020B0604020202020204" pitchFamily="34" charset="0"/>
                <a:cs typeface="Arial" panose="020B0604020202020204" pitchFamily="34" charset="0"/>
              </a:rPr>
              <a:t>Systems</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22</a:t>
            </a:r>
            <a:r>
              <a:rPr lang="fr-CA" sz="2000">
                <a:latin typeface="Arial" panose="020B0604020202020204" pitchFamily="34" charset="0"/>
                <a:cs typeface="Arial" panose="020B0604020202020204" pitchFamily="34" charset="0"/>
              </a:rPr>
              <a:t>(4), 931‑967. </a:t>
            </a:r>
            <a:r>
              <a:rPr lang="fr-CA" sz="2000">
                <a:latin typeface="Arial" panose="020B0604020202020204" pitchFamily="34" charset="0"/>
                <a:cs typeface="Arial" panose="020B0604020202020204" pitchFamily="34" charset="0"/>
                <a:hlinkClick r:id="rId4"/>
              </a:rPr>
              <a:t>https://doi.org/10.17705/1jais.00685</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UQAM. (s.d.). </a:t>
            </a:r>
            <a:r>
              <a:rPr lang="fr-CA" sz="2000" i="1" err="1">
                <a:latin typeface="Arial" panose="020B0604020202020204" pitchFamily="34" charset="0"/>
                <a:cs typeface="Arial" panose="020B0604020202020204" pitchFamily="34" charset="0"/>
              </a:rPr>
              <a:t>ChatGPT</a:t>
            </a:r>
            <a:r>
              <a:rPr lang="fr-CA" sz="2000" i="1">
                <a:latin typeface="Arial" panose="020B0604020202020204" pitchFamily="34" charset="0"/>
                <a:cs typeface="Arial" panose="020B0604020202020204" pitchFamily="34" charset="0"/>
              </a:rPr>
              <a:t> et intelligence artificielle générative</a:t>
            </a:r>
            <a:r>
              <a:rPr lang="fr-CA" sz="2000">
                <a:latin typeface="Arial" panose="020B0604020202020204" pitchFamily="34" charset="0"/>
                <a:cs typeface="Arial" panose="020B0604020202020204" pitchFamily="34" charset="0"/>
              </a:rPr>
              <a:t>. Service des bibliothèques. </a:t>
            </a:r>
            <a:r>
              <a:rPr lang="fr-CA" sz="2000">
                <a:latin typeface="Arial" panose="020B0604020202020204" pitchFamily="34" charset="0"/>
                <a:cs typeface="Arial" panose="020B0604020202020204" pitchFamily="34" charset="0"/>
                <a:hlinkClick r:id="rId5"/>
              </a:rPr>
              <a:t>https://uqam-ca.libguides.com/ChatGPT_et_IA/Enjeux</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1375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C63688-AD02-4665-A528-C0D7FC5E297F}"/>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Médiagraphie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D3B1A1A-9C64-06DE-8A9B-584C586C5E2F}"/>
              </a:ext>
            </a:extLst>
          </p:cNvPr>
          <p:cNvSpPr txBox="1"/>
          <p:nvPr/>
        </p:nvSpPr>
        <p:spPr>
          <a:xfrm>
            <a:off x="0" y="1308050"/>
            <a:ext cx="12192000" cy="3924151"/>
          </a:xfrm>
          <a:prstGeom prst="rect">
            <a:avLst/>
          </a:prstGeom>
          <a:noFill/>
        </p:spPr>
        <p:txBody>
          <a:bodyPr wrap="square" lIns="914400" tIns="0" rIns="914400" bIns="228600" rtlCol="0">
            <a:spAutoFit/>
          </a:bodyPr>
          <a:lstStyle/>
          <a:p>
            <a:r>
              <a:rPr lang="fr-CA" sz="2000">
                <a:latin typeface="Arial" panose="020B0604020202020204" pitchFamily="34" charset="0"/>
                <a:cs typeface="Arial" panose="020B0604020202020204" pitchFamily="34" charset="0"/>
              </a:rPr>
              <a:t>Wei, J., Karina, N., Chung, H. W., </a:t>
            </a:r>
            <a:r>
              <a:rPr lang="fr-CA" sz="2000" err="1">
                <a:latin typeface="Arial" panose="020B0604020202020204" pitchFamily="34" charset="0"/>
                <a:cs typeface="Arial" panose="020B0604020202020204" pitchFamily="34" charset="0"/>
              </a:rPr>
              <a:t>Jiao</a:t>
            </a:r>
            <a:r>
              <a:rPr lang="fr-CA" sz="2000">
                <a:latin typeface="Arial" panose="020B0604020202020204" pitchFamily="34" charset="0"/>
                <a:cs typeface="Arial" panose="020B0604020202020204" pitchFamily="34" charset="0"/>
              </a:rPr>
              <a:t>, Y. J., </a:t>
            </a:r>
            <a:r>
              <a:rPr lang="fr-CA" sz="2000" err="1">
                <a:latin typeface="Arial" panose="020B0604020202020204" pitchFamily="34" charset="0"/>
                <a:cs typeface="Arial" panose="020B0604020202020204" pitchFamily="34" charset="0"/>
              </a:rPr>
              <a:t>Papay</a:t>
            </a:r>
            <a:r>
              <a:rPr lang="fr-CA" sz="2000">
                <a:latin typeface="Arial" panose="020B0604020202020204" pitchFamily="34" charset="0"/>
                <a:cs typeface="Arial" panose="020B0604020202020204" pitchFamily="34" charset="0"/>
              </a:rPr>
              <a:t>, S., </a:t>
            </a:r>
            <a:r>
              <a:rPr lang="fr-CA" sz="2000" err="1">
                <a:latin typeface="Arial" panose="020B0604020202020204" pitchFamily="34" charset="0"/>
                <a:cs typeface="Arial" panose="020B0604020202020204" pitchFamily="34" charset="0"/>
              </a:rPr>
              <a:t>Glaese</a:t>
            </a:r>
            <a:r>
              <a:rPr lang="fr-CA" sz="2000">
                <a:latin typeface="Arial" panose="020B0604020202020204" pitchFamily="34" charset="0"/>
                <a:cs typeface="Arial" panose="020B0604020202020204" pitchFamily="34" charset="0"/>
              </a:rPr>
              <a:t>, A., </a:t>
            </a:r>
            <a:r>
              <a:rPr lang="fr-CA" sz="2000" err="1">
                <a:latin typeface="Arial" panose="020B0604020202020204" pitchFamily="34" charset="0"/>
                <a:cs typeface="Arial" panose="020B0604020202020204" pitchFamily="34" charset="0"/>
              </a:rPr>
              <a:t>Schulman</a:t>
            </a:r>
            <a:r>
              <a:rPr lang="fr-CA" sz="2000">
                <a:latin typeface="Arial" panose="020B0604020202020204" pitchFamily="34" charset="0"/>
                <a:cs typeface="Arial" panose="020B0604020202020204" pitchFamily="34" charset="0"/>
              </a:rPr>
              <a:t>, J. et </a:t>
            </a:r>
            <a:r>
              <a:rPr lang="fr-CA" sz="2000" err="1">
                <a:latin typeface="Arial" panose="020B0604020202020204" pitchFamily="34" charset="0"/>
                <a:cs typeface="Arial" panose="020B0604020202020204" pitchFamily="34" charset="0"/>
              </a:rPr>
              <a:t>Fedus</a:t>
            </a:r>
            <a:r>
              <a:rPr lang="fr-CA" sz="2000">
                <a:latin typeface="Arial" panose="020B0604020202020204" pitchFamily="34" charset="0"/>
                <a:cs typeface="Arial" panose="020B0604020202020204" pitchFamily="34" charset="0"/>
              </a:rPr>
              <a:t>, W. (2024, 7 novembre). </a:t>
            </a:r>
            <a:r>
              <a:rPr lang="fr-CA" sz="2000" i="1" err="1">
                <a:latin typeface="Arial" panose="020B0604020202020204" pitchFamily="34" charset="0"/>
                <a:cs typeface="Arial" panose="020B0604020202020204" pitchFamily="34" charset="0"/>
              </a:rPr>
              <a:t>Measuring</a:t>
            </a:r>
            <a:r>
              <a:rPr lang="fr-CA" sz="2000" i="1">
                <a:latin typeface="Arial" panose="020B0604020202020204" pitchFamily="34" charset="0"/>
                <a:cs typeface="Arial" panose="020B0604020202020204" pitchFamily="34" charset="0"/>
              </a:rPr>
              <a:t> short-</a:t>
            </a:r>
            <a:r>
              <a:rPr lang="fr-CA" sz="2000" i="1" err="1">
                <a:latin typeface="Arial" panose="020B0604020202020204" pitchFamily="34" charset="0"/>
                <a:cs typeface="Arial" panose="020B0604020202020204" pitchFamily="34" charset="0"/>
              </a:rPr>
              <a:t>form</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factuality</a:t>
            </a:r>
            <a:r>
              <a:rPr lang="fr-CA" sz="2000" i="1">
                <a:latin typeface="Arial" panose="020B0604020202020204" pitchFamily="34" charset="0"/>
                <a:cs typeface="Arial" panose="020B0604020202020204" pitchFamily="34" charset="0"/>
              </a:rPr>
              <a:t> in large </a:t>
            </a:r>
            <a:r>
              <a:rPr lang="fr-CA" sz="2000" i="1" err="1">
                <a:latin typeface="Arial" panose="020B0604020202020204" pitchFamily="34" charset="0"/>
                <a:cs typeface="Arial" panose="020B0604020202020204" pitchFamily="34" charset="0"/>
              </a:rPr>
              <a:t>language</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models</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arXiv</a:t>
            </a:r>
            <a:r>
              <a:rPr lang="fr-CA" sz="2000">
                <a:latin typeface="Arial" panose="020B0604020202020204" pitchFamily="34" charset="0"/>
                <a:cs typeface="Arial" panose="020B0604020202020204" pitchFamily="34" charset="0"/>
              </a:rPr>
              <a:t>. </a:t>
            </a:r>
            <a:r>
              <a:rPr lang="fr-CA" sz="2000">
                <a:latin typeface="Arial" panose="020B0604020202020204" pitchFamily="34" charset="0"/>
                <a:cs typeface="Arial" panose="020B0604020202020204" pitchFamily="34" charset="0"/>
                <a:hlinkClick r:id="rId2"/>
              </a:rPr>
              <a:t>https://doi.org/10.48550/arXiv.2411.04368</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You, J. (2025, 7 février). </a:t>
            </a:r>
            <a:r>
              <a:rPr lang="fr-CA" sz="2000" i="1">
                <a:latin typeface="Arial" panose="020B0604020202020204" pitchFamily="34" charset="0"/>
                <a:cs typeface="Arial" panose="020B0604020202020204" pitchFamily="34" charset="0"/>
              </a:rPr>
              <a:t>How </a:t>
            </a:r>
            <a:r>
              <a:rPr lang="fr-CA" sz="2000" i="1" err="1">
                <a:latin typeface="Arial" panose="020B0604020202020204" pitchFamily="34" charset="0"/>
                <a:cs typeface="Arial" panose="020B0604020202020204" pitchFamily="34" charset="0"/>
              </a:rPr>
              <a:t>much</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energy</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does</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ChatGPT</a:t>
            </a:r>
            <a:r>
              <a:rPr lang="fr-CA" sz="2000" i="1">
                <a:latin typeface="Arial" panose="020B0604020202020204" pitchFamily="34" charset="0"/>
                <a:cs typeface="Arial" panose="020B0604020202020204" pitchFamily="34" charset="0"/>
              </a:rPr>
              <a:t> use? </a:t>
            </a:r>
            <a:r>
              <a:rPr lang="fr-CA" sz="2000" err="1">
                <a:latin typeface="Arial" panose="020B0604020202020204" pitchFamily="34" charset="0"/>
                <a:cs typeface="Arial" panose="020B0604020202020204" pitchFamily="34" charset="0"/>
              </a:rPr>
              <a:t>Epoch</a:t>
            </a:r>
            <a:r>
              <a:rPr lang="fr-CA" sz="2000">
                <a:latin typeface="Arial" panose="020B0604020202020204" pitchFamily="34" charset="0"/>
                <a:cs typeface="Arial" panose="020B0604020202020204" pitchFamily="34" charset="0"/>
              </a:rPr>
              <a:t> AI. </a:t>
            </a:r>
            <a:r>
              <a:rPr lang="fr-CA" sz="2000">
                <a:latin typeface="Arial" panose="020B0604020202020204" pitchFamily="34" charset="0"/>
                <a:cs typeface="Arial" panose="020B0604020202020204" pitchFamily="34" charset="0"/>
                <a:hlinkClick r:id="rId3"/>
              </a:rPr>
              <a:t>https://epoch.ai/gradient-updates/how-much-energy-does-chatgpt-use</a:t>
            </a:r>
            <a:r>
              <a:rPr lang="fr-CA" sz="200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endParaRPr lang="fr-CA" sz="2000">
              <a:latin typeface="Arial" panose="020B0604020202020204" pitchFamily="34" charset="0"/>
              <a:cs typeface="Arial" panose="020B0604020202020204" pitchFamily="34" charset="0"/>
            </a:endParaRPr>
          </a:p>
          <a:p>
            <a:r>
              <a:rPr lang="fr-CA" sz="2000">
                <a:latin typeface="Arial" panose="020B0604020202020204" pitchFamily="34" charset="0"/>
                <a:cs typeface="Arial" panose="020B0604020202020204" pitchFamily="34" charset="0"/>
              </a:rPr>
              <a:t>Yusuf, A., </a:t>
            </a:r>
            <a:r>
              <a:rPr lang="fr-CA" sz="2000" err="1">
                <a:latin typeface="Arial" panose="020B0604020202020204" pitchFamily="34" charset="0"/>
                <a:cs typeface="Arial" panose="020B0604020202020204" pitchFamily="34" charset="0"/>
              </a:rPr>
              <a:t>Pervin</a:t>
            </a:r>
            <a:r>
              <a:rPr lang="fr-CA" sz="2000">
                <a:latin typeface="Arial" panose="020B0604020202020204" pitchFamily="34" charset="0"/>
                <a:cs typeface="Arial" panose="020B0604020202020204" pitchFamily="34" charset="0"/>
              </a:rPr>
              <a:t>, N. et </a:t>
            </a:r>
            <a:r>
              <a:rPr lang="fr-CA" sz="2000" err="1">
                <a:latin typeface="Arial" panose="020B0604020202020204" pitchFamily="34" charset="0"/>
                <a:cs typeface="Arial" panose="020B0604020202020204" pitchFamily="34" charset="0"/>
              </a:rPr>
              <a:t>Román</a:t>
            </a:r>
            <a:r>
              <a:rPr lang="fr-CA" sz="2000">
                <a:latin typeface="Arial" panose="020B0604020202020204" pitchFamily="34" charset="0"/>
                <a:cs typeface="Arial" panose="020B0604020202020204" pitchFamily="34" charset="0"/>
              </a:rPr>
              <a:t>-González, M. (2024). </a:t>
            </a:r>
            <a:r>
              <a:rPr lang="fr-CA" sz="2000" err="1">
                <a:latin typeface="Arial" panose="020B0604020202020204" pitchFamily="34" charset="0"/>
                <a:cs typeface="Arial" panose="020B0604020202020204" pitchFamily="34" charset="0"/>
              </a:rPr>
              <a:t>Generative</a:t>
            </a:r>
            <a:r>
              <a:rPr lang="fr-CA" sz="2000">
                <a:latin typeface="Arial" panose="020B0604020202020204" pitchFamily="34" charset="0"/>
                <a:cs typeface="Arial" panose="020B0604020202020204" pitchFamily="34" charset="0"/>
              </a:rPr>
              <a:t> AI and the future of </a:t>
            </a:r>
            <a:r>
              <a:rPr lang="fr-CA" sz="2000" err="1">
                <a:latin typeface="Arial" panose="020B0604020202020204" pitchFamily="34" charset="0"/>
                <a:cs typeface="Arial" panose="020B0604020202020204" pitchFamily="34" charset="0"/>
              </a:rPr>
              <a:t>higher</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education</a:t>
            </a:r>
            <a:r>
              <a:rPr lang="fr-CA" sz="2000">
                <a:latin typeface="Arial" panose="020B0604020202020204" pitchFamily="34" charset="0"/>
                <a:cs typeface="Arial" panose="020B0604020202020204" pitchFamily="34" charset="0"/>
              </a:rPr>
              <a:t>: a </a:t>
            </a:r>
            <a:r>
              <a:rPr lang="fr-CA" sz="2000" err="1">
                <a:latin typeface="Arial" panose="020B0604020202020204" pitchFamily="34" charset="0"/>
                <a:cs typeface="Arial" panose="020B0604020202020204" pitchFamily="34" charset="0"/>
              </a:rPr>
              <a:t>threat</a:t>
            </a:r>
            <a:r>
              <a:rPr lang="fr-CA" sz="2000">
                <a:latin typeface="Arial" panose="020B0604020202020204" pitchFamily="34" charset="0"/>
                <a:cs typeface="Arial" panose="020B0604020202020204" pitchFamily="34" charset="0"/>
              </a:rPr>
              <a:t> to </a:t>
            </a:r>
            <a:r>
              <a:rPr lang="fr-CA" sz="2000" err="1">
                <a:latin typeface="Arial" panose="020B0604020202020204" pitchFamily="34" charset="0"/>
                <a:cs typeface="Arial" panose="020B0604020202020204" pitchFamily="34" charset="0"/>
              </a:rPr>
              <a:t>academic</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integrity</a:t>
            </a:r>
            <a:r>
              <a:rPr lang="fr-CA" sz="2000">
                <a:latin typeface="Arial" panose="020B0604020202020204" pitchFamily="34" charset="0"/>
                <a:cs typeface="Arial" panose="020B0604020202020204" pitchFamily="34" charset="0"/>
              </a:rPr>
              <a:t> or reformation? </a:t>
            </a:r>
            <a:r>
              <a:rPr lang="fr-CA" sz="2000" err="1">
                <a:latin typeface="Arial" panose="020B0604020202020204" pitchFamily="34" charset="0"/>
                <a:cs typeface="Arial" panose="020B0604020202020204" pitchFamily="34" charset="0"/>
              </a:rPr>
              <a:t>Evidence</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from</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multicultural</a:t>
            </a:r>
            <a:r>
              <a:rPr lang="fr-CA" sz="2000">
                <a:latin typeface="Arial" panose="020B0604020202020204" pitchFamily="34" charset="0"/>
                <a:cs typeface="Arial" panose="020B0604020202020204" pitchFamily="34" charset="0"/>
              </a:rPr>
              <a:t> perspectives. </a:t>
            </a:r>
            <a:r>
              <a:rPr lang="fr-CA" sz="2000" i="1">
                <a:latin typeface="Arial" panose="020B0604020202020204" pitchFamily="34" charset="0"/>
                <a:cs typeface="Arial" panose="020B0604020202020204" pitchFamily="34" charset="0"/>
              </a:rPr>
              <a:t>International Journal of </a:t>
            </a:r>
            <a:r>
              <a:rPr lang="fr-CA" sz="2000" i="1" err="1">
                <a:latin typeface="Arial" panose="020B0604020202020204" pitchFamily="34" charset="0"/>
                <a:cs typeface="Arial" panose="020B0604020202020204" pitchFamily="34" charset="0"/>
              </a:rPr>
              <a:t>Educational</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Technology</a:t>
            </a:r>
            <a:r>
              <a:rPr lang="fr-CA" sz="2000" i="1">
                <a:latin typeface="Arial" panose="020B0604020202020204" pitchFamily="34" charset="0"/>
                <a:cs typeface="Arial" panose="020B0604020202020204" pitchFamily="34" charset="0"/>
              </a:rPr>
              <a:t> in </a:t>
            </a:r>
            <a:r>
              <a:rPr lang="fr-CA" sz="2000" i="1" err="1">
                <a:latin typeface="Arial" panose="020B0604020202020204" pitchFamily="34" charset="0"/>
                <a:cs typeface="Arial" panose="020B0604020202020204" pitchFamily="34" charset="0"/>
              </a:rPr>
              <a:t>Higher</a:t>
            </a:r>
            <a:r>
              <a:rPr lang="fr-CA" sz="2000" i="1">
                <a:latin typeface="Arial" panose="020B0604020202020204" pitchFamily="34" charset="0"/>
                <a:cs typeface="Arial" panose="020B0604020202020204" pitchFamily="34" charset="0"/>
              </a:rPr>
              <a:t> </a:t>
            </a:r>
            <a:r>
              <a:rPr lang="fr-CA" sz="2000" i="1" err="1">
                <a:latin typeface="Arial" panose="020B0604020202020204" pitchFamily="34" charset="0"/>
                <a:cs typeface="Arial" panose="020B0604020202020204" pitchFamily="34" charset="0"/>
              </a:rPr>
              <a:t>Education</a:t>
            </a:r>
            <a:r>
              <a:rPr lang="fr-CA" sz="2000">
                <a:latin typeface="Arial" panose="020B0604020202020204" pitchFamily="34" charset="0"/>
                <a:cs typeface="Arial" panose="020B0604020202020204" pitchFamily="34" charset="0"/>
              </a:rPr>
              <a:t>, </a:t>
            </a:r>
            <a:r>
              <a:rPr lang="fr-CA" sz="2000" i="1">
                <a:latin typeface="Arial" panose="020B0604020202020204" pitchFamily="34" charset="0"/>
                <a:cs typeface="Arial" panose="020B0604020202020204" pitchFamily="34" charset="0"/>
              </a:rPr>
              <a:t>21</a:t>
            </a:r>
            <a:r>
              <a:rPr lang="fr-CA" sz="2000">
                <a:latin typeface="Arial" panose="020B0604020202020204" pitchFamily="34" charset="0"/>
                <a:cs typeface="Arial" panose="020B0604020202020204" pitchFamily="34" charset="0"/>
              </a:rPr>
              <a:t>(1), 21. </a:t>
            </a:r>
            <a:r>
              <a:rPr lang="fr-CA" sz="2000">
                <a:latin typeface="Arial" panose="020B0604020202020204" pitchFamily="34" charset="0"/>
                <a:cs typeface="Arial" panose="020B0604020202020204" pitchFamily="34" charset="0"/>
                <a:hlinkClick r:id="rId4"/>
              </a:rPr>
              <a:t>https://doi.org/10.1186/s41239-024-00453-6</a:t>
            </a:r>
            <a:r>
              <a:rPr lang="fr-CA" sz="2000">
                <a:latin typeface="Arial" panose="020B0604020202020204" pitchFamily="34" charset="0"/>
                <a:cs typeface="Arial" panose="020B0604020202020204" pitchFamily="34" charset="0"/>
              </a:rPr>
              <a:t> </a:t>
            </a: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005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30117B7-00FB-2A3E-147C-B751E432F0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F6424C2-18C2-67B1-E168-D34F08D627F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err="1">
                <a:latin typeface="Arial" panose="020B0604020202020204" pitchFamily="34" charset="0"/>
                <a:ea typeface="Calibri" panose="020F0502020204030204" pitchFamily="34" charset="0"/>
                <a:cs typeface="Arial" panose="020B0604020202020204" pitchFamily="34" charset="0"/>
              </a:rPr>
              <a:t>IAgraphie</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E7F3A5C-2B5F-C30C-BC02-7F3FEE1C7EF8}"/>
              </a:ext>
            </a:extLst>
          </p:cNvPr>
          <p:cNvSpPr/>
          <p:nvPr/>
        </p:nvSpPr>
        <p:spPr>
          <a:xfrm>
            <a:off x="851398" y="2065830"/>
            <a:ext cx="10571708" cy="974434"/>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a:solidFill>
                  <a:schemeClr val="tx1"/>
                </a:solidFill>
                <a:latin typeface="Arial" panose="020B0604020202020204" pitchFamily="34" charset="0"/>
                <a:cs typeface="Arial" panose="020B0604020202020204" pitchFamily="34" charset="0"/>
              </a:rPr>
              <a:t>L’outil a été utilisé pour : </a:t>
            </a:r>
          </a:p>
          <a:p>
            <a:pPr marL="342900" indent="-342900">
              <a:buFont typeface="Arial" panose="020B0604020202020204" pitchFamily="34" charset="0"/>
              <a:buChar char="•"/>
            </a:pPr>
            <a:r>
              <a:rPr lang="fr-FR" sz="1500">
                <a:solidFill>
                  <a:schemeClr val="tx1"/>
                </a:solidFill>
                <a:latin typeface="Arial" panose="020B0604020202020204" pitchFamily="34" charset="0"/>
                <a:cs typeface="Arial" panose="020B0604020202020204" pitchFamily="34" charset="0"/>
              </a:rPr>
              <a:t>Regrouper et structurer les risques présentés dans les diapositives 20, 27, 29, 33, 34, 40, 46 et 50.</a:t>
            </a:r>
          </a:p>
        </p:txBody>
      </p:sp>
      <p:sp>
        <p:nvSpPr>
          <p:cNvPr id="3" name="Rectangle: Rounded Corners 2">
            <a:extLst>
              <a:ext uri="{FF2B5EF4-FFF2-40B4-BE49-F238E27FC236}">
                <a16:creationId xmlns:a16="http://schemas.microsoft.com/office/drawing/2014/main" id="{F71B7F47-CEFF-C902-6AE0-1B08CD88AFAA}"/>
              </a:ext>
            </a:extLst>
          </p:cNvPr>
          <p:cNvSpPr/>
          <p:nvPr/>
        </p:nvSpPr>
        <p:spPr>
          <a:xfrm>
            <a:off x="851399" y="145228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a:solidFill>
                  <a:srgbClr val="158189"/>
                </a:solidFill>
                <a:latin typeface="Arial" panose="020B0604020202020204" pitchFamily="34" charset="0"/>
                <a:cs typeface="Arial" panose="020B0604020202020204" pitchFamily="34" charset="0"/>
              </a:rPr>
              <a:t>Google. (2025). </a:t>
            </a:r>
            <a:r>
              <a:rPr lang="fr-FR" sz="2000" err="1">
                <a:solidFill>
                  <a:srgbClr val="158189"/>
                </a:solidFill>
                <a:latin typeface="Arial" panose="020B0604020202020204" pitchFamily="34" charset="0"/>
                <a:cs typeface="Arial" panose="020B0604020202020204" pitchFamily="34" charset="0"/>
              </a:rPr>
              <a:t>NotebookLM</a:t>
            </a:r>
            <a:r>
              <a:rPr lang="fr-FR" sz="2000">
                <a:solidFill>
                  <a:srgbClr val="158189"/>
                </a:solidFill>
                <a:latin typeface="Arial" panose="020B0604020202020204" pitchFamily="34" charset="0"/>
                <a:cs typeface="Arial" panose="020B0604020202020204" pitchFamily="34" charset="0"/>
              </a:rPr>
              <a:t>. [assistant de recherche alimenté par l’IA]. </a:t>
            </a:r>
            <a:r>
              <a:rPr lang="fr-FR" sz="2000">
                <a:solidFill>
                  <a:srgbClr val="158189"/>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https://notebooklm.google.com</a:t>
            </a:r>
            <a:r>
              <a:rPr lang="fr-FR" sz="2000">
                <a:solidFill>
                  <a:srgbClr val="158189"/>
                </a:solidFill>
                <a:latin typeface="Arial" panose="020B0604020202020204" pitchFamily="34" charset="0"/>
                <a:cs typeface="Arial" panose="020B0604020202020204" pitchFamily="34" charset="0"/>
              </a:rPr>
              <a:t>  </a:t>
            </a:r>
          </a:p>
        </p:txBody>
      </p:sp>
      <p:sp>
        <p:nvSpPr>
          <p:cNvPr id="5" name="Rectangle: Rounded Corners 4">
            <a:extLst>
              <a:ext uri="{FF2B5EF4-FFF2-40B4-BE49-F238E27FC236}">
                <a16:creationId xmlns:a16="http://schemas.microsoft.com/office/drawing/2014/main" id="{A6B7EC72-3AF4-334F-B263-834AC2662621}"/>
              </a:ext>
            </a:extLst>
          </p:cNvPr>
          <p:cNvSpPr/>
          <p:nvPr/>
        </p:nvSpPr>
        <p:spPr>
          <a:xfrm>
            <a:off x="851398" y="4042549"/>
            <a:ext cx="10571708" cy="1179648"/>
          </a:xfrm>
          <a:prstGeom prst="roundRect">
            <a:avLst>
              <a:gd name="adj" fmla="val 11889"/>
            </a:avLst>
          </a:prstGeom>
          <a:solidFill>
            <a:srgbClr val="28DDD3"/>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r>
              <a:rPr lang="fr-FR" sz="1500" b="1" dirty="0">
                <a:solidFill>
                  <a:schemeClr val="tx1"/>
                </a:solidFill>
                <a:latin typeface="Arial" panose="020B0604020202020204" pitchFamily="34" charset="0"/>
                <a:cs typeface="Arial" panose="020B0604020202020204" pitchFamily="34" charset="0"/>
              </a:rPr>
              <a:t>L’outil a été utilisé pour : </a:t>
            </a:r>
          </a:p>
          <a:p>
            <a:pPr marL="342900" indent="-34290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Formuler les requêtes et relances de l’exercice en en diapositives 21 et 41.</a:t>
            </a:r>
          </a:p>
          <a:p>
            <a:pPr marL="342900" indent="-342900">
              <a:buFont typeface="Arial" panose="020B0604020202020204" pitchFamily="34" charset="0"/>
              <a:buChar char="•"/>
            </a:pPr>
            <a:r>
              <a:rPr lang="fr-FR" sz="1500" dirty="0">
                <a:solidFill>
                  <a:schemeClr val="tx1"/>
                </a:solidFill>
                <a:latin typeface="Arial" panose="020B0604020202020204" pitchFamily="34" charset="0"/>
                <a:cs typeface="Arial" panose="020B0604020202020204" pitchFamily="34" charset="0"/>
              </a:rPr>
              <a:t>Formuler un premier jet des questions de réflexion associées à l’exercice en diapositive 61.</a:t>
            </a:r>
          </a:p>
        </p:txBody>
      </p:sp>
      <p:sp>
        <p:nvSpPr>
          <p:cNvPr id="7" name="Rectangle: Rounded Corners 6">
            <a:extLst>
              <a:ext uri="{FF2B5EF4-FFF2-40B4-BE49-F238E27FC236}">
                <a16:creationId xmlns:a16="http://schemas.microsoft.com/office/drawing/2014/main" id="{D9464E9D-1461-8F80-44DC-8EDD0E45FED2}"/>
              </a:ext>
            </a:extLst>
          </p:cNvPr>
          <p:cNvSpPr/>
          <p:nvPr/>
        </p:nvSpPr>
        <p:spPr>
          <a:xfrm>
            <a:off x="851399" y="3429000"/>
            <a:ext cx="10571708" cy="822960"/>
          </a:xfrm>
          <a:prstGeom prst="roundRect">
            <a:avLst>
              <a:gd name="adj" fmla="val 11889"/>
            </a:avLst>
          </a:prstGeom>
          <a:solidFill>
            <a:schemeClr val="bg1"/>
          </a:solidFill>
          <a:ln w="38100">
            <a:solidFill>
              <a:srgbClr val="055C63"/>
            </a:solidFill>
          </a:ln>
          <a:effectLst>
            <a:outerShdw dist="127000" dir="2700000" algn="ctr"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2000" err="1">
                <a:solidFill>
                  <a:srgbClr val="158189"/>
                </a:solidFill>
                <a:latin typeface="Arial" panose="020B0604020202020204" pitchFamily="34" charset="0"/>
                <a:cs typeface="Arial" panose="020B0604020202020204" pitchFamily="34" charset="0"/>
              </a:rPr>
              <a:t>OpenAI</a:t>
            </a:r>
            <a:r>
              <a:rPr lang="fr-FR" sz="2000">
                <a:solidFill>
                  <a:srgbClr val="158189"/>
                </a:solidFill>
                <a:latin typeface="Arial" panose="020B0604020202020204" pitchFamily="34" charset="0"/>
                <a:cs typeface="Arial" panose="020B0604020202020204" pitchFamily="34" charset="0"/>
              </a:rPr>
              <a:t>. (2025). ChatGPT4o (version du 27 mars) [grand modèle multimodal].  </a:t>
            </a:r>
            <a:r>
              <a:rPr lang="fr-FR" sz="2000">
                <a:solidFill>
                  <a:srgbClr val="158189"/>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https://chat.openai.com/chat</a:t>
            </a:r>
            <a:r>
              <a:rPr lang="fr-FR" sz="2000">
                <a:solidFill>
                  <a:srgbClr val="158189"/>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98812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64" presetClass="path" presetSubtype="0" accel="50000" decel="50000" fill="hold" grpId="1" nodeType="withEffect">
                                  <p:stCondLst>
                                    <p:cond delay="250"/>
                                  </p:stCondLst>
                                  <p:childTnLst>
                                    <p:animMotion origin="layout" path="M -8.33333E-7 -1.11111E-6 L -8.33333E-7 -0.05162 " pathEditMode="relative" rAng="0" ptsTypes="AA">
                                      <p:cBhvr>
                                        <p:cTn id="15" dur="1000" spd="-100000" fill="hold"/>
                                        <p:tgtEl>
                                          <p:spTgt spid="2"/>
                                        </p:tgtEl>
                                        <p:attrNameLst>
                                          <p:attrName>ppt_x</p:attrName>
                                          <p:attrName>ppt_y</p:attrName>
                                        </p:attrNameLst>
                                      </p:cBhvr>
                                      <p:rCtr x="0" y="-2593"/>
                                    </p:animMotion>
                                  </p:childTnLst>
                                </p:cTn>
                              </p:par>
                              <p:par>
                                <p:cTn id="16" presetID="10" presetClass="entr" presetSubtype="0" fill="hold" grpId="0"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par>
                                <p:cTn id="22" presetID="64" presetClass="path" presetSubtype="0" accel="50000" decel="50000" fill="hold" grpId="1" nodeType="withEffect">
                                  <p:stCondLst>
                                    <p:cond delay="1000"/>
                                  </p:stCondLst>
                                  <p:childTnLst>
                                    <p:animMotion origin="layout" path="M -8.33333E-7 -2.59259E-6 L -8.33333E-7 -0.05162 " pathEditMode="relative" rAng="0" ptsTypes="AA">
                                      <p:cBhvr>
                                        <p:cTn id="23" dur="1000" spd="-100000" fill="hold"/>
                                        <p:tgtEl>
                                          <p:spTgt spid="5"/>
                                        </p:tgtEl>
                                        <p:attrNameLst>
                                          <p:attrName>ppt_x</p:attrName>
                                          <p:attrName>ppt_y</p:attrName>
                                        </p:attrNameLst>
                                      </p:cBhvr>
                                      <p:rCtr x="0"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2" grpId="1" animBg="1"/>
      <p:bldP spid="3" grpId="0" animBg="1"/>
      <p:bldP spid="5" grpId="0" animBg="1"/>
      <p:bldP spid="5" grpId="1" animBg="1"/>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942186-5C5B-3FAD-10B0-5A82866C3676}"/>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77CF824-7EC0-3CBE-A648-F11D49E0CDEF}"/>
              </a:ext>
            </a:extLst>
          </p:cNvPr>
          <p:cNvSpPr txBox="1"/>
          <p:nvPr/>
        </p:nvSpPr>
        <p:spPr>
          <a:xfrm>
            <a:off x="0" y="1308050"/>
            <a:ext cx="12192000" cy="5770811"/>
          </a:xfrm>
          <a:prstGeom prst="rect">
            <a:avLst/>
          </a:prstGeom>
          <a:noFill/>
        </p:spPr>
        <p:txBody>
          <a:bodyPr wrap="square" lIns="914400" tIns="0" rIns="914400" bIns="228600" rtlCol="0">
            <a:spAutoFit/>
          </a:bodyPr>
          <a:lstStyle/>
          <a:p>
            <a:r>
              <a:rPr lang="fr-FR" sz="2000" b="1">
                <a:latin typeface="Arial" panose="020B0604020202020204" pitchFamily="34" charset="0"/>
                <a:cs typeface="Arial" panose="020B0604020202020204" pitchFamily="34" charset="0"/>
              </a:rPr>
              <a:t>Direction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Fanny </a:t>
            </a:r>
            <a:r>
              <a:rPr lang="fr-FR" sz="2000" err="1">
                <a:latin typeface="Arial" panose="020B0604020202020204" pitchFamily="34" charset="0"/>
                <a:cs typeface="Arial" panose="020B0604020202020204" pitchFamily="34" charset="0"/>
              </a:rPr>
              <a:t>Joussemet</a:t>
            </a:r>
            <a:r>
              <a:rPr lang="fr-FR" sz="2000">
                <a:latin typeface="Arial" panose="020B0604020202020204" pitchFamily="34" charset="0"/>
                <a:cs typeface="Arial" panose="020B0604020202020204" pitchFamily="34" charset="0"/>
              </a:rPr>
              <a:t>, cégep de Saint-Laurent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Alexandre P. Bédard, UQAM</a:t>
            </a:r>
          </a:p>
          <a:p>
            <a:r>
              <a:rPr lang="fr-FR" sz="2000">
                <a:latin typeface="Arial" panose="020B0604020202020204" pitchFamily="34" charset="0"/>
                <a:cs typeface="Arial" panose="020B0604020202020204" pitchFamily="34" charset="0"/>
              </a:rPr>
              <a:t> </a:t>
            </a:r>
          </a:p>
          <a:p>
            <a:r>
              <a:rPr lang="fr-FR" sz="2000" b="1">
                <a:latin typeface="Arial" panose="020B0604020202020204" pitchFamily="34" charset="0"/>
                <a:cs typeface="Arial" panose="020B0604020202020204" pitchFamily="34" charset="0"/>
              </a:rPr>
              <a:t>Rédaction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Fanny </a:t>
            </a:r>
            <a:r>
              <a:rPr lang="fr-FR" sz="2000" err="1">
                <a:latin typeface="Arial" panose="020B0604020202020204" pitchFamily="34" charset="0"/>
                <a:cs typeface="Arial" panose="020B0604020202020204" pitchFamily="34" charset="0"/>
              </a:rPr>
              <a:t>Joussemet</a:t>
            </a:r>
            <a:r>
              <a:rPr lang="fr-FR" sz="2000">
                <a:latin typeface="Arial" panose="020B0604020202020204" pitchFamily="34" charset="0"/>
                <a:cs typeface="Arial" panose="020B0604020202020204" pitchFamily="34" charset="0"/>
              </a:rPr>
              <a:t>, professeure de sociologie, cégep de Saint-Laurent</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Alexandre P. Bédard, conseiller en pédagogie universitaire, Carrefour d'innovation et de pédagogie universitaire, UQAM</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Julie Beaupré, chargée de projets pédagonumériques, Carrefour d'innovation et de pédagogie universitaire, UQAM</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Boris </a:t>
            </a:r>
            <a:r>
              <a:rPr lang="fr-FR" sz="2000" err="1">
                <a:latin typeface="Arial" panose="020B0604020202020204" pitchFamily="34" charset="0"/>
                <a:cs typeface="Arial" panose="020B0604020202020204" pitchFamily="34" charset="0"/>
              </a:rPr>
              <a:t>Nonveiller</a:t>
            </a:r>
            <a:r>
              <a:rPr lang="fr-FR" sz="2000">
                <a:latin typeface="Arial" panose="020B0604020202020204" pitchFamily="34" charset="0"/>
                <a:cs typeface="Arial" panose="020B0604020202020204" pitchFamily="34" charset="0"/>
              </a:rPr>
              <a:t>, bibliothécaire, Service des bibliothèques, UQAM</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b="1">
                <a:latin typeface="Arial" panose="020B0604020202020204" pitchFamily="34" charset="0"/>
                <a:cs typeface="Arial" panose="020B0604020202020204" pitchFamily="34" charset="0"/>
              </a:rPr>
              <a:t>Révision linguistique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Daisy Le Corre</a:t>
            </a:r>
          </a:p>
          <a:p>
            <a:pPr marL="342900" indent="-342900">
              <a:buFont typeface="Arial" panose="020B0604020202020204" pitchFamily="34" charset="0"/>
              <a:buChar char="•"/>
            </a:pPr>
            <a:endParaRPr lang="fr-FR" sz="2000">
              <a:latin typeface="Arial" panose="020B0604020202020204" pitchFamily="34" charset="0"/>
              <a:cs typeface="Arial" panose="020B0604020202020204" pitchFamily="34" charset="0"/>
            </a:endParaRPr>
          </a:p>
          <a:p>
            <a:r>
              <a:rPr lang="fr-FR" sz="2000">
                <a:latin typeface="Arial" panose="020B0604020202020204" pitchFamily="34" charset="0"/>
                <a:cs typeface="Arial" panose="020B0604020202020204" pitchFamily="34" charset="0"/>
              </a:rPr>
              <a:t> </a:t>
            </a:r>
          </a:p>
          <a:p>
            <a:endParaRPr lang="fr-FR" sz="2000">
              <a:latin typeface="Arial" panose="020B0604020202020204" pitchFamily="34" charset="0"/>
              <a:cs typeface="Arial" panose="020B0604020202020204" pitchFamily="34" charset="0"/>
            </a:endParaRPr>
          </a:p>
          <a:p>
            <a:endParaRPr lang="fr-CA"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7366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B3781F-F528-3BA8-2187-95BE8D6EE392}"/>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B2E6F65-4AF5-8347-F652-1CAC5D4AC4D7}"/>
              </a:ext>
            </a:extLst>
          </p:cNvPr>
          <p:cNvSpPr txBox="1"/>
          <p:nvPr/>
        </p:nvSpPr>
        <p:spPr>
          <a:xfrm>
            <a:off x="0" y="1308050"/>
            <a:ext cx="12192000" cy="4539704"/>
          </a:xfrm>
          <a:prstGeom prst="rect">
            <a:avLst/>
          </a:prstGeom>
          <a:noFill/>
        </p:spPr>
        <p:txBody>
          <a:bodyPr wrap="square" lIns="914400" tIns="0" rIns="914400" bIns="228600" rtlCol="0">
            <a:spAutoFit/>
          </a:bodyPr>
          <a:lstStyle/>
          <a:p>
            <a:r>
              <a:rPr lang="fr-FR" sz="2000">
                <a:latin typeface="Arial" panose="020B0604020202020204" pitchFamily="34" charset="0"/>
                <a:cs typeface="Arial" panose="020B0604020202020204" pitchFamily="34" charset="0"/>
              </a:rPr>
              <a:t> </a:t>
            </a:r>
            <a:r>
              <a:rPr lang="fr-FR" sz="2000" b="1">
                <a:latin typeface="Arial" panose="020B0604020202020204" pitchFamily="34" charset="0"/>
                <a:cs typeface="Arial" panose="020B0604020202020204" pitchFamily="34" charset="0"/>
              </a:rPr>
              <a:t>Conception visuelle et mise en page : </a:t>
            </a:r>
          </a:p>
          <a:p>
            <a:pPr marL="342900" indent="-342900">
              <a:buFont typeface="Arial" panose="020B0604020202020204" pitchFamily="34" charset="0"/>
              <a:buChar char="•"/>
            </a:pPr>
            <a:r>
              <a:rPr lang="fr-CA" sz="2000">
                <a:latin typeface="Arial" panose="020B0604020202020204" pitchFamily="34" charset="0"/>
                <a:cs typeface="Arial" panose="020B0604020202020204" pitchFamily="34" charset="0"/>
              </a:rPr>
              <a:t>Lidia De </a:t>
            </a:r>
            <a:r>
              <a:rPr lang="fr-CA" sz="2000" err="1">
                <a:latin typeface="Arial" panose="020B0604020202020204" pitchFamily="34" charset="0"/>
                <a:cs typeface="Arial" panose="020B0604020202020204" pitchFamily="34" charset="0"/>
              </a:rPr>
              <a:t>Serpa</a:t>
            </a:r>
            <a:r>
              <a:rPr lang="fr-CA" sz="2000">
                <a:latin typeface="Arial" panose="020B0604020202020204" pitchFamily="34" charset="0"/>
                <a:cs typeface="Arial" panose="020B0604020202020204" pitchFamily="34" charset="0"/>
              </a:rPr>
              <a:t> </a:t>
            </a:r>
            <a:r>
              <a:rPr lang="fr-CA" sz="2000" err="1">
                <a:latin typeface="Arial" panose="020B0604020202020204" pitchFamily="34" charset="0"/>
                <a:cs typeface="Arial" panose="020B0604020202020204" pitchFamily="34" charset="0"/>
              </a:rPr>
              <a:t>Barreiros</a:t>
            </a:r>
            <a:r>
              <a:rPr lang="fr-CA" sz="2000">
                <a:latin typeface="Arial" panose="020B0604020202020204" pitchFamily="34" charset="0"/>
                <a:cs typeface="Arial" panose="020B0604020202020204" pitchFamily="34" charset="0"/>
              </a:rPr>
              <a:t>, UQAM</a:t>
            </a:r>
            <a:endParaRPr lang="fr-FR" sz="200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Alex Grenier, UQAM</a:t>
            </a:r>
          </a:p>
          <a:p>
            <a:r>
              <a:rPr lang="fr-FR" sz="2000">
                <a:latin typeface="Arial" panose="020B0604020202020204" pitchFamily="34" charset="0"/>
                <a:cs typeface="Arial" panose="020B0604020202020204" pitchFamily="34" charset="0"/>
              </a:rPr>
              <a:t> </a:t>
            </a:r>
          </a:p>
          <a:p>
            <a:r>
              <a:rPr lang="fr-FR" sz="2000" b="1">
                <a:latin typeface="Arial" panose="020B0604020202020204" pitchFamily="34" charset="0"/>
                <a:cs typeface="Arial" panose="020B0604020202020204" pitchFamily="34" charset="0"/>
              </a:rPr>
              <a:t>L’équipe remercie les personnes suivantes pour leur participation aux discussions lors de la conception du module : </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Jean-Philippe Bourdon, bibliothécaire, cégep de Saint-Laurent</a:t>
            </a:r>
          </a:p>
          <a:p>
            <a:pPr marL="342900" indent="-342900">
              <a:buFont typeface="Arial" panose="020B0604020202020204" pitchFamily="34" charset="0"/>
              <a:buChar char="•"/>
            </a:pPr>
            <a:r>
              <a:rPr lang="fr-FR" sz="2000">
                <a:latin typeface="Arial" panose="020B0604020202020204" pitchFamily="34" charset="0"/>
                <a:cs typeface="Arial" panose="020B0604020202020204" pitchFamily="34" charset="0"/>
              </a:rPr>
              <a:t>Philippe Soucy, analyste spécialisé en informatique, cégep de Saint-Laurent </a:t>
            </a:r>
          </a:p>
          <a:p>
            <a:r>
              <a:rPr lang="fr-FR" sz="2000">
                <a:latin typeface="Arial" panose="020B0604020202020204" pitchFamily="34" charset="0"/>
                <a:cs typeface="Arial" panose="020B0604020202020204" pitchFamily="34" charset="0"/>
              </a:rPr>
              <a:t> </a:t>
            </a:r>
          </a:p>
          <a:p>
            <a:r>
              <a:rPr lang="fr-FR" sz="2000">
                <a:latin typeface="Arial" panose="020B0604020202020204" pitchFamily="34" charset="0"/>
                <a:cs typeface="Arial" panose="020B0604020202020204" pitchFamily="34" charset="0"/>
              </a:rPr>
              <a:t>Un merci tout particulier à </a:t>
            </a:r>
            <a:r>
              <a:rPr lang="fr-FR" sz="2000" b="1">
                <a:latin typeface="Arial" panose="020B0604020202020204" pitchFamily="34" charset="0"/>
                <a:cs typeface="Arial" panose="020B0604020202020204" pitchFamily="34" charset="0"/>
              </a:rPr>
              <a:t>Michel Jean, professeur de philosophie</a:t>
            </a:r>
            <a:r>
              <a:rPr lang="fr-FR" sz="2000">
                <a:latin typeface="Arial" panose="020B0604020202020204" pitchFamily="34" charset="0"/>
                <a:cs typeface="Arial" panose="020B0604020202020204" pitchFamily="34" charset="0"/>
              </a:rPr>
              <a:t>,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et à </a:t>
            </a:r>
            <a:r>
              <a:rPr lang="fr-FR" sz="2000" b="1">
                <a:latin typeface="Arial" panose="020B0604020202020204" pitchFamily="34" charset="0"/>
                <a:cs typeface="Arial" panose="020B0604020202020204" pitchFamily="34" charset="0"/>
              </a:rPr>
              <a:t>Pier-Marc Gosselin, professeur d’informatique au cégep de Saint-Laurent</a:t>
            </a:r>
            <a:r>
              <a:rPr lang="fr-FR" sz="2000">
                <a:latin typeface="Arial" panose="020B0604020202020204" pitchFamily="34" charset="0"/>
                <a:cs typeface="Arial" panose="020B0604020202020204" pitchFamily="34" charset="0"/>
              </a:rPr>
              <a:t>, </a:t>
            </a:r>
            <a:br>
              <a:rPr lang="fr-FR" sz="2000">
                <a:latin typeface="Arial" panose="020B0604020202020204" pitchFamily="34" charset="0"/>
                <a:cs typeface="Arial" panose="020B0604020202020204" pitchFamily="34" charset="0"/>
              </a:rPr>
            </a:br>
            <a:r>
              <a:rPr lang="fr-FR" sz="2000">
                <a:latin typeface="Arial" panose="020B0604020202020204" pitchFamily="34" charset="0"/>
                <a:cs typeface="Arial" panose="020B0604020202020204" pitchFamily="34" charset="0"/>
              </a:rPr>
              <a:t>avec qui l’idée </a:t>
            </a:r>
            <a:r>
              <a:rPr lang="fr-FR" sz="2000" err="1">
                <a:latin typeface="Arial" panose="020B0604020202020204" pitchFamily="34" charset="0"/>
                <a:cs typeface="Arial" panose="020B0604020202020204" pitchFamily="34" charset="0"/>
              </a:rPr>
              <a:t>d’</a:t>
            </a:r>
            <a:r>
              <a:rPr lang="fr-FR" sz="2000" i="1" err="1">
                <a:latin typeface="Arial" panose="020B0604020202020204" pitchFamily="34" charset="0"/>
                <a:cs typeface="Arial" panose="020B0604020202020204" pitchFamily="34" charset="0"/>
              </a:rPr>
              <a:t>initIAtion</a:t>
            </a:r>
            <a:r>
              <a:rPr lang="fr-FR" sz="2000">
                <a:latin typeface="Arial" panose="020B0604020202020204" pitchFamily="34" charset="0"/>
                <a:cs typeface="Arial" panose="020B0604020202020204" pitchFamily="34" charset="0"/>
              </a:rPr>
              <a:t> a germé, au terme d’une année de consultation et d’expérimentation sur le terrain.</a:t>
            </a:r>
          </a:p>
          <a:p>
            <a:r>
              <a:rPr lang="fr-FR" sz="200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09696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9A1BBA-8CCB-F13B-BA69-3250FCB319D7}"/>
              </a:ext>
            </a:extLst>
          </p:cNvPr>
          <p:cNvSpPr txBox="1"/>
          <p:nvPr/>
        </p:nvSpPr>
        <p:spPr>
          <a:xfrm>
            <a:off x="1" y="0"/>
            <a:ext cx="12192000" cy="1308050"/>
          </a:xfrm>
          <a:prstGeom prst="rect">
            <a:avLst/>
          </a:prstGeom>
          <a:noFill/>
        </p:spPr>
        <p:txBody>
          <a:bodyPr wrap="square" lIns="914400" tIns="457200" rIns="914400" bIns="228600" rtlCol="0">
            <a:spAutoFit/>
          </a:bodyPr>
          <a:lstStyle/>
          <a:p>
            <a:r>
              <a:rPr lang="fr-FR" sz="4000" b="1">
                <a:latin typeface="Arial" panose="020B0604020202020204" pitchFamily="34" charset="0"/>
                <a:ea typeface="Calibri" panose="020F0502020204030204" pitchFamily="34" charset="0"/>
                <a:cs typeface="Arial" panose="020B0604020202020204" pitchFamily="34" charset="0"/>
              </a:rPr>
              <a:t>Crédits</a:t>
            </a:r>
            <a:endParaRPr lang="en-US" sz="4000" b="1">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E41982ED-7723-2258-271C-732211BB0767}"/>
              </a:ext>
            </a:extLst>
          </p:cNvPr>
          <p:cNvSpPr txBox="1"/>
          <p:nvPr/>
        </p:nvSpPr>
        <p:spPr>
          <a:xfrm>
            <a:off x="0" y="1308050"/>
            <a:ext cx="12192000" cy="3308598"/>
          </a:xfrm>
          <a:prstGeom prst="rect">
            <a:avLst/>
          </a:prstGeom>
          <a:noFill/>
        </p:spPr>
        <p:txBody>
          <a:bodyPr wrap="square" lIns="914400" tIns="0" rIns="914400" bIns="228600" rtlCol="0">
            <a:spAutoFit/>
          </a:bodyPr>
          <a:lstStyle/>
          <a:p>
            <a:r>
              <a:rPr lang="fr-FR" sz="2000" dirty="0">
                <a:latin typeface="Arial" panose="020B0604020202020204" pitchFamily="34" charset="0"/>
                <a:cs typeface="Arial" panose="020B0604020202020204" pitchFamily="34" charset="0"/>
              </a:rPr>
              <a:t>Ce projet a reçu l’appui financier du </a:t>
            </a:r>
            <a:r>
              <a:rPr lang="fr-FR" sz="2000" b="1" dirty="0">
                <a:latin typeface="Arial" panose="020B0604020202020204" pitchFamily="34" charset="0"/>
                <a:cs typeface="Arial" panose="020B0604020202020204" pitchFamily="34" charset="0"/>
              </a:rPr>
              <a:t>Pôle </a:t>
            </a:r>
            <a:r>
              <a:rPr lang="fr-FR" sz="2000" b="1" dirty="0" err="1">
                <a:latin typeface="Arial" panose="020B0604020202020204" pitchFamily="34" charset="0"/>
                <a:cs typeface="Arial" panose="020B0604020202020204" pitchFamily="34" charset="0"/>
              </a:rPr>
              <a:t>Interordres</a:t>
            </a:r>
            <a:r>
              <a:rPr lang="fr-FR" sz="2000" b="1" dirty="0">
                <a:latin typeface="Arial" panose="020B0604020202020204" pitchFamily="34" charset="0"/>
                <a:cs typeface="Arial" panose="020B0604020202020204" pitchFamily="34" charset="0"/>
              </a:rPr>
              <a:t> de Montréal (PIM).</a:t>
            </a:r>
          </a:p>
          <a:p>
            <a:r>
              <a:rPr lang="fr-FR" sz="2000" dirty="0">
                <a:latin typeface="Arial" panose="020B0604020202020204" pitchFamily="34" charset="0"/>
                <a:cs typeface="Arial" panose="020B0604020202020204" pitchFamily="34" charset="0"/>
              </a:rPr>
              <a:t> </a:t>
            </a:r>
          </a:p>
          <a:p>
            <a:r>
              <a:rPr lang="fr-FR" sz="2000" dirty="0">
                <a:latin typeface="Arial" panose="020B0604020202020204" pitchFamily="34" charset="0"/>
                <a:cs typeface="Arial" panose="020B0604020202020204" pitchFamily="34" charset="0"/>
              </a:rPr>
              <a:t>Ce document est publié sous licence </a:t>
            </a:r>
            <a:r>
              <a:rPr lang="fr-FR" sz="2000" b="1" dirty="0">
                <a:latin typeface="Arial" panose="020B0604020202020204" pitchFamily="34" charset="0"/>
                <a:cs typeface="Arial" panose="020B0604020202020204" pitchFamily="34" charset="0"/>
                <a:hlinkClick r:id="rId2"/>
              </a:rPr>
              <a:t>CC BY NC SA 4.0</a:t>
            </a:r>
            <a:r>
              <a:rPr lang="fr-CA" sz="2000" dirty="0">
                <a:latin typeface="Arial" panose="020B0604020202020204" pitchFamily="34" charset="0"/>
                <a:cs typeface="Arial" panose="020B0604020202020204" pitchFamily="34" charset="0"/>
              </a:rPr>
              <a:t>.</a:t>
            </a:r>
            <a:endParaRPr lang="fr-FR" sz="2000" b="1"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endParaRPr lang="fr-FR" sz="2000" dirty="0">
              <a:latin typeface="Arial" panose="020B0604020202020204" pitchFamily="34" charset="0"/>
              <a:cs typeface="Arial" panose="020B0604020202020204" pitchFamily="34" charset="0"/>
            </a:endParaRPr>
          </a:p>
          <a:p>
            <a:r>
              <a:rPr lang="fr-FR" sz="2000" dirty="0">
                <a:latin typeface="Arial" panose="020B0604020202020204" pitchFamily="34" charset="0"/>
                <a:cs typeface="Arial" panose="020B0604020202020204" pitchFamily="34" charset="0"/>
              </a:rPr>
              <a:t> </a:t>
            </a:r>
          </a:p>
          <a:p>
            <a:endParaRPr lang="fr-FR" sz="2000" b="1" dirty="0">
              <a:latin typeface="Arial" panose="020B0604020202020204" pitchFamily="34" charset="0"/>
              <a:cs typeface="Arial" panose="020B0604020202020204" pitchFamily="34" charset="0"/>
            </a:endParaRPr>
          </a:p>
          <a:p>
            <a:r>
              <a:rPr lang="fr-FR" sz="2000" b="1" dirty="0">
                <a:latin typeface="Arial" panose="020B0604020202020204" pitchFamily="34" charset="0"/>
                <a:cs typeface="Arial" panose="020B0604020202020204" pitchFamily="34" charset="0"/>
              </a:rPr>
              <a:t>Pour citer ce document: </a:t>
            </a:r>
          </a:p>
          <a:p>
            <a:r>
              <a:rPr lang="fr-FR" sz="2000" dirty="0">
                <a:latin typeface="Arial" panose="020B0604020202020204" pitchFamily="34" charset="0"/>
                <a:cs typeface="Arial" panose="020B0604020202020204" pitchFamily="34" charset="0"/>
              </a:rPr>
              <a:t>Joussemet, F., Bédard, A., Beaupré, J., </a:t>
            </a:r>
            <a:r>
              <a:rPr lang="fr-FR" sz="2000" dirty="0" err="1">
                <a:latin typeface="Arial" panose="020B0604020202020204" pitchFamily="34" charset="0"/>
                <a:cs typeface="Arial" panose="020B0604020202020204" pitchFamily="34" charset="0"/>
              </a:rPr>
              <a:t>Nonveiller</a:t>
            </a:r>
            <a:r>
              <a:rPr lang="fr-FR" sz="2000" dirty="0">
                <a:latin typeface="Arial" panose="020B0604020202020204" pitchFamily="34" charset="0"/>
                <a:cs typeface="Arial" panose="020B0604020202020204" pitchFamily="34" charset="0"/>
              </a:rPr>
              <a:t>, B. (2025). </a:t>
            </a:r>
            <a:r>
              <a:rPr lang="fr-FR" sz="2000" i="1" dirty="0" err="1">
                <a:latin typeface="Arial" panose="020B0604020202020204" pitchFamily="34" charset="0"/>
                <a:cs typeface="Arial" panose="020B0604020202020204" pitchFamily="34" charset="0"/>
              </a:rPr>
              <a:t>InitIAtion</a:t>
            </a:r>
            <a:r>
              <a:rPr lang="fr-FR" sz="2000" i="1" dirty="0">
                <a:latin typeface="Arial" panose="020B0604020202020204" pitchFamily="34" charset="0"/>
                <a:cs typeface="Arial" panose="020B0604020202020204" pitchFamily="34" charset="0"/>
              </a:rPr>
              <a:t> - Module 2</a:t>
            </a:r>
            <a:r>
              <a:rPr lang="fr-FR" sz="2000" dirty="0">
                <a:latin typeface="Arial" panose="020B0604020202020204" pitchFamily="34" charset="0"/>
                <a:cs typeface="Arial" panose="020B0604020202020204" pitchFamily="34" charset="0"/>
              </a:rPr>
              <a:t>. Cegep Saint-Laurent, UQAM. Sous licence </a:t>
            </a:r>
            <a:r>
              <a:rPr lang="fr-FR" sz="2000" dirty="0">
                <a:latin typeface="Arial" panose="020B0604020202020204" pitchFamily="34" charset="0"/>
                <a:cs typeface="Arial" panose="020B0604020202020204" pitchFamily="34" charset="0"/>
                <a:hlinkClick r:id="rId2"/>
              </a:rPr>
              <a:t>CC BY NC SA 4.0</a:t>
            </a:r>
            <a:r>
              <a:rPr lang="fr-FR" sz="2000" dirty="0">
                <a:latin typeface="Arial" panose="020B0604020202020204" pitchFamily="34" charset="0"/>
                <a:cs typeface="Arial" panose="020B0604020202020204" pitchFamily="34" charset="0"/>
              </a:rPr>
              <a:t>.</a:t>
            </a:r>
          </a:p>
        </p:txBody>
      </p:sp>
      <p:pic>
        <p:nvPicPr>
          <p:cNvPr id="6" name="Graphic 5">
            <a:hlinkClick r:id="rId2"/>
            <a:extLst>
              <a:ext uri="{FF2B5EF4-FFF2-40B4-BE49-F238E27FC236}">
                <a16:creationId xmlns:a16="http://schemas.microsoft.com/office/drawing/2014/main" id="{BDFBD0E9-6603-6C35-304E-673583407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812" y="2307102"/>
            <a:ext cx="2192511" cy="767379"/>
          </a:xfrm>
          <a:prstGeom prst="rect">
            <a:avLst/>
          </a:prstGeom>
          <a:effectLst/>
        </p:spPr>
      </p:pic>
    </p:spTree>
    <p:extLst>
      <p:ext uri="{BB962C8B-B14F-4D97-AF65-F5344CB8AC3E}">
        <p14:creationId xmlns:p14="http://schemas.microsoft.com/office/powerpoint/2010/main" val="2153391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4753128A-523D-755C-EB91-E93AF6B469F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82680FE-28BF-49F0-0FCC-4F1BBB2F16E3}"/>
              </a:ext>
            </a:extLst>
          </p:cNvPr>
          <p:cNvSpPr/>
          <p:nvPr/>
        </p:nvSpPr>
        <p:spPr>
          <a:xfrm>
            <a:off x="7177351" y="473283"/>
            <a:ext cx="1562291" cy="661677"/>
          </a:xfrm>
          <a:prstGeom prst="rect">
            <a:avLst/>
          </a:prstGeom>
          <a:solidFill>
            <a:srgbClr val="FF65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BE468E4-44E9-B04C-31F1-6AD8580EDB22}"/>
              </a:ext>
            </a:extLst>
          </p:cNvPr>
          <p:cNvSpPr/>
          <p:nvPr/>
        </p:nvSpPr>
        <p:spPr>
          <a:xfrm rot="278256">
            <a:off x="6830311" y="-58357"/>
            <a:ext cx="2137004" cy="548640"/>
          </a:xfrm>
          <a:prstGeom prst="roundRect">
            <a:avLst>
              <a:gd name="adj" fmla="val 50000"/>
            </a:avLst>
          </a:prstGeom>
          <a:solidFill>
            <a:srgbClr val="FF6565"/>
          </a:solidFill>
          <a:ln w="38100">
            <a:solidFill>
              <a:schemeClr val="tx1"/>
            </a:solidFill>
          </a:ln>
          <a:effectLst>
            <a:outerShdw dist="1270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chemeClr val="tx1"/>
                </a:solidFill>
                <a:latin typeface="Arial" panose="020B0604020202020204" pitchFamily="34" charset="0"/>
                <a:cs typeface="Arial" panose="020B0604020202020204" pitchFamily="34" charset="0"/>
              </a:rPr>
              <a:t>et répondre à</a:t>
            </a:r>
          </a:p>
        </p:txBody>
      </p:sp>
      <p:sp>
        <p:nvSpPr>
          <p:cNvPr id="5" name="TextBox 4">
            <a:extLst>
              <a:ext uri="{FF2B5EF4-FFF2-40B4-BE49-F238E27FC236}">
                <a16:creationId xmlns:a16="http://schemas.microsoft.com/office/drawing/2014/main" id="{1569076C-11FB-9358-1598-7A5C8FA4CB41}"/>
              </a:ext>
            </a:extLst>
          </p:cNvPr>
          <p:cNvSpPr txBox="1"/>
          <p:nvPr/>
        </p:nvSpPr>
        <p:spPr>
          <a:xfrm>
            <a:off x="0" y="-470"/>
            <a:ext cx="12192000" cy="1923604"/>
          </a:xfrm>
          <a:prstGeom prst="rect">
            <a:avLst/>
          </a:prstGeom>
          <a:noFill/>
        </p:spPr>
        <p:txBody>
          <a:bodyPr wrap="square" lIns="914400" tIns="457200" rIns="914400" bIns="228600" rtlCol="0">
            <a:spAutoFit/>
          </a:bodyPr>
          <a:lstStyle/>
          <a:p>
            <a:r>
              <a:rPr lang="fr-CA" sz="4000" b="1">
                <a:latin typeface="Arial" panose="020B0604020202020204" pitchFamily="34" charset="0"/>
                <a:ea typeface="Calibri" panose="020F0502020204030204" pitchFamily="34" charset="0"/>
                <a:cs typeface="Arial" panose="020B0604020202020204" pitchFamily="34" charset="0"/>
              </a:rPr>
              <a:t>Dans ce module, on va se poser quelques grandes questions :</a:t>
            </a:r>
            <a:endParaRPr lang="en-US" sz="4000" b="1">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AC375D8D-952B-F213-52FC-78E32E4F640B}"/>
              </a:ext>
            </a:extLst>
          </p:cNvPr>
          <p:cNvGrpSpPr/>
          <p:nvPr/>
        </p:nvGrpSpPr>
        <p:grpSpPr>
          <a:xfrm>
            <a:off x="9741975" y="0"/>
            <a:ext cx="2829156" cy="6858000"/>
            <a:chOff x="9741975" y="0"/>
            <a:chExt cx="2829156" cy="6858000"/>
          </a:xfrm>
        </p:grpSpPr>
        <p:sp>
          <p:nvSpPr>
            <p:cNvPr id="15" name="Right Triangle 14">
              <a:extLst>
                <a:ext uri="{FF2B5EF4-FFF2-40B4-BE49-F238E27FC236}">
                  <a16:creationId xmlns:a16="http://schemas.microsoft.com/office/drawing/2014/main" id="{9428E580-787A-27DB-7D96-993B4FD1EEB3}"/>
                </a:ext>
              </a:extLst>
            </p:cNvPr>
            <p:cNvSpPr/>
            <p:nvPr/>
          </p:nvSpPr>
          <p:spPr>
            <a:xfrm flipH="1">
              <a:off x="10683794" y="0"/>
              <a:ext cx="1508206" cy="6858000"/>
            </a:xfrm>
            <a:prstGeom prst="rtTriangle">
              <a:avLst/>
            </a:prstGeom>
            <a:solidFill>
              <a:srgbClr val="5563E8"/>
            </a:solidFill>
            <a:ln w="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2A52F99-4E33-DC39-784A-9FBD7937A3D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flipH="1">
              <a:off x="9741975" y="4259303"/>
              <a:ext cx="2829156" cy="2424989"/>
            </a:xfrm>
            <a:prstGeom prst="rect">
              <a:avLst/>
            </a:prstGeom>
          </p:spPr>
        </p:pic>
      </p:grpSp>
      <p:sp>
        <p:nvSpPr>
          <p:cNvPr id="7" name="Rectangle: Rounded Corners 6">
            <a:extLst>
              <a:ext uri="{FF2B5EF4-FFF2-40B4-BE49-F238E27FC236}">
                <a16:creationId xmlns:a16="http://schemas.microsoft.com/office/drawing/2014/main" id="{9DED3F62-6FC1-CAF1-4656-6B83FA28567D}"/>
              </a:ext>
            </a:extLst>
          </p:cNvPr>
          <p:cNvSpPr/>
          <p:nvPr/>
        </p:nvSpPr>
        <p:spPr>
          <a:xfrm>
            <a:off x="1882702" y="2093822"/>
            <a:ext cx="5006094" cy="564326"/>
          </a:xfrm>
          <a:prstGeom prst="roundRect">
            <a:avLst>
              <a:gd name="adj" fmla="val 19873"/>
            </a:avLst>
          </a:prstGeom>
          <a:solidFill>
            <a:srgbClr val="28DDD3"/>
          </a:solidFill>
          <a:ln w="38100">
            <a:solidFill>
              <a:srgbClr val="055C63"/>
            </a:solidFill>
          </a:ln>
          <a:effectLst>
            <a:outerShdw dist="127000" dir="2700000" algn="tl" rotWithShape="0">
              <a:srgbClr val="055C63"/>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1440" rtlCol="0" anchor="ctr"/>
          <a:lstStyle/>
          <a:p>
            <a:r>
              <a:rPr lang="fr-FR" sz="1500">
                <a:solidFill>
                  <a:schemeClr val="tx1"/>
                </a:solidFill>
                <a:latin typeface="Arial" panose="020B0604020202020204" pitchFamily="34" charset="0"/>
                <a:cs typeface="Arial" panose="020B0604020202020204" pitchFamily="34" charset="0"/>
              </a:rPr>
              <a:t>Un agent conversationnel peut-il nourrir ma créativité ?</a:t>
            </a:r>
          </a:p>
        </p:txBody>
      </p:sp>
      <p:sp>
        <p:nvSpPr>
          <p:cNvPr id="8" name="Rectangle: Rounded Corners 7">
            <a:extLst>
              <a:ext uri="{FF2B5EF4-FFF2-40B4-BE49-F238E27FC236}">
                <a16:creationId xmlns:a16="http://schemas.microsoft.com/office/drawing/2014/main" id="{C4755953-19A6-7A7A-4DCD-A4DD962453A5}"/>
              </a:ext>
            </a:extLst>
          </p:cNvPr>
          <p:cNvSpPr/>
          <p:nvPr/>
        </p:nvSpPr>
        <p:spPr>
          <a:xfrm>
            <a:off x="3207507" y="3084422"/>
            <a:ext cx="7002653" cy="546172"/>
          </a:xfrm>
          <a:prstGeom prst="roundRect">
            <a:avLst>
              <a:gd name="adj" fmla="val 19713"/>
            </a:avLst>
          </a:prstGeom>
          <a:solidFill>
            <a:srgbClr val="FF6565"/>
          </a:solidFill>
          <a:ln w="38100">
            <a:solidFill>
              <a:srgbClr val="5C0000"/>
            </a:solidFill>
          </a:ln>
          <a:effectLst>
            <a:outerShdw dist="127000" dir="2700000" algn="tl" rotWithShape="0">
              <a:srgbClr val="5C0000"/>
            </a:outerShdw>
          </a:effectLst>
        </p:spPr>
        <p:style>
          <a:lnRef idx="2">
            <a:schemeClr val="accent1">
              <a:shade val="15000"/>
            </a:schemeClr>
          </a:lnRef>
          <a:fillRef idx="1">
            <a:schemeClr val="accent1"/>
          </a:fillRef>
          <a:effectRef idx="0">
            <a:schemeClr val="accent1"/>
          </a:effectRef>
          <a:fontRef idx="minor">
            <a:schemeClr val="lt1"/>
          </a:fontRef>
        </p:style>
        <p:txBody>
          <a:bodyPr lIns="91440" rtlCol="0" anchor="ctr"/>
          <a:lstStyle/>
          <a:p>
            <a:r>
              <a:rPr lang="fr-FR" sz="1500">
                <a:solidFill>
                  <a:schemeClr val="tx1"/>
                </a:solidFill>
                <a:latin typeface="Arial" panose="020B0604020202020204" pitchFamily="34" charset="0"/>
                <a:cs typeface="Arial" panose="020B0604020202020204" pitchFamily="34" charset="0"/>
              </a:rPr>
              <a:t>Comment en faire un levier pour explorer de nouvelles idées, sans m’y limiter ?</a:t>
            </a:r>
          </a:p>
        </p:txBody>
      </p:sp>
      <p:pic>
        <p:nvPicPr>
          <p:cNvPr id="10" name="Graphic 9">
            <a:extLst>
              <a:ext uri="{FF2B5EF4-FFF2-40B4-BE49-F238E27FC236}">
                <a16:creationId xmlns:a16="http://schemas.microsoft.com/office/drawing/2014/main" id="{40BE5C0F-CD71-9400-2F72-331359FFE98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911528" y="2818701"/>
            <a:ext cx="1674069" cy="1434915"/>
          </a:xfrm>
          <a:prstGeom prst="rect">
            <a:avLst/>
          </a:prstGeom>
        </p:spPr>
      </p:pic>
      <p:pic>
        <p:nvPicPr>
          <p:cNvPr id="11" name="Graphic 10">
            <a:extLst>
              <a:ext uri="{FF2B5EF4-FFF2-40B4-BE49-F238E27FC236}">
                <a16:creationId xmlns:a16="http://schemas.microsoft.com/office/drawing/2014/main" id="{E5067499-5521-61F8-AF4F-BE93DACB29D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497891" y="1977164"/>
            <a:ext cx="1619916" cy="1388499"/>
          </a:xfrm>
          <a:prstGeom prst="rect">
            <a:avLst/>
          </a:prstGeom>
        </p:spPr>
      </p:pic>
    </p:spTree>
    <p:extLst>
      <p:ext uri="{BB962C8B-B14F-4D97-AF65-F5344CB8AC3E}">
        <p14:creationId xmlns:p14="http://schemas.microsoft.com/office/powerpoint/2010/main" val="4242940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63" presetClass="path" presetSubtype="0" accel="50000" decel="50000" fill="hold" nodeType="withEffect">
                                  <p:stCondLst>
                                    <p:cond delay="0"/>
                                  </p:stCondLst>
                                  <p:childTnLst>
                                    <p:animMotion origin="layout" path="M -1.66667E-6 -1.85185E-6 L 0.04401 -1.85185E-6 " pathEditMode="relative" rAng="0" ptsTypes="AA">
                                      <p:cBhvr>
                                        <p:cTn id="9" dur="1000" spd="-100000" fill="hold"/>
                                        <p:tgtEl>
                                          <p:spTgt spid="11"/>
                                        </p:tgtEl>
                                        <p:attrNameLst>
                                          <p:attrName>ppt_x</p:attrName>
                                          <p:attrName>ppt_y</p:attrName>
                                        </p:attrNameLst>
                                      </p:cBhvr>
                                      <p:rCtr x="2201" y="0"/>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35" presetClass="path" presetSubtype="0" accel="50000" decel="50000" fill="hold" grpId="1" nodeType="withEffect">
                                  <p:stCondLst>
                                    <p:cond delay="0"/>
                                  </p:stCondLst>
                                  <p:childTnLst>
                                    <p:animMotion origin="layout" path="M 4.58333E-6 3.7037E-6 L -0.0767 3.7037E-6 " pathEditMode="relative" rAng="0" ptsTypes="AA">
                                      <p:cBhvr>
                                        <p:cTn id="14" dur="1000" spd="-100000" fill="hold"/>
                                        <p:tgtEl>
                                          <p:spTgt spid="7"/>
                                        </p:tgtEl>
                                        <p:attrNameLst>
                                          <p:attrName>ppt_x</p:attrName>
                                          <p:attrName>ppt_y</p:attrName>
                                        </p:attrNameLst>
                                      </p:cBhvr>
                                      <p:rCtr x="-3841" y="0"/>
                                    </p:animMotion>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35" presetClass="path" presetSubtype="0" accel="50000" decel="50000" fill="hold" nodeType="withEffect">
                                  <p:stCondLst>
                                    <p:cond delay="500"/>
                                  </p:stCondLst>
                                  <p:childTnLst>
                                    <p:animMotion origin="layout" path="M -4.16667E-7 7.40741E-7 L -0.05039 7.40741E-7 " pathEditMode="relative" rAng="0" ptsTypes="AA">
                                      <p:cBhvr>
                                        <p:cTn id="19" dur="1000" spd="-100000" fill="hold"/>
                                        <p:tgtEl>
                                          <p:spTgt spid="10"/>
                                        </p:tgtEl>
                                        <p:attrNameLst>
                                          <p:attrName>ppt_x</p:attrName>
                                          <p:attrName>ppt_y</p:attrName>
                                        </p:attrNameLst>
                                      </p:cBhvr>
                                      <p:rCtr x="-2526" y="0"/>
                                    </p:animMotion>
                                  </p:childTnLst>
                                </p:cTn>
                              </p:par>
                              <p:par>
                                <p:cTn id="20" presetID="10"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par>
                                <p:cTn id="23" presetID="63" presetClass="path" presetSubtype="0" accel="50000" decel="50000" fill="hold" grpId="1" nodeType="withEffect">
                                  <p:stCondLst>
                                    <p:cond delay="500"/>
                                  </p:stCondLst>
                                  <p:childTnLst>
                                    <p:animMotion origin="layout" path="M -4.16667E-7 -3.33333E-6 L 0.05013 -3.33333E-6 " pathEditMode="relative" rAng="0" ptsTypes="AA">
                                      <p:cBhvr>
                                        <p:cTn id="24" dur="1000" spd="-100000" fill="hold"/>
                                        <p:tgtEl>
                                          <p:spTgt spid="8"/>
                                        </p:tgtEl>
                                        <p:attrNameLst>
                                          <p:attrName>ppt_x</p:attrName>
                                          <p:attrName>ppt_y</p:attrName>
                                        </p:attrNameLst>
                                      </p:cBhvr>
                                      <p:rCtr x="2500" y="0"/>
                                    </p:animMotion>
                                  </p:childTnLst>
                                </p:cTn>
                              </p:par>
                              <p:par>
                                <p:cTn id="25" presetID="10" presetClass="entr" presetSubtype="0" fill="hold" nodeType="withEffect">
                                  <p:stCondLst>
                                    <p:cond delay="1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par>
                                <p:cTn id="28" presetID="63" presetClass="path" presetSubtype="0" accel="50000" decel="50000" fill="hold" nodeType="withEffect">
                                  <p:stCondLst>
                                    <p:cond delay="1000"/>
                                  </p:stCondLst>
                                  <p:childTnLst>
                                    <p:animMotion origin="layout" path="M -4.16667E-6 0 L 0.25 0 " pathEditMode="relative" rAng="0" ptsTypes="AA">
                                      <p:cBhvr>
                                        <p:cTn id="29" dur="1000" spd="-100000" fill="hold"/>
                                        <p:tgtEl>
                                          <p:spTgt spid="14"/>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63E8"/>
        </a:solidFill>
        <a:effectLst/>
      </p:bgPr>
    </p:bg>
    <p:spTree>
      <p:nvGrpSpPr>
        <p:cNvPr id="1" name="">
          <a:extLst>
            <a:ext uri="{FF2B5EF4-FFF2-40B4-BE49-F238E27FC236}">
              <a16:creationId xmlns:a16="http://schemas.microsoft.com/office/drawing/2014/main" id="{A5E07FB4-46CC-5ED9-3658-36F448ACAA6D}"/>
            </a:ext>
          </a:extLst>
        </p:cNvPr>
        <p:cNvGrpSpPr/>
        <p:nvPr/>
      </p:nvGrpSpPr>
      <p:grpSpPr>
        <a:xfrm>
          <a:off x="0" y="0"/>
          <a:ext cx="0" cy="0"/>
          <a:chOff x="0" y="0"/>
          <a:chExt cx="0" cy="0"/>
        </a:xfrm>
      </p:grpSpPr>
      <p:pic>
        <p:nvPicPr>
          <p:cNvPr id="4" name="Picture 3" descr="A black background with white lines&#10;&#10;AI-generated content may be incorrect.">
            <a:extLst>
              <a:ext uri="{FF2B5EF4-FFF2-40B4-BE49-F238E27FC236}">
                <a16:creationId xmlns:a16="http://schemas.microsoft.com/office/drawing/2014/main" id="{C224BC35-8367-24E0-0AE6-BB38C01B8F9E}"/>
              </a:ext>
            </a:extLst>
          </p:cNvPr>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16355" y="0"/>
            <a:ext cx="12191999" cy="6858000"/>
          </a:xfrm>
          <a:prstGeom prst="rect">
            <a:avLst/>
          </a:prstGeom>
        </p:spPr>
      </p:pic>
      <p:sp>
        <p:nvSpPr>
          <p:cNvPr id="2" name="TextBox 1">
            <a:extLst>
              <a:ext uri="{FF2B5EF4-FFF2-40B4-BE49-F238E27FC236}">
                <a16:creationId xmlns:a16="http://schemas.microsoft.com/office/drawing/2014/main" id="{1DE1E457-FD2F-446E-CF6D-892E35E9D870}"/>
              </a:ext>
            </a:extLst>
          </p:cNvPr>
          <p:cNvSpPr txBox="1"/>
          <p:nvPr/>
        </p:nvSpPr>
        <p:spPr>
          <a:xfrm>
            <a:off x="0" y="0"/>
            <a:ext cx="12192000" cy="1308050"/>
          </a:xfrm>
          <a:prstGeom prst="rect">
            <a:avLst/>
          </a:prstGeom>
          <a:noFill/>
        </p:spPr>
        <p:txBody>
          <a:bodyPr wrap="square" lIns="914400" tIns="457200" rIns="914400" bIns="228600" rtlCol="0">
            <a:spAutoFit/>
          </a:bodyPr>
          <a:lstStyle/>
          <a:p>
            <a:r>
              <a:rPr lang="fr-FR" sz="4000" b="1">
                <a:solidFill>
                  <a:schemeClr val="bg1"/>
                </a:solidFill>
                <a:latin typeface="Arial" panose="020B0604020202020204" pitchFamily="34" charset="0"/>
                <a:ea typeface="Calibri" panose="020F0502020204030204" pitchFamily="34" charset="0"/>
                <a:cs typeface="Arial" panose="020B0604020202020204" pitchFamily="34" charset="0"/>
              </a:rPr>
              <a:t>Et si on révisait nos acquis ?</a:t>
            </a:r>
            <a:endParaRPr lang="en-US" sz="4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5" name="Oval 14">
            <a:extLst>
              <a:ext uri="{FF2B5EF4-FFF2-40B4-BE49-F238E27FC236}">
                <a16:creationId xmlns:a16="http://schemas.microsoft.com/office/drawing/2014/main" id="{E646D4B0-7CE5-B913-24AA-672C196533D6}"/>
              </a:ext>
            </a:extLst>
          </p:cNvPr>
          <p:cNvSpPr/>
          <p:nvPr/>
        </p:nvSpPr>
        <p:spPr>
          <a:xfrm>
            <a:off x="9254645" y="1851582"/>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91038ED-AAD2-E6DA-4953-26DC23818360}"/>
              </a:ext>
            </a:extLst>
          </p:cNvPr>
          <p:cNvSpPr/>
          <p:nvPr/>
        </p:nvSpPr>
        <p:spPr>
          <a:xfrm>
            <a:off x="6425433" y="3077056"/>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E57FDE4-0ED2-E807-609E-6A0A5AD404A0}"/>
              </a:ext>
            </a:extLst>
          </p:cNvPr>
          <p:cNvSpPr/>
          <p:nvPr/>
        </p:nvSpPr>
        <p:spPr>
          <a:xfrm>
            <a:off x="3489387" y="1842106"/>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C376D1-E537-CF80-8034-913C3C5AC83B}"/>
              </a:ext>
            </a:extLst>
          </p:cNvPr>
          <p:cNvSpPr/>
          <p:nvPr/>
        </p:nvSpPr>
        <p:spPr>
          <a:xfrm>
            <a:off x="561677" y="3079587"/>
            <a:ext cx="2638967" cy="2638967"/>
          </a:xfrm>
          <a:prstGeom prst="ellipse">
            <a:avLst/>
          </a:prstGeom>
          <a:solidFill>
            <a:schemeClr val="bg1"/>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CFEEB97B-69F4-4BCE-45FE-33DD203C45A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80757" y="1718556"/>
            <a:ext cx="2829212" cy="2829212"/>
          </a:xfrm>
          <a:prstGeom prst="rect">
            <a:avLst/>
          </a:prstGeom>
        </p:spPr>
      </p:pic>
      <p:pic>
        <p:nvPicPr>
          <p:cNvPr id="20" name="Graphic 19">
            <a:extLst>
              <a:ext uri="{FF2B5EF4-FFF2-40B4-BE49-F238E27FC236}">
                <a16:creationId xmlns:a16="http://schemas.microsoft.com/office/drawing/2014/main" id="{EF8EEA69-75D4-A1E1-E574-A3CF4688255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81547" y="2950066"/>
            <a:ext cx="2829212" cy="2829212"/>
          </a:xfrm>
          <a:prstGeom prst="rect">
            <a:avLst/>
          </a:prstGeom>
        </p:spPr>
      </p:pic>
      <p:pic>
        <p:nvPicPr>
          <p:cNvPr id="21" name="Graphic 20">
            <a:extLst>
              <a:ext uri="{FF2B5EF4-FFF2-40B4-BE49-F238E27FC236}">
                <a16:creationId xmlns:a16="http://schemas.microsoft.com/office/drawing/2014/main" id="{B31EE507-5C00-82BD-6B7C-2F5E5D2E0FA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321364" y="2967997"/>
            <a:ext cx="2829212" cy="2829212"/>
          </a:xfrm>
          <a:prstGeom prst="rect">
            <a:avLst/>
          </a:prstGeom>
        </p:spPr>
      </p:pic>
      <p:pic>
        <p:nvPicPr>
          <p:cNvPr id="22" name="Graphic 21">
            <a:extLst>
              <a:ext uri="{FF2B5EF4-FFF2-40B4-BE49-F238E27FC236}">
                <a16:creationId xmlns:a16="http://schemas.microsoft.com/office/drawing/2014/main" id="{321E5484-6F09-466B-187D-36FC38F5D71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164260" y="1751722"/>
            <a:ext cx="2829212" cy="2829212"/>
          </a:xfrm>
          <a:prstGeom prst="rect">
            <a:avLst/>
          </a:prstGeom>
        </p:spPr>
      </p:pic>
      <p:sp>
        <p:nvSpPr>
          <p:cNvPr id="23" name="TextBox 22">
            <a:extLst>
              <a:ext uri="{FF2B5EF4-FFF2-40B4-BE49-F238E27FC236}">
                <a16:creationId xmlns:a16="http://schemas.microsoft.com/office/drawing/2014/main" id="{F6B17540-88CC-E020-81F1-1188995BDD4E}"/>
              </a:ext>
            </a:extLst>
          </p:cNvPr>
          <p:cNvSpPr txBox="1"/>
          <p:nvPr/>
        </p:nvSpPr>
        <p:spPr>
          <a:xfrm>
            <a:off x="481547" y="2160948"/>
            <a:ext cx="2829212" cy="846386"/>
          </a:xfrm>
          <a:prstGeom prst="rect">
            <a:avLst/>
          </a:prstGeom>
          <a:noFill/>
        </p:spPr>
        <p:txBody>
          <a:bodyPr wrap="square" lIns="228600" tIns="0" rIns="228600" bIns="228600" rtlCol="0">
            <a:spAutoFit/>
          </a:bodyPr>
          <a:lstStyle/>
          <a:p>
            <a:pPr algn="ctr"/>
            <a:r>
              <a:rPr lang="fr-FR" sz="2000" b="1">
                <a:solidFill>
                  <a:schemeClr val="bg1"/>
                </a:solidFill>
                <a:latin typeface="Arial" panose="020B0604020202020204" pitchFamily="34" charset="0"/>
                <a:cs typeface="Arial" panose="020B0604020202020204" pitchFamily="34" charset="0"/>
              </a:rPr>
              <a:t>Cas 1</a:t>
            </a:r>
          </a:p>
          <a:p>
            <a:pPr algn="ctr"/>
            <a:r>
              <a:rPr lang="fr-FR" sz="2000">
                <a:solidFill>
                  <a:schemeClr val="bg1"/>
                </a:solidFill>
                <a:latin typeface="Arial" panose="020B0604020202020204" pitchFamily="34" charset="0"/>
                <a:cs typeface="Arial" panose="020B0604020202020204" pitchFamily="34" charset="0"/>
              </a:rPr>
              <a:t>Avocate</a:t>
            </a:r>
          </a:p>
        </p:txBody>
      </p:sp>
      <p:sp>
        <p:nvSpPr>
          <p:cNvPr id="24" name="TextBox 23">
            <a:extLst>
              <a:ext uri="{FF2B5EF4-FFF2-40B4-BE49-F238E27FC236}">
                <a16:creationId xmlns:a16="http://schemas.microsoft.com/office/drawing/2014/main" id="{F548B832-0DAE-B04A-810B-94E23CAAF880}"/>
              </a:ext>
            </a:extLst>
          </p:cNvPr>
          <p:cNvSpPr txBox="1"/>
          <p:nvPr/>
        </p:nvSpPr>
        <p:spPr>
          <a:xfrm>
            <a:off x="6274380" y="2122632"/>
            <a:ext cx="2829212" cy="846386"/>
          </a:xfrm>
          <a:prstGeom prst="rect">
            <a:avLst/>
          </a:prstGeom>
          <a:noFill/>
        </p:spPr>
        <p:txBody>
          <a:bodyPr wrap="square" lIns="228600" tIns="0" rIns="228600" bIns="228600" rtlCol="0">
            <a:spAutoFit/>
          </a:bodyPr>
          <a:lstStyle/>
          <a:p>
            <a:pPr algn="ctr"/>
            <a:r>
              <a:rPr lang="fr-FR" sz="2000" b="1">
                <a:solidFill>
                  <a:schemeClr val="bg1"/>
                </a:solidFill>
                <a:latin typeface="Arial" panose="020B0604020202020204" pitchFamily="34" charset="0"/>
                <a:cs typeface="Arial" panose="020B0604020202020204" pitchFamily="34" charset="0"/>
              </a:rPr>
              <a:t>Cas 3</a:t>
            </a:r>
          </a:p>
          <a:p>
            <a:pPr algn="ctr"/>
            <a:r>
              <a:rPr lang="fr-FR" sz="2000">
                <a:solidFill>
                  <a:schemeClr val="bg1"/>
                </a:solidFill>
                <a:latin typeface="Arial" panose="020B0604020202020204" pitchFamily="34" charset="0"/>
                <a:cs typeface="Arial" panose="020B0604020202020204" pitchFamily="34" charset="0"/>
              </a:rPr>
              <a:t>Animateur radio </a:t>
            </a:r>
          </a:p>
        </p:txBody>
      </p:sp>
      <p:sp>
        <p:nvSpPr>
          <p:cNvPr id="25" name="TextBox 24">
            <a:extLst>
              <a:ext uri="{FF2B5EF4-FFF2-40B4-BE49-F238E27FC236}">
                <a16:creationId xmlns:a16="http://schemas.microsoft.com/office/drawing/2014/main" id="{53F62627-C90D-0412-D476-9654B50C2D52}"/>
              </a:ext>
            </a:extLst>
          </p:cNvPr>
          <p:cNvSpPr txBox="1"/>
          <p:nvPr/>
        </p:nvSpPr>
        <p:spPr>
          <a:xfrm>
            <a:off x="3400365" y="4561982"/>
            <a:ext cx="2829212" cy="846386"/>
          </a:xfrm>
          <a:prstGeom prst="rect">
            <a:avLst/>
          </a:prstGeom>
          <a:noFill/>
        </p:spPr>
        <p:txBody>
          <a:bodyPr wrap="square" lIns="228600" tIns="228600" rIns="228600" bIns="0" rtlCol="0">
            <a:spAutoFit/>
          </a:bodyPr>
          <a:lstStyle/>
          <a:p>
            <a:pPr algn="ctr"/>
            <a:r>
              <a:rPr lang="fr-FR" sz="2000" b="1">
                <a:solidFill>
                  <a:schemeClr val="bg1"/>
                </a:solidFill>
                <a:latin typeface="Arial" panose="020B0604020202020204" pitchFamily="34" charset="0"/>
                <a:cs typeface="Arial" panose="020B0604020202020204" pitchFamily="34" charset="0"/>
              </a:rPr>
              <a:t>Cas 2</a:t>
            </a:r>
          </a:p>
          <a:p>
            <a:pPr algn="ctr"/>
            <a:r>
              <a:rPr lang="fr-FR" sz="2000">
                <a:solidFill>
                  <a:schemeClr val="bg1"/>
                </a:solidFill>
                <a:latin typeface="Arial" panose="020B0604020202020204" pitchFamily="34" charset="0"/>
                <a:cs typeface="Arial" panose="020B0604020202020204" pitchFamily="34" charset="0"/>
              </a:rPr>
              <a:t>Adolescent</a:t>
            </a:r>
          </a:p>
        </p:txBody>
      </p:sp>
      <p:sp>
        <p:nvSpPr>
          <p:cNvPr id="26" name="TextBox 25">
            <a:extLst>
              <a:ext uri="{FF2B5EF4-FFF2-40B4-BE49-F238E27FC236}">
                <a16:creationId xmlns:a16="http://schemas.microsoft.com/office/drawing/2014/main" id="{C6873B2E-C475-B3EA-EBB0-BE8418D92059}"/>
              </a:ext>
            </a:extLst>
          </p:cNvPr>
          <p:cNvSpPr txBox="1"/>
          <p:nvPr/>
        </p:nvSpPr>
        <p:spPr>
          <a:xfrm>
            <a:off x="9193198" y="4561982"/>
            <a:ext cx="2829212" cy="846386"/>
          </a:xfrm>
          <a:prstGeom prst="rect">
            <a:avLst/>
          </a:prstGeom>
          <a:noFill/>
        </p:spPr>
        <p:txBody>
          <a:bodyPr wrap="square" lIns="228600" tIns="228600" rIns="228600" bIns="0" rtlCol="0">
            <a:spAutoFit/>
          </a:bodyPr>
          <a:lstStyle/>
          <a:p>
            <a:pPr algn="ctr"/>
            <a:r>
              <a:rPr lang="fr-FR" sz="2000" b="1">
                <a:solidFill>
                  <a:schemeClr val="bg1"/>
                </a:solidFill>
                <a:latin typeface="Arial" panose="020B0604020202020204" pitchFamily="34" charset="0"/>
                <a:cs typeface="Arial" panose="020B0604020202020204" pitchFamily="34" charset="0"/>
              </a:rPr>
              <a:t>Cas 4</a:t>
            </a:r>
          </a:p>
          <a:p>
            <a:pPr algn="ctr"/>
            <a:r>
              <a:rPr lang="fr-FR" sz="2000">
                <a:solidFill>
                  <a:schemeClr val="bg1"/>
                </a:solidFill>
                <a:latin typeface="Arial" panose="020B0604020202020204" pitchFamily="34" charset="0"/>
                <a:cs typeface="Arial" panose="020B0604020202020204" pitchFamily="34" charset="0"/>
              </a:rPr>
              <a:t>Auteur</a:t>
            </a:r>
          </a:p>
        </p:txBody>
      </p:sp>
    </p:spTree>
    <p:extLst>
      <p:ext uri="{BB962C8B-B14F-4D97-AF65-F5344CB8AC3E}">
        <p14:creationId xmlns:p14="http://schemas.microsoft.com/office/powerpoint/2010/main" val="25859424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2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275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3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3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400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6" grpId="0" animBg="1"/>
      <p:bldP spid="17" grpId="0" animBg="1"/>
      <p:bldP spid="18" grpId="0" animBg="1"/>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665211335CF148AE55128B977E8936" ma:contentTypeVersion="12" ma:contentTypeDescription="Crée un document." ma:contentTypeScope="" ma:versionID="e742106e0ebe338e13db07f7192c6e67">
  <xsd:schema xmlns:xsd="http://www.w3.org/2001/XMLSchema" xmlns:xs="http://www.w3.org/2001/XMLSchema" xmlns:p="http://schemas.microsoft.com/office/2006/metadata/properties" xmlns:ns2="b26daa02-26cf-47e6-ac40-56eb7a7c7678" xmlns:ns3="8f9e93be-54c7-4034-b2d4-7ff60eb9f80e" targetNamespace="http://schemas.microsoft.com/office/2006/metadata/properties" ma:root="true" ma:fieldsID="f927f1effab8ce5ac1e6860009428aca" ns2:_="" ns3:_="">
    <xsd:import namespace="b26daa02-26cf-47e6-ac40-56eb7a7c7678"/>
    <xsd:import namespace="8f9e93be-54c7-4034-b2d4-7ff60eb9f8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6daa02-26cf-47e6-ac40-56eb7a7c76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a36dceb-43dd-461a-ab2e-a2342d38c5b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e93be-54c7-4034-b2d4-7ff60eb9f8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a29da67-f0ea-4baa-9ad6-deb095532f4c}" ma:internalName="TaxCatchAll" ma:showField="CatchAllData" ma:web="8f9e93be-54c7-4034-b2d4-7ff60eb9f8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26daa02-26cf-47e6-ac40-56eb7a7c7678">
      <Terms xmlns="http://schemas.microsoft.com/office/infopath/2007/PartnerControls"/>
    </lcf76f155ced4ddcb4097134ff3c332f>
    <TaxCatchAll xmlns="8f9e93be-54c7-4034-b2d4-7ff60eb9f80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A93B42-BFEF-4458-B755-91CFAABC49DA}">
  <ds:schemaRefs>
    <ds:schemaRef ds:uri="8f9e93be-54c7-4034-b2d4-7ff60eb9f80e"/>
    <ds:schemaRef ds:uri="b26daa02-26cf-47e6-ac40-56eb7a7c76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CDF3E8-1605-4AF6-AA99-94A6646E155E}">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b26daa02-26cf-47e6-ac40-56eb7a7c7678"/>
    <ds:schemaRef ds:uri="http://purl.org/dc/dcmitype/"/>
    <ds:schemaRef ds:uri="http://schemas.microsoft.com/office/infopath/2007/PartnerControls"/>
    <ds:schemaRef ds:uri="8f9e93be-54c7-4034-b2d4-7ff60eb9f80e"/>
    <ds:schemaRef ds:uri="http://www.w3.org/XML/1998/namespace"/>
  </ds:schemaRefs>
</ds:datastoreItem>
</file>

<file path=customXml/itemProps3.xml><?xml version="1.0" encoding="utf-8"?>
<ds:datastoreItem xmlns:ds="http://schemas.openxmlformats.org/officeDocument/2006/customXml" ds:itemID="{13480BE3-35B9-4BED-A1DA-12BF054D7F4A}">
  <ds:schemaRefs>
    <ds:schemaRef ds:uri="http://schemas.microsoft.com/sharepoint/v3/contenttype/forms"/>
  </ds:schemaRefs>
</ds:datastoreItem>
</file>

<file path=docMetadata/LabelInfo.xml><?xml version="1.0" encoding="utf-8"?>
<clbl:labelList xmlns:clbl="http://schemas.microsoft.com/office/2020/mipLabelMetadata">
  <clbl:label id="{cf8d721f-5db2-4de6-92ac-f3310e4c4343}" enabled="1" method="Privileged" siteId="{73d292cb-26a4-4f25-b5df-69a6fad715ca}" removed="0"/>
</clbl:labelList>
</file>

<file path=docProps/app.xml><?xml version="1.0" encoding="utf-8"?>
<Properties xmlns="http://schemas.openxmlformats.org/officeDocument/2006/extended-properties" xmlns:vt="http://schemas.openxmlformats.org/officeDocument/2006/docPropsVTypes">
  <TotalTime>83</TotalTime>
  <Words>9025</Words>
  <Application>Microsoft Macintosh PowerPoint</Application>
  <PresentationFormat>Grand écran</PresentationFormat>
  <Paragraphs>906</Paragraphs>
  <Slides>76</Slides>
  <Notes>29</Notes>
  <HiddenSlides>0</HiddenSlides>
  <MMClips>4</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76</vt:i4>
      </vt:variant>
    </vt:vector>
  </HeadingPairs>
  <TitlesOfParts>
    <vt:vector size="81" baseType="lpstr">
      <vt:lpstr>Aptos</vt:lpstr>
      <vt:lpstr>Aptos (Body)</vt:lpstr>
      <vt:lpstr>Aptos Display</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 Grenier</dc:creator>
  <cp:lastModifiedBy>Beaupré, Julie</cp:lastModifiedBy>
  <cp:revision>1</cp:revision>
  <dcterms:created xsi:type="dcterms:W3CDTF">2025-06-03T17:11:42Z</dcterms:created>
  <dcterms:modified xsi:type="dcterms:W3CDTF">2025-09-18T15:08:16Z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0x010100E7665211335CF148AE55128B977E8936</vt:lpwstr>
  </property>
  <property fmtid="{D5CDD505-2E9C-101B-9397-08002B2CF9AE}" pid="3" name="MediaServiceImageTags">
    <vt:lpwstr/>
  </property>
</Properties>
</file>